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 id="2147483702" r:id="rId2"/>
    <p:sldMasterId id="2147483715" r:id="rId3"/>
  </p:sldMasterIdLst>
  <p:notesMasterIdLst>
    <p:notesMasterId r:id="rId131"/>
  </p:notesMasterIdLst>
  <p:handoutMasterIdLst>
    <p:handoutMasterId r:id="rId132"/>
  </p:handoutMasterIdLst>
  <p:sldIdLst>
    <p:sldId id="8033" r:id="rId4"/>
    <p:sldId id="7995" r:id="rId5"/>
    <p:sldId id="7671" r:id="rId6"/>
    <p:sldId id="7681" r:id="rId7"/>
    <p:sldId id="983" r:id="rId8"/>
    <p:sldId id="373" r:id="rId9"/>
    <p:sldId id="1026" r:id="rId10"/>
    <p:sldId id="8075" r:id="rId11"/>
    <p:sldId id="8085" r:id="rId12"/>
    <p:sldId id="8086" r:id="rId13"/>
    <p:sldId id="8087" r:id="rId14"/>
    <p:sldId id="8084" r:id="rId15"/>
    <p:sldId id="8077" r:id="rId16"/>
    <p:sldId id="7784" r:id="rId17"/>
    <p:sldId id="8079" r:id="rId18"/>
    <p:sldId id="7774" r:id="rId19"/>
    <p:sldId id="692" r:id="rId20"/>
    <p:sldId id="7691" r:id="rId21"/>
    <p:sldId id="1028" r:id="rId22"/>
    <p:sldId id="8078" r:id="rId23"/>
    <p:sldId id="8081" r:id="rId24"/>
    <p:sldId id="7698" r:id="rId25"/>
    <p:sldId id="8037" r:id="rId26"/>
    <p:sldId id="7884" r:id="rId27"/>
    <p:sldId id="8082" r:id="rId28"/>
    <p:sldId id="8011" r:id="rId29"/>
    <p:sldId id="8058" r:id="rId30"/>
    <p:sldId id="8059" r:id="rId31"/>
    <p:sldId id="8060" r:id="rId32"/>
    <p:sldId id="8061" r:id="rId33"/>
    <p:sldId id="8062" r:id="rId34"/>
    <p:sldId id="8063" r:id="rId35"/>
    <p:sldId id="8083" r:id="rId36"/>
    <p:sldId id="8054" r:id="rId37"/>
    <p:sldId id="8052" r:id="rId38"/>
    <p:sldId id="8044" r:id="rId39"/>
    <p:sldId id="8051" r:id="rId40"/>
    <p:sldId id="8053" r:id="rId41"/>
    <p:sldId id="8046" r:id="rId42"/>
    <p:sldId id="8047" r:id="rId43"/>
    <p:sldId id="8048" r:id="rId44"/>
    <p:sldId id="8049" r:id="rId45"/>
    <p:sldId id="8045" r:id="rId46"/>
    <p:sldId id="8088" r:id="rId47"/>
    <p:sldId id="8089" r:id="rId48"/>
    <p:sldId id="8090" r:id="rId49"/>
    <p:sldId id="8034" r:id="rId50"/>
    <p:sldId id="8092" r:id="rId51"/>
    <p:sldId id="7664" r:id="rId52"/>
    <p:sldId id="7665" r:id="rId53"/>
    <p:sldId id="7835" r:id="rId54"/>
    <p:sldId id="8073" r:id="rId55"/>
    <p:sldId id="8070" r:id="rId56"/>
    <p:sldId id="7836" r:id="rId57"/>
    <p:sldId id="7837" r:id="rId58"/>
    <p:sldId id="7879" r:id="rId59"/>
    <p:sldId id="7703" r:id="rId60"/>
    <p:sldId id="7881" r:id="rId61"/>
    <p:sldId id="8074" r:id="rId62"/>
    <p:sldId id="7883" r:id="rId63"/>
    <p:sldId id="7880" r:id="rId64"/>
    <p:sldId id="7702" r:id="rId65"/>
    <p:sldId id="7710" r:id="rId66"/>
    <p:sldId id="7894" r:id="rId67"/>
    <p:sldId id="8091" r:id="rId68"/>
    <p:sldId id="8093" r:id="rId69"/>
    <p:sldId id="721" r:id="rId70"/>
    <p:sldId id="7886" r:id="rId71"/>
    <p:sldId id="8038" r:id="rId72"/>
    <p:sldId id="7729" r:id="rId73"/>
    <p:sldId id="7896" r:id="rId74"/>
    <p:sldId id="8035" r:id="rId75"/>
    <p:sldId id="697" r:id="rId76"/>
    <p:sldId id="1024" r:id="rId77"/>
    <p:sldId id="7677" r:id="rId78"/>
    <p:sldId id="8040" r:id="rId79"/>
    <p:sldId id="1021" r:id="rId80"/>
    <p:sldId id="583" r:id="rId81"/>
    <p:sldId id="7895" r:id="rId82"/>
    <p:sldId id="727" r:id="rId83"/>
    <p:sldId id="7950" r:id="rId84"/>
    <p:sldId id="8004" r:id="rId85"/>
    <p:sldId id="8006" r:id="rId86"/>
    <p:sldId id="7956" r:id="rId87"/>
    <p:sldId id="8042" r:id="rId88"/>
    <p:sldId id="1102" r:id="rId89"/>
    <p:sldId id="1103" r:id="rId90"/>
    <p:sldId id="8043" r:id="rId91"/>
    <p:sldId id="988" r:id="rId92"/>
    <p:sldId id="7968" r:id="rId93"/>
    <p:sldId id="7683" r:id="rId94"/>
    <p:sldId id="8019" r:id="rId95"/>
    <p:sldId id="8017" r:id="rId96"/>
    <p:sldId id="8018" r:id="rId97"/>
    <p:sldId id="8020" r:id="rId98"/>
    <p:sldId id="7962" r:id="rId99"/>
    <p:sldId id="7833" r:id="rId100"/>
    <p:sldId id="8021" r:id="rId101"/>
    <p:sldId id="7953" r:id="rId102"/>
    <p:sldId id="8022" r:id="rId103"/>
    <p:sldId id="7954" r:id="rId104"/>
    <p:sldId id="8023" r:id="rId105"/>
    <p:sldId id="8024" r:id="rId106"/>
    <p:sldId id="8027" r:id="rId107"/>
    <p:sldId id="8028" r:id="rId108"/>
    <p:sldId id="8029" r:id="rId109"/>
    <p:sldId id="7890" r:id="rId110"/>
    <p:sldId id="7891" r:id="rId111"/>
    <p:sldId id="8030" r:id="rId112"/>
    <p:sldId id="7794" r:id="rId113"/>
    <p:sldId id="7795" r:id="rId114"/>
    <p:sldId id="7842" r:id="rId115"/>
    <p:sldId id="1253" r:id="rId116"/>
    <p:sldId id="7771" r:id="rId117"/>
    <p:sldId id="7699" r:id="rId118"/>
    <p:sldId id="7657" r:id="rId119"/>
    <p:sldId id="7789" r:id="rId120"/>
    <p:sldId id="7930" r:id="rId121"/>
    <p:sldId id="7931" r:id="rId122"/>
    <p:sldId id="8031" r:id="rId123"/>
    <p:sldId id="7998" r:id="rId124"/>
    <p:sldId id="7957" r:id="rId125"/>
    <p:sldId id="8032" r:id="rId126"/>
    <p:sldId id="7927" r:id="rId127"/>
    <p:sldId id="7960" r:id="rId128"/>
    <p:sldId id="8003" r:id="rId129"/>
    <p:sldId id="7992"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el  Minesh Hamenbhai" initials="PH" lastIdx="2" clrIdx="0">
    <p:extLst>
      <p:ext uri="{19B8F6BF-5375-455C-9EA6-DF929625EA0E}">
        <p15:presenceInfo xmlns:p15="http://schemas.microsoft.com/office/powerpoint/2012/main" userId="S::mpatel@ethz.ch::6a2c18ab-280a-4d17-9acd-93b2f4ff5d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C55A11"/>
    <a:srgbClr val="002060"/>
    <a:srgbClr val="FFFFFF"/>
    <a:srgbClr val="FEFFFA"/>
    <a:srgbClr val="BFBFBF"/>
    <a:srgbClr val="E8FAFA"/>
    <a:srgbClr val="19CBCF"/>
    <a:srgbClr val="21F3F7"/>
    <a:srgbClr val="DCE6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49"/>
    <p:restoredTop sz="77143"/>
  </p:normalViewPr>
  <p:slideViewPr>
    <p:cSldViewPr snapToGrid="0">
      <p:cViewPr>
        <p:scale>
          <a:sx n="82" d="100"/>
          <a:sy n="82" d="100"/>
        </p:scale>
        <p:origin x="1336" y="400"/>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138" d="100"/>
          <a:sy n="138" d="100"/>
        </p:scale>
        <p:origin x="3504" y="17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handoutMaster" Target="handoutMasters/handout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giray/workspace/svard/presentation/plotted_mitigation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41513380226432"/>
          <c:y val="0.10773477041388814"/>
          <c:w val="0.79131450995388553"/>
          <c:h val="0.6558213407387814"/>
        </c:manualLayout>
      </c:layout>
      <c:barChart>
        <c:barDir val="bar"/>
        <c:grouping val="clustered"/>
        <c:varyColors val="0"/>
        <c:ser>
          <c:idx val="0"/>
          <c:order val="0"/>
          <c:tx>
            <c:strRef>
              <c:f>Sheet1!$B$1</c:f>
              <c:strCache>
                <c:ptCount val="1"/>
                <c:pt idx="0">
                  <c:v>2023</c:v>
                </c:pt>
              </c:strCache>
            </c:strRef>
          </c:tx>
          <c:spPr>
            <a:solidFill>
              <a:srgbClr val="C00000"/>
            </a:solidFill>
            <a:ln w="38100">
              <a:solidFill>
                <a:schemeClr val="tx1"/>
              </a:solidFill>
            </a:ln>
            <a:effectLst/>
          </c:spPr>
          <c:invertIfNegative val="0"/>
          <c:dPt>
            <c:idx val="0"/>
            <c:invertIfNegative val="0"/>
            <c:bubble3D val="0"/>
            <c:spPr>
              <a:solidFill>
                <a:srgbClr val="C00000"/>
              </a:solidFill>
              <a:ln w="38100">
                <a:solidFill>
                  <a:schemeClr val="tx1"/>
                </a:solidFill>
              </a:ln>
              <a:effectLst/>
            </c:spPr>
            <c:extLst>
              <c:ext xmlns:c16="http://schemas.microsoft.com/office/drawing/2014/chart" uri="{C3380CC4-5D6E-409C-BE32-E72D297353CC}">
                <c16:uniqueId val="{00000001-66C9-6442-8728-6CDBF45E02C2}"/>
              </c:ext>
            </c:extLst>
          </c:dPt>
          <c:cat>
            <c:strRef>
              <c:f>Sheet1!$A$2</c:f>
              <c:strCache>
                <c:ptCount val="1"/>
                <c:pt idx="0">
                  <c:v>The Min. ACT Count to Observe Bit Flips</c:v>
                </c:pt>
              </c:strCache>
            </c:strRef>
          </c:cat>
          <c:val>
            <c:numRef>
              <c:f>Sheet1!$B$2</c:f>
              <c:numCache>
                <c:formatCode>General</c:formatCode>
                <c:ptCount val="1"/>
                <c:pt idx="0">
                  <c:v>1</c:v>
                </c:pt>
              </c:numCache>
            </c:numRef>
          </c:val>
          <c:extLst>
            <c:ext xmlns:c16="http://schemas.microsoft.com/office/drawing/2014/chart" uri="{C3380CC4-5D6E-409C-BE32-E72D297353CC}">
              <c16:uniqueId val="{00000002-66C9-6442-8728-6CDBF45E02C2}"/>
            </c:ext>
          </c:extLst>
        </c:ser>
        <c:ser>
          <c:idx val="1"/>
          <c:order val="1"/>
          <c:tx>
            <c:strRef>
              <c:f>Sheet1!$C$1</c:f>
              <c:strCache>
                <c:ptCount val="1"/>
                <c:pt idx="0">
                  <c:v>2020</c:v>
                </c:pt>
              </c:strCache>
            </c:strRef>
          </c:tx>
          <c:spPr>
            <a:solidFill>
              <a:schemeClr val="accent2">
                <a:lumMod val="75000"/>
              </a:schemeClr>
            </a:solidFill>
            <a:ln w="38100">
              <a:solidFill>
                <a:schemeClr val="tx1"/>
              </a:solidFill>
            </a:ln>
            <a:effectLst/>
          </c:spPr>
          <c:invertIfNegative val="0"/>
          <c:cat>
            <c:strRef>
              <c:f>Sheet1!$A$2</c:f>
              <c:strCache>
                <c:ptCount val="1"/>
                <c:pt idx="0">
                  <c:v>The Min. ACT Count to Observe Bit Flips</c:v>
                </c:pt>
              </c:strCache>
            </c:strRef>
          </c:cat>
          <c:val>
            <c:numRef>
              <c:f>Sheet1!$C$2</c:f>
              <c:numCache>
                <c:formatCode>General</c:formatCode>
                <c:ptCount val="1"/>
                <c:pt idx="0">
                  <c:v>9.6</c:v>
                </c:pt>
              </c:numCache>
            </c:numRef>
          </c:val>
          <c:extLst>
            <c:ext xmlns:c16="http://schemas.microsoft.com/office/drawing/2014/chart" uri="{C3380CC4-5D6E-409C-BE32-E72D297353CC}">
              <c16:uniqueId val="{00000003-66C9-6442-8728-6CDBF45E02C2}"/>
            </c:ext>
          </c:extLst>
        </c:ser>
        <c:ser>
          <c:idx val="2"/>
          <c:order val="2"/>
          <c:tx>
            <c:strRef>
              <c:f>Sheet1!$D$1</c:f>
              <c:strCache>
                <c:ptCount val="1"/>
                <c:pt idx="0">
                  <c:v>2014</c:v>
                </c:pt>
              </c:strCache>
            </c:strRef>
          </c:tx>
          <c:spPr>
            <a:solidFill>
              <a:schemeClr val="accent1"/>
            </a:solidFill>
            <a:ln w="38100">
              <a:solidFill>
                <a:schemeClr val="tx1"/>
              </a:solidFill>
            </a:ln>
            <a:effectLst/>
          </c:spPr>
          <c:invertIfNegative val="0"/>
          <c:cat>
            <c:strRef>
              <c:f>Sheet1!$A$2</c:f>
              <c:strCache>
                <c:ptCount val="1"/>
                <c:pt idx="0">
                  <c:v>The Min. ACT Count to Observe Bit Flips</c:v>
                </c:pt>
              </c:strCache>
            </c:strRef>
          </c:cat>
          <c:val>
            <c:numRef>
              <c:f>Sheet1!$D$2</c:f>
              <c:numCache>
                <c:formatCode>General</c:formatCode>
                <c:ptCount val="1"/>
                <c:pt idx="0">
                  <c:v>139.19999999999999</c:v>
                </c:pt>
              </c:numCache>
            </c:numRef>
          </c:val>
          <c:extLst>
            <c:ext xmlns:c16="http://schemas.microsoft.com/office/drawing/2014/chart" uri="{C3380CC4-5D6E-409C-BE32-E72D297353CC}">
              <c16:uniqueId val="{00000004-66C9-6442-8728-6CDBF45E02C2}"/>
            </c:ext>
          </c:extLst>
        </c:ser>
        <c:dLbls>
          <c:showLegendKey val="0"/>
          <c:showVal val="0"/>
          <c:showCatName val="0"/>
          <c:showSerName val="0"/>
          <c:showPercent val="0"/>
          <c:showBubbleSize val="0"/>
        </c:dLbls>
        <c:gapWidth val="26"/>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50"/>
          <c:min val="0"/>
        </c:scaling>
        <c:delete val="0"/>
        <c:axPos val="b"/>
        <c:majorGridlines>
          <c:spPr>
            <a:ln w="9525" cap="flat" cmpd="sng" algn="ctr">
              <a:solidFill>
                <a:schemeClr val="tx1">
                  <a:lumMod val="15000"/>
                  <a:lumOff val="85000"/>
                </a:schemeClr>
              </a:solidFill>
              <a:round/>
            </a:ln>
            <a:effectLst/>
          </c:spPr>
        </c:majorGridlines>
        <c:numFmt formatCode="0\K;\-0\K"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mbria" panose="02040503050406030204" pitchFamily="18" charset="0"/>
                <a:ea typeface="+mn-ea"/>
                <a:cs typeface="+mn-cs"/>
              </a:defRPr>
            </a:pPr>
            <a:endParaRPr lang="en-US"/>
          </a:p>
        </c:txPr>
        <c:crossAx val="1754165519"/>
        <c:crosses val="autoZero"/>
        <c:crossBetween val="between"/>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mbria" panose="02040503050406030204" pitchFamily="18"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93993128568227"/>
          <c:y val="8.1536330782635516E-2"/>
          <c:w val="0.8319832754134413"/>
          <c:h val="0.68239636963280925"/>
        </c:manualLayout>
      </c:layout>
      <c:barChart>
        <c:barDir val="bar"/>
        <c:grouping val="clustered"/>
        <c:varyColors val="0"/>
        <c:ser>
          <c:idx val="0"/>
          <c:order val="0"/>
          <c:tx>
            <c:strRef>
              <c:f>Sheet1!$B$1</c:f>
              <c:strCache>
                <c:ptCount val="1"/>
                <c:pt idx="0">
                  <c:v>2014</c:v>
                </c:pt>
              </c:strCache>
            </c:strRef>
          </c:tx>
          <c:spPr>
            <a:solidFill>
              <a:schemeClr val="accent2">
                <a:lumMod val="75000"/>
              </a:schemeClr>
            </a:solidFill>
            <a:ln w="19050">
              <a:solidFill>
                <a:schemeClr val="tx1"/>
              </a:solidFill>
            </a:ln>
            <a:effectLst/>
          </c:spPr>
          <c:invertIfNegative val="0"/>
          <c:dPt>
            <c:idx val="0"/>
            <c:invertIfNegative val="0"/>
            <c:bubble3D val="0"/>
            <c:spPr>
              <a:solidFill>
                <a:schemeClr val="tx1">
                  <a:lumMod val="75000"/>
                  <a:lumOff val="25000"/>
                </a:schemeClr>
              </a:solidFill>
              <a:ln w="19050">
                <a:solidFill>
                  <a:schemeClr val="tx1"/>
                </a:solidFill>
              </a:ln>
              <a:effectLst/>
            </c:spPr>
            <c:extLst>
              <c:ext xmlns:c16="http://schemas.microsoft.com/office/drawing/2014/chart" uri="{C3380CC4-5D6E-409C-BE32-E72D297353CC}">
                <c16:uniqueId val="{00000001-AC11-2B42-B67F-65F97FCBF353}"/>
              </c:ext>
            </c:extLst>
          </c:dPt>
          <c:cat>
            <c:strRef>
              <c:f>Sheet1!$A$2</c:f>
              <c:strCache>
                <c:ptCount val="1"/>
                <c:pt idx="0">
                  <c:v>The Min. ACT Count to Observe Bit Flips</c:v>
                </c:pt>
              </c:strCache>
            </c:strRef>
          </c:cat>
          <c:val>
            <c:numRef>
              <c:f>Sheet1!$B$2</c:f>
              <c:numCache>
                <c:formatCode>General</c:formatCode>
                <c:ptCount val="1"/>
                <c:pt idx="0">
                  <c:v>6.4</c:v>
                </c:pt>
              </c:numCache>
            </c:numRef>
          </c:val>
          <c:extLst>
            <c:ext xmlns:c16="http://schemas.microsoft.com/office/drawing/2014/chart" uri="{C3380CC4-5D6E-409C-BE32-E72D297353CC}">
              <c16:uniqueId val="{00000002-AC11-2B42-B67F-65F97FCBF353}"/>
            </c:ext>
          </c:extLst>
        </c:ser>
        <c:ser>
          <c:idx val="1"/>
          <c:order val="1"/>
          <c:tx>
            <c:strRef>
              <c:f>Sheet1!$C$1</c:f>
              <c:strCache>
                <c:ptCount val="1"/>
                <c:pt idx="0">
                  <c:v>2020</c:v>
                </c:pt>
              </c:strCache>
            </c:strRef>
          </c:tx>
          <c:spPr>
            <a:solidFill>
              <a:srgbClr val="C00000"/>
            </a:solidFill>
            <a:ln w="19050">
              <a:solidFill>
                <a:schemeClr val="tx1"/>
              </a:solidFill>
            </a:ln>
            <a:effectLst/>
          </c:spPr>
          <c:invertIfNegative val="0"/>
          <c:cat>
            <c:strRef>
              <c:f>Sheet1!$A$2</c:f>
              <c:strCache>
                <c:ptCount val="1"/>
                <c:pt idx="0">
                  <c:v>The Min. ACT Count to Observe Bit Flips</c:v>
                </c:pt>
              </c:strCache>
            </c:strRef>
          </c:cat>
          <c:val>
            <c:numRef>
              <c:f>Sheet1!$C$2</c:f>
              <c:numCache>
                <c:formatCode>General</c:formatCode>
                <c:ptCount val="1"/>
                <c:pt idx="0">
                  <c:v>10</c:v>
                </c:pt>
              </c:numCache>
            </c:numRef>
          </c:val>
          <c:extLst>
            <c:ext xmlns:c16="http://schemas.microsoft.com/office/drawing/2014/chart" uri="{C3380CC4-5D6E-409C-BE32-E72D297353CC}">
              <c16:uniqueId val="{00000003-AC11-2B42-B67F-65F97FCBF353}"/>
            </c:ext>
          </c:extLst>
        </c:ser>
        <c:dLbls>
          <c:showLegendKey val="0"/>
          <c:showVal val="0"/>
          <c:showCatName val="0"/>
          <c:showSerName val="0"/>
          <c:showPercent val="0"/>
          <c:showBubbleSize val="0"/>
        </c:dLbls>
        <c:gapWidth val="26"/>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0"/>
          <c:min val="0"/>
        </c:scaling>
        <c:delete val="1"/>
        <c:axPos val="b"/>
        <c:majorGridlines>
          <c:spPr>
            <a:ln w="9525" cap="flat" cmpd="sng" algn="ctr">
              <a:solidFill>
                <a:schemeClr val="tx1">
                  <a:lumMod val="15000"/>
                  <a:lumOff val="85000"/>
                </a:schemeClr>
              </a:solidFill>
              <a:round/>
            </a:ln>
            <a:effectLst/>
          </c:spPr>
        </c:majorGridlines>
        <c:numFmt formatCode="0\K;\-0\K" sourceLinked="0"/>
        <c:majorTickMark val="out"/>
        <c:minorTickMark val="none"/>
        <c:tickLblPos val="nextTo"/>
        <c:crossAx val="175416551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latin typeface="Cambria" panose="020405030504060302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13489517514015"/>
          <c:y val="5.8449174116393346E-2"/>
          <c:w val="0.82023135996889274"/>
          <c:h val="0.73864069622876083"/>
        </c:manualLayout>
      </c:layout>
      <c:lineChart>
        <c:grouping val="standard"/>
        <c:varyColors val="0"/>
        <c:ser>
          <c:idx val="1"/>
          <c:order val="0"/>
          <c:tx>
            <c:strRef>
              <c:f>para!$B$14</c:f>
              <c:strCache>
                <c:ptCount val="1"/>
                <c:pt idx="0">
                  <c:v>No-Svärd</c:v>
                </c:pt>
              </c:strCache>
            </c:strRef>
          </c:tx>
          <c:spPr>
            <a:ln w="38100" cap="rnd">
              <a:solidFill>
                <a:srgbClr val="6A00A8"/>
              </a:solidFill>
              <a:round/>
            </a:ln>
            <a:effectLst/>
          </c:spPr>
          <c:marker>
            <c:symbol val="circle"/>
            <c:size val="10"/>
            <c:spPr>
              <a:solidFill>
                <a:srgbClr val="6A00A8"/>
              </a:solidFill>
              <a:ln w="12700">
                <a:solidFill>
                  <a:schemeClr val="tx1"/>
                </a:solidFill>
              </a:ln>
              <a:effectLst/>
            </c:spPr>
          </c:marker>
          <c:cat>
            <c:strRef>
              <c:f>para!$A$15:$A$21</c:f>
              <c:strCache>
                <c:ptCount val="7"/>
                <c:pt idx="0">
                  <c:v>4K</c:v>
                </c:pt>
                <c:pt idx="1">
                  <c:v>2K</c:v>
                </c:pt>
                <c:pt idx="2">
                  <c:v>1K</c:v>
                </c:pt>
                <c:pt idx="3">
                  <c:v>512</c:v>
                </c:pt>
                <c:pt idx="4">
                  <c:v>256</c:v>
                </c:pt>
                <c:pt idx="5">
                  <c:v>128</c:v>
                </c:pt>
                <c:pt idx="6">
                  <c:v>64</c:v>
                </c:pt>
              </c:strCache>
            </c:strRef>
          </c:cat>
          <c:val>
            <c:numRef>
              <c:f>para!$B$15:$B$21</c:f>
              <c:numCache>
                <c:formatCode>General</c:formatCode>
                <c:ptCount val="7"/>
                <c:pt idx="0">
                  <c:v>0.96806741946068409</c:v>
                </c:pt>
                <c:pt idx="1">
                  <c:v>0.93819489533008804</c:v>
                </c:pt>
                <c:pt idx="2">
                  <c:v>0.88594743281705124</c:v>
                </c:pt>
                <c:pt idx="3">
                  <c:v>0.8009606172692233</c:v>
                </c:pt>
                <c:pt idx="4">
                  <c:v>0.67494387739447403</c:v>
                </c:pt>
                <c:pt idx="5">
                  <c:v>0.51565006086867582</c:v>
                </c:pt>
                <c:pt idx="6">
                  <c:v>0.35923630544099511</c:v>
                </c:pt>
              </c:numCache>
            </c:numRef>
          </c:val>
          <c:smooth val="0"/>
          <c:extLst>
            <c:ext xmlns:c16="http://schemas.microsoft.com/office/drawing/2014/chart" uri="{C3380CC4-5D6E-409C-BE32-E72D297353CC}">
              <c16:uniqueId val="{00000000-C0B9-394E-BA3B-EFA9D0A4AD68}"/>
            </c:ext>
          </c:extLst>
        </c:ser>
        <c:ser>
          <c:idx val="2"/>
          <c:order val="1"/>
          <c:tx>
            <c:strRef>
              <c:f>para!$C$14</c:f>
              <c:strCache>
                <c:ptCount val="1"/>
                <c:pt idx="0">
                  <c:v>Svärd-H1</c:v>
                </c:pt>
              </c:strCache>
            </c:strRef>
          </c:tx>
          <c:spPr>
            <a:ln w="38100" cap="rnd">
              <a:solidFill>
                <a:srgbClr val="B12A90"/>
              </a:solidFill>
              <a:round/>
            </a:ln>
            <a:effectLst/>
          </c:spPr>
          <c:marker>
            <c:symbol val="circle"/>
            <c:size val="10"/>
            <c:spPr>
              <a:solidFill>
                <a:srgbClr val="B12A90"/>
              </a:solidFill>
              <a:ln w="9525">
                <a:solidFill>
                  <a:schemeClr val="accent5">
                    <a:lumMod val="50000"/>
                  </a:schemeClr>
                </a:solidFill>
              </a:ln>
              <a:effectLst/>
            </c:spPr>
          </c:marker>
          <c:cat>
            <c:strRef>
              <c:f>para!$A$15:$A$21</c:f>
              <c:strCache>
                <c:ptCount val="7"/>
                <c:pt idx="0">
                  <c:v>4K</c:v>
                </c:pt>
                <c:pt idx="1">
                  <c:v>2K</c:v>
                </c:pt>
                <c:pt idx="2">
                  <c:v>1K</c:v>
                </c:pt>
                <c:pt idx="3">
                  <c:v>512</c:v>
                </c:pt>
                <c:pt idx="4">
                  <c:v>256</c:v>
                </c:pt>
                <c:pt idx="5">
                  <c:v>128</c:v>
                </c:pt>
                <c:pt idx="6">
                  <c:v>64</c:v>
                </c:pt>
              </c:strCache>
            </c:strRef>
          </c:cat>
          <c:val>
            <c:numRef>
              <c:f>para!$C$15:$C$21</c:f>
              <c:numCache>
                <c:formatCode>General</c:formatCode>
                <c:ptCount val="7"/>
                <c:pt idx="0">
                  <c:v>0.99151634672003752</c:v>
                </c:pt>
                <c:pt idx="1">
                  <c:v>0.98255352621281311</c:v>
                </c:pt>
                <c:pt idx="2">
                  <c:v>0.96741522857297546</c:v>
                </c:pt>
                <c:pt idx="3">
                  <c:v>0.93686677672849783</c:v>
                </c:pt>
                <c:pt idx="4">
                  <c:v>0.88376019490860647</c:v>
                </c:pt>
                <c:pt idx="5">
                  <c:v>0.7972943813969714</c:v>
                </c:pt>
                <c:pt idx="6">
                  <c:v>0.66984896101724312</c:v>
                </c:pt>
              </c:numCache>
            </c:numRef>
          </c:val>
          <c:smooth val="0"/>
          <c:extLst>
            <c:ext xmlns:c16="http://schemas.microsoft.com/office/drawing/2014/chart" uri="{C3380CC4-5D6E-409C-BE32-E72D297353CC}">
              <c16:uniqueId val="{00000001-C0B9-394E-BA3B-EFA9D0A4AD68}"/>
            </c:ext>
          </c:extLst>
        </c:ser>
        <c:ser>
          <c:idx val="3"/>
          <c:order val="2"/>
          <c:tx>
            <c:strRef>
              <c:f>para!$D$14</c:f>
              <c:strCache>
                <c:ptCount val="1"/>
                <c:pt idx="0">
                  <c:v>Svärd-M0</c:v>
                </c:pt>
              </c:strCache>
            </c:strRef>
          </c:tx>
          <c:spPr>
            <a:ln w="38100" cap="rnd">
              <a:solidFill>
                <a:srgbClr val="E16462"/>
              </a:solidFill>
              <a:round/>
            </a:ln>
            <a:effectLst/>
          </c:spPr>
          <c:marker>
            <c:symbol val="circle"/>
            <c:size val="10"/>
            <c:spPr>
              <a:solidFill>
                <a:srgbClr val="E16462"/>
              </a:solidFill>
              <a:ln w="12700">
                <a:solidFill>
                  <a:schemeClr val="accent2">
                    <a:lumMod val="50000"/>
                  </a:schemeClr>
                </a:solidFill>
              </a:ln>
              <a:effectLst/>
            </c:spPr>
          </c:marker>
          <c:cat>
            <c:strRef>
              <c:f>para!$A$15:$A$21</c:f>
              <c:strCache>
                <c:ptCount val="7"/>
                <c:pt idx="0">
                  <c:v>4K</c:v>
                </c:pt>
                <c:pt idx="1">
                  <c:v>2K</c:v>
                </c:pt>
                <c:pt idx="2">
                  <c:v>1K</c:v>
                </c:pt>
                <c:pt idx="3">
                  <c:v>512</c:v>
                </c:pt>
                <c:pt idx="4">
                  <c:v>256</c:v>
                </c:pt>
                <c:pt idx="5">
                  <c:v>128</c:v>
                </c:pt>
                <c:pt idx="6">
                  <c:v>64</c:v>
                </c:pt>
              </c:strCache>
            </c:strRef>
          </c:cat>
          <c:val>
            <c:numRef>
              <c:f>para!$D$15:$D$21</c:f>
              <c:numCache>
                <c:formatCode>General</c:formatCode>
                <c:ptCount val="7"/>
                <c:pt idx="0">
                  <c:v>0.98584221807765138</c:v>
                </c:pt>
                <c:pt idx="1">
                  <c:v>0.97285521759967442</c:v>
                </c:pt>
                <c:pt idx="2">
                  <c:v>0.94623655527039952</c:v>
                </c:pt>
                <c:pt idx="3">
                  <c:v>0.90116293059878982</c:v>
                </c:pt>
                <c:pt idx="4">
                  <c:v>0.82392502760224318</c:v>
                </c:pt>
                <c:pt idx="5">
                  <c:v>0.70758805333498209</c:v>
                </c:pt>
                <c:pt idx="6">
                  <c:v>0.55515685945374893</c:v>
                </c:pt>
              </c:numCache>
            </c:numRef>
          </c:val>
          <c:smooth val="0"/>
          <c:extLst>
            <c:ext xmlns:c16="http://schemas.microsoft.com/office/drawing/2014/chart" uri="{C3380CC4-5D6E-409C-BE32-E72D297353CC}">
              <c16:uniqueId val="{00000002-C0B9-394E-BA3B-EFA9D0A4AD68}"/>
            </c:ext>
          </c:extLst>
        </c:ser>
        <c:ser>
          <c:idx val="4"/>
          <c:order val="3"/>
          <c:tx>
            <c:strRef>
              <c:f>para!$E$14</c:f>
              <c:strCache>
                <c:ptCount val="1"/>
                <c:pt idx="0">
                  <c:v>Svärd-S0</c:v>
                </c:pt>
              </c:strCache>
            </c:strRef>
          </c:tx>
          <c:spPr>
            <a:ln w="38100" cap="rnd">
              <a:solidFill>
                <a:srgbClr val="FCA636"/>
              </a:solidFill>
              <a:round/>
            </a:ln>
            <a:effectLst/>
          </c:spPr>
          <c:marker>
            <c:symbol val="circle"/>
            <c:size val="10"/>
            <c:spPr>
              <a:solidFill>
                <a:srgbClr val="FCA636"/>
              </a:solidFill>
              <a:ln w="9525">
                <a:solidFill>
                  <a:schemeClr val="accent2">
                    <a:lumMod val="50000"/>
                  </a:schemeClr>
                </a:solidFill>
              </a:ln>
              <a:effectLst/>
            </c:spPr>
          </c:marker>
          <c:cat>
            <c:strRef>
              <c:f>para!$A$15:$A$21</c:f>
              <c:strCache>
                <c:ptCount val="7"/>
                <c:pt idx="0">
                  <c:v>4K</c:v>
                </c:pt>
                <c:pt idx="1">
                  <c:v>2K</c:v>
                </c:pt>
                <c:pt idx="2">
                  <c:v>1K</c:v>
                </c:pt>
                <c:pt idx="3">
                  <c:v>512</c:v>
                </c:pt>
                <c:pt idx="4">
                  <c:v>256</c:v>
                </c:pt>
                <c:pt idx="5">
                  <c:v>128</c:v>
                </c:pt>
                <c:pt idx="6">
                  <c:v>64</c:v>
                </c:pt>
              </c:strCache>
            </c:strRef>
          </c:cat>
          <c:val>
            <c:numRef>
              <c:f>para!$E$15:$E$21</c:f>
              <c:numCache>
                <c:formatCode>General</c:formatCode>
                <c:ptCount val="7"/>
                <c:pt idx="0">
                  <c:v>0.9978195199602754</c:v>
                </c:pt>
                <c:pt idx="1">
                  <c:v>0.99574065081784946</c:v>
                </c:pt>
                <c:pt idx="2">
                  <c:v>0.99084827297621869</c:v>
                </c:pt>
                <c:pt idx="3">
                  <c:v>0.98196218332123475</c:v>
                </c:pt>
                <c:pt idx="4">
                  <c:v>0.96582978429055721</c:v>
                </c:pt>
                <c:pt idx="5">
                  <c:v>0.93471492051888783</c:v>
                </c:pt>
                <c:pt idx="6">
                  <c:v>0.87954476447095076</c:v>
                </c:pt>
              </c:numCache>
            </c:numRef>
          </c:val>
          <c:smooth val="0"/>
          <c:extLst>
            <c:ext xmlns:c16="http://schemas.microsoft.com/office/drawing/2014/chart" uri="{C3380CC4-5D6E-409C-BE32-E72D297353CC}">
              <c16:uniqueId val="{00000003-C0B9-394E-BA3B-EFA9D0A4AD68}"/>
            </c:ext>
          </c:extLst>
        </c:ser>
        <c:dLbls>
          <c:showLegendKey val="0"/>
          <c:showVal val="0"/>
          <c:showCatName val="0"/>
          <c:showSerName val="0"/>
          <c:showPercent val="0"/>
          <c:showBubbleSize val="0"/>
        </c:dLbls>
        <c:marker val="1"/>
        <c:smooth val="0"/>
        <c:axId val="520768303"/>
        <c:axId val="520688735"/>
      </c:lineChart>
      <c:catAx>
        <c:axId val="5207683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ambria" panose="02040503050406030204" pitchFamily="18" charset="0"/>
                <a:ea typeface="+mn-ea"/>
                <a:cs typeface="+mn-cs"/>
              </a:defRPr>
            </a:pPr>
            <a:endParaRPr lang="en-US"/>
          </a:p>
        </c:txPr>
        <c:crossAx val="520688735"/>
        <c:crosses val="autoZero"/>
        <c:auto val="1"/>
        <c:lblAlgn val="ctr"/>
        <c:lblOffset val="100"/>
        <c:noMultiLvlLbl val="0"/>
      </c:catAx>
      <c:valAx>
        <c:axId val="520688735"/>
        <c:scaling>
          <c:orientation val="minMax"/>
          <c:max val="1"/>
          <c:min val="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Cambria" panose="02040503050406030204" pitchFamily="18" charset="0"/>
                <a:ea typeface="+mn-ea"/>
                <a:cs typeface="+mn-cs"/>
              </a:defRPr>
            </a:pPr>
            <a:endParaRPr lang="en-US"/>
          </a:p>
        </c:txPr>
        <c:crossAx val="520768303"/>
        <c:crosses val="autoZero"/>
        <c:crossBetween val="midCat"/>
      </c:valAx>
      <c:spPr>
        <a:noFill/>
        <a:ln>
          <a:noFill/>
        </a:ln>
        <a:effectLst/>
      </c:spPr>
    </c:plotArea>
    <c:legend>
      <c:legendPos val="b"/>
      <c:layout>
        <c:manualLayout>
          <c:xMode val="edge"/>
          <c:yMode val="edge"/>
          <c:x val="0.15671089724895498"/>
          <c:y val="0.33502249718785143"/>
          <c:w val="0.25127620621496383"/>
          <c:h val="0.4281353975489906"/>
        </c:manualLayout>
      </c:layout>
      <c:overlay val="0"/>
      <c:spPr>
        <a:solidFill>
          <a:schemeClr val="bg1">
            <a:alpha val="50000"/>
          </a:schemeClr>
        </a:solidFill>
        <a:ln>
          <a:noFill/>
        </a:ln>
        <a:effectLst/>
      </c:spPr>
      <c:txPr>
        <a:bodyPr rot="0" spcFirstLastPara="1" vertOverflow="ellipsis" vert="horz" wrap="square" anchor="ctr" anchorCtr="1"/>
        <a:lstStyle/>
        <a:p>
          <a:pPr>
            <a:defRPr sz="1800" b="0" i="0" u="none" strike="noStrike" kern="1200" baseline="0">
              <a:solidFill>
                <a:schemeClr val="tx1"/>
              </a:solidFill>
              <a:latin typeface="Cambria" panose="0204050305040603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Cambria" panose="020405030504060302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64787187401421"/>
          <c:y val="5.3246389512225538E-2"/>
          <c:w val="0.72329305345969319"/>
          <c:h val="0.77308289624051341"/>
        </c:manualLayout>
      </c:layout>
      <c:lineChart>
        <c:grouping val="standard"/>
        <c:varyColors val="0"/>
        <c:ser>
          <c:idx val="0"/>
          <c:order val="0"/>
          <c:tx>
            <c:strRef>
              <c:f>Sheet1!$B$1</c:f>
              <c:strCache>
                <c:ptCount val="1"/>
                <c:pt idx="0">
                  <c:v>Baseline</c:v>
                </c:pt>
              </c:strCache>
            </c:strRef>
          </c:tx>
          <c:spPr>
            <a:ln w="28575" cap="sq">
              <a:solidFill>
                <a:schemeClr val="tx1"/>
              </a:solidFill>
              <a:round/>
            </a:ln>
            <a:effectLst/>
          </c:spPr>
          <c:marker>
            <c:symbol val="square"/>
            <c:size val="8"/>
            <c:spPr>
              <a:solidFill>
                <a:schemeClr val="tx1"/>
              </a:solidFill>
              <a:ln w="9525">
                <a:solidFill>
                  <a:schemeClr val="tx1"/>
                </a:solidFill>
              </a:ln>
              <a:effectLst/>
            </c:spPr>
          </c:marker>
          <c:cat>
            <c:numRef>
              <c:f>Sheet1!$G$2:$G$8</c:f>
              <c:numCache>
                <c:formatCode>General</c:formatCode>
                <c:ptCount val="7"/>
                <c:pt idx="0">
                  <c:v>2</c:v>
                </c:pt>
                <c:pt idx="1">
                  <c:v>4</c:v>
                </c:pt>
                <c:pt idx="2">
                  <c:v>8</c:v>
                </c:pt>
                <c:pt idx="3">
                  <c:v>16</c:v>
                </c:pt>
                <c:pt idx="4">
                  <c:v>32</c:v>
                </c:pt>
                <c:pt idx="5">
                  <c:v>64</c:v>
                </c:pt>
                <c:pt idx="6">
                  <c:v>128</c:v>
                </c:pt>
              </c:numCache>
            </c:numRef>
          </c:cat>
          <c:val>
            <c:numRef>
              <c:f>Sheet1!$B$2:$B$8</c:f>
              <c:numCache>
                <c:formatCode>General</c:formatCode>
                <c:ptCount val="7"/>
                <c:pt idx="0">
                  <c:v>0.97444448853810095</c:v>
                </c:pt>
                <c:pt idx="1">
                  <c:v>0.96375204288640604</c:v>
                </c:pt>
                <c:pt idx="2">
                  <c:v>0.94679056995674105</c:v>
                </c:pt>
                <c:pt idx="3">
                  <c:v>0.92167841839089304</c:v>
                </c:pt>
                <c:pt idx="4">
                  <c:v>0.883017049140435</c:v>
                </c:pt>
                <c:pt idx="5">
                  <c:v>0.824965032915837</c:v>
                </c:pt>
                <c:pt idx="6">
                  <c:v>0.736975314622899</c:v>
                </c:pt>
              </c:numCache>
            </c:numRef>
          </c:val>
          <c:smooth val="0"/>
          <c:extLst>
            <c:ext xmlns:c16="http://schemas.microsoft.com/office/drawing/2014/chart" uri="{C3380CC4-5D6E-409C-BE32-E72D297353CC}">
              <c16:uniqueId val="{00000000-91A2-6944-BF65-03278EA630A8}"/>
            </c:ext>
          </c:extLst>
        </c:ser>
        <c:dLbls>
          <c:showLegendKey val="0"/>
          <c:showVal val="0"/>
          <c:showCatName val="0"/>
          <c:showSerName val="0"/>
          <c:showPercent val="0"/>
          <c:showBubbleSize val="0"/>
        </c:dLbls>
        <c:marker val="1"/>
        <c:smooth val="0"/>
        <c:axId val="1100951647"/>
        <c:axId val="1113487903"/>
      </c:lineChart>
      <c:catAx>
        <c:axId val="110095164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a:t>DRAM Chip Capacity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13487903"/>
        <c:crosses val="autoZero"/>
        <c:auto val="1"/>
        <c:lblAlgn val="ctr"/>
        <c:lblOffset val="100"/>
        <c:noMultiLvlLbl val="0"/>
      </c:catAx>
      <c:valAx>
        <c:axId val="1113487903"/>
        <c:scaling>
          <c:orientation val="minMax"/>
          <c:max val="1.05"/>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r>
                  <a:rPr lang="en-US" dirty="0"/>
                  <a:t>System Performance</a:t>
                </a:r>
              </a:p>
              <a:p>
                <a:pPr>
                  <a:defRPr/>
                </a:pPr>
                <a:r>
                  <a:rPr lang="en-US" dirty="0"/>
                  <a:t>(Normalized to No-Refresh)</a:t>
                </a:r>
              </a:p>
            </c:rich>
          </c:tx>
          <c:layout>
            <c:manualLayout>
              <c:xMode val="edge"/>
              <c:yMode val="edge"/>
              <c:x val="1.4454156735072173E-2"/>
              <c:y val="7.2473135572257111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Cambria" panose="02040503050406030204" pitchFamily="18" charset="0"/>
                <a:ea typeface="+mn-ea"/>
                <a:cs typeface="+mn-cs"/>
              </a:defRPr>
            </a:pPr>
            <a:endParaRPr lang="en-US"/>
          </a:p>
        </c:txPr>
        <c:crossAx val="1100951647"/>
        <c:crosses val="autoZero"/>
        <c:crossBetween val="between"/>
      </c:valAx>
      <c:spPr>
        <a:noFill/>
        <a:ln w="1270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Cambria" panose="02040503050406030204" pitchFamily="18"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0.2297</cdr:x>
      <cdr:y>0.33558</cdr:y>
    </cdr:from>
    <cdr:to>
      <cdr:x>0.91915</cdr:x>
      <cdr:y>0.47396</cdr:y>
    </cdr:to>
    <cdr:grpSp>
      <cdr:nvGrpSpPr>
        <cdr:cNvPr id="2" name="Group 1">
          <a:extLst xmlns:a="http://schemas.openxmlformats.org/drawingml/2006/main">
            <a:ext uri="{FF2B5EF4-FFF2-40B4-BE49-F238E27FC236}">
              <a16:creationId xmlns:a16="http://schemas.microsoft.com/office/drawing/2014/main" id="{BE86B0E8-1993-A74C-B05D-48CA2A51169E}"/>
            </a:ext>
          </a:extLst>
        </cdr:cNvPr>
        <cdr:cNvGrpSpPr/>
      </cdr:nvGrpSpPr>
      <cdr:grpSpPr>
        <a:xfrm xmlns:a="http://schemas.openxmlformats.org/drawingml/2006/main">
          <a:off x="2037463" y="870295"/>
          <a:ext cx="6115493" cy="358876"/>
          <a:chOff x="5493358" y="-924114"/>
          <a:chExt cx="3106984" cy="195197"/>
        </a:xfrm>
      </cdr:grpSpPr>
      <cdr:cxnSp macro="">
        <cdr:nvCxnSpPr>
          <cdr:cNvPr id="7" name="Straight Arrow Connector 6">
            <a:extLst xmlns:a="http://schemas.openxmlformats.org/drawingml/2006/main">
              <a:ext uri="{FF2B5EF4-FFF2-40B4-BE49-F238E27FC236}">
                <a16:creationId xmlns:a16="http://schemas.microsoft.com/office/drawing/2014/main" id="{E14E8D98-2FA7-9A48-ABDF-B0E9FFA5C572}"/>
              </a:ext>
            </a:extLst>
          </cdr:cNvPr>
          <cdr:cNvCxnSpPr>
            <a:cxnSpLocks xmlns:a="http://schemas.openxmlformats.org/drawingml/2006/main"/>
          </cdr:cNvCxnSpPr>
        </cdr:nvCxnSpPr>
        <cdr:spPr>
          <a:xfrm xmlns:a="http://schemas.openxmlformats.org/drawingml/2006/main" flipH="1">
            <a:off x="5493358" y="-728917"/>
            <a:ext cx="3090670" cy="0"/>
          </a:xfrm>
          <a:prstGeom xmlns:a="http://schemas.openxmlformats.org/drawingml/2006/main" prst="straightConnector1">
            <a:avLst/>
          </a:prstGeom>
          <a:ln xmlns:a="http://schemas.openxmlformats.org/drawingml/2006/main" w="76200">
            <a:solidFill>
              <a:schemeClr val="accent2">
                <a:lumMod val="75000"/>
              </a:schemeClr>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sp macro="" textlink="">
        <cdr:nvSpPr>
          <cdr:cNvPr id="8" name="TextBox 12">
            <a:extLst xmlns:a="http://schemas.openxmlformats.org/drawingml/2006/main">
              <a:ext uri="{FF2B5EF4-FFF2-40B4-BE49-F238E27FC236}">
                <a16:creationId xmlns:a16="http://schemas.microsoft.com/office/drawing/2014/main" id="{39E1B207-FADD-674A-9FCB-D6D907713E1E}"/>
              </a:ext>
            </a:extLst>
          </cdr:cNvPr>
          <cdr:cNvSpPr txBox="1"/>
        </cdr:nvSpPr>
        <cdr:spPr>
          <a:xfrm xmlns:a="http://schemas.openxmlformats.org/drawingml/2006/main">
            <a:off x="6263766" y="-924114"/>
            <a:ext cx="2336576" cy="18412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1600" b="1" dirty="0">
                <a:solidFill>
                  <a:schemeClr val="accent2">
                    <a:lumMod val="75000"/>
                  </a:schemeClr>
                </a:solidFill>
                <a:latin typeface="Cambria" panose="02040503050406030204" pitchFamily="18" charset="0"/>
              </a:rPr>
              <a:t>More than 10X reduction</a:t>
            </a:r>
          </a:p>
        </cdr:txBody>
      </cdr:sp>
    </cdr:grpSp>
  </cdr:relSizeAnchor>
  <cdr:relSizeAnchor xmlns:cdr="http://schemas.openxmlformats.org/drawingml/2006/chartDrawing">
    <cdr:from>
      <cdr:x>0.06648</cdr:x>
      <cdr:y>0.85718</cdr:y>
    </cdr:from>
    <cdr:to>
      <cdr:x>1</cdr:x>
      <cdr:y>0.97586</cdr:y>
    </cdr:to>
    <cdr:sp macro="" textlink="">
      <cdr:nvSpPr>
        <cdr:cNvPr id="10" name="TextBox 16">
          <a:extLst xmlns:a="http://schemas.openxmlformats.org/drawingml/2006/main">
            <a:ext uri="{FF2B5EF4-FFF2-40B4-BE49-F238E27FC236}">
              <a16:creationId xmlns:a16="http://schemas.microsoft.com/office/drawing/2014/main" id="{5133D1B7-58C4-6C59-A91F-EFF72FAB742C}"/>
            </a:ext>
          </a:extLst>
        </cdr:cNvPr>
        <cdr:cNvSpPr txBox="1"/>
      </cdr:nvSpPr>
      <cdr:spPr>
        <a:xfrm xmlns:a="http://schemas.openxmlformats.org/drawingml/2006/main">
          <a:off x="589705" y="2223022"/>
          <a:ext cx="8280399"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dirty="0">
              <a:solidFill>
                <a:schemeClr val="tx1"/>
              </a:solidFill>
              <a:latin typeface="Cambria" panose="02040503050406030204" pitchFamily="18" charset="0"/>
            </a:rPr>
            <a:t>Minimum hammer count needed to induce the first read disturbance bitflip</a:t>
          </a:r>
        </a:p>
      </cdr:txBody>
    </cdr:sp>
  </cdr:relSizeAnchor>
  <cdr:relSizeAnchor xmlns:cdr="http://schemas.openxmlformats.org/drawingml/2006/chartDrawing">
    <cdr:from>
      <cdr:x>0.18325</cdr:x>
      <cdr:y>0.50704</cdr:y>
    </cdr:from>
    <cdr:to>
      <cdr:x>0.92179</cdr:x>
      <cdr:y>0.64309</cdr:y>
    </cdr:to>
    <cdr:grpSp>
      <cdr:nvGrpSpPr>
        <cdr:cNvPr id="12" name="Group 11">
          <a:extLst xmlns:a="http://schemas.openxmlformats.org/drawingml/2006/main">
            <a:ext uri="{FF2B5EF4-FFF2-40B4-BE49-F238E27FC236}">
              <a16:creationId xmlns:a16="http://schemas.microsoft.com/office/drawing/2014/main" id="{568889B3-AF04-08B7-0E5E-01C77B07CE14}"/>
            </a:ext>
          </a:extLst>
        </cdr:cNvPr>
        <cdr:cNvGrpSpPr/>
      </cdr:nvGrpSpPr>
      <cdr:grpSpPr>
        <a:xfrm xmlns:a="http://schemas.openxmlformats.org/drawingml/2006/main">
          <a:off x="1625447" y="1314961"/>
          <a:ext cx="6550926" cy="352832"/>
          <a:chOff x="7236762" y="-3542230"/>
          <a:chExt cx="1485075" cy="148287"/>
        </a:xfrm>
      </cdr:grpSpPr>
      <cdr:cxnSp macro="">
        <cdr:nvCxnSpPr>
          <cdr:cNvPr id="13" name="Straight Arrow Connector 12">
            <a:extLst xmlns:a="http://schemas.openxmlformats.org/drawingml/2006/main">
              <a:ext uri="{FF2B5EF4-FFF2-40B4-BE49-F238E27FC236}">
                <a16:creationId xmlns:a16="http://schemas.microsoft.com/office/drawing/2014/main" id="{071BDCAD-B506-21CF-A5C9-9C3103090160}"/>
              </a:ext>
            </a:extLst>
          </cdr:cNvPr>
          <cdr:cNvCxnSpPr>
            <a:cxnSpLocks xmlns:a="http://schemas.openxmlformats.org/drawingml/2006/main"/>
          </cdr:cNvCxnSpPr>
        </cdr:nvCxnSpPr>
        <cdr:spPr>
          <a:xfrm xmlns:a="http://schemas.openxmlformats.org/drawingml/2006/main" flipH="1">
            <a:off x="7236762" y="-3393943"/>
            <a:ext cx="1475359" cy="0"/>
          </a:xfrm>
          <a:prstGeom xmlns:a="http://schemas.openxmlformats.org/drawingml/2006/main" prst="straightConnector1">
            <a:avLst/>
          </a:prstGeom>
          <a:ln xmlns:a="http://schemas.openxmlformats.org/drawingml/2006/main" w="76200">
            <a:solidFill>
              <a:srgbClr val="C0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sp macro="" textlink="">
        <cdr:nvSpPr>
          <cdr:cNvPr id="14" name="TextBox 12">
            <a:extLst xmlns:a="http://schemas.openxmlformats.org/drawingml/2006/main">
              <a:ext uri="{FF2B5EF4-FFF2-40B4-BE49-F238E27FC236}">
                <a16:creationId xmlns:a16="http://schemas.microsoft.com/office/drawing/2014/main" id="{77CE63B6-C641-E3E4-078B-A5600B44E5CA}"/>
              </a:ext>
            </a:extLst>
          </cdr:cNvPr>
          <cdr:cNvSpPr txBox="1"/>
        </cdr:nvSpPr>
        <cdr:spPr>
          <a:xfrm xmlns:a="http://schemas.openxmlformats.org/drawingml/2006/main">
            <a:off x="7534720" y="-3542230"/>
            <a:ext cx="1187117" cy="14228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1600" b="1" dirty="0">
                <a:solidFill>
                  <a:srgbClr val="C00000"/>
                </a:solidFill>
                <a:latin typeface="Cambria" panose="02040503050406030204" pitchFamily="18" charset="0"/>
              </a:rPr>
              <a:t>More than 100X reduction</a:t>
            </a:r>
          </a:p>
        </cdr:txBody>
      </cdr:sp>
    </cdr:grpSp>
  </cdr:relSizeAnchor>
</c:userShapes>
</file>

<file path=ppt/drawings/drawing2.xml><?xml version="1.0" encoding="utf-8"?>
<c:userShapes xmlns:c="http://schemas.openxmlformats.org/drawingml/2006/chart">
  <cdr:relSizeAnchor xmlns:cdr="http://schemas.openxmlformats.org/drawingml/2006/chartDrawing">
    <cdr:from>
      <cdr:x>0.24289</cdr:x>
      <cdr:y>0.16179</cdr:y>
    </cdr:from>
    <cdr:to>
      <cdr:x>0.95796</cdr:x>
      <cdr:y>0.16179</cdr:y>
    </cdr:to>
    <cdr:cxnSp macro="">
      <cdr:nvCxnSpPr>
        <cdr:cNvPr id="3" name="Straight Connector 2">
          <a:extLst xmlns:a="http://schemas.openxmlformats.org/drawingml/2006/main">
            <a:ext uri="{FF2B5EF4-FFF2-40B4-BE49-F238E27FC236}">
              <a16:creationId xmlns:a16="http://schemas.microsoft.com/office/drawing/2014/main" id="{EA4A9410-4AA9-9005-9CD6-EEB831F7829B}"/>
            </a:ext>
          </a:extLst>
        </cdr:cNvPr>
        <cdr:cNvCxnSpPr/>
      </cdr:nvCxnSpPr>
      <cdr:spPr>
        <a:xfrm xmlns:a="http://schemas.openxmlformats.org/drawingml/2006/main">
          <a:off x="1029423" y="529870"/>
          <a:ext cx="3030560" cy="0"/>
        </a:xfrm>
        <a:prstGeom xmlns:a="http://schemas.openxmlformats.org/drawingml/2006/main" prst="line">
          <a:avLst/>
        </a:prstGeom>
        <a:ln xmlns:a="http://schemas.openxmlformats.org/drawingml/2006/main" w="38100">
          <a:solidFill>
            <a:schemeClr val="bg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10A493-1003-EC4B-9500-67C3F4359C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CB0FF80-765E-4B75-437B-7B01C727B1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C813F9-158C-ED45-9392-D92084983AAB}" type="datetimeFigureOut">
              <a:rPr lang="en-US" smtClean="0"/>
              <a:t>3/13/24</a:t>
            </a:fld>
            <a:endParaRPr lang="en-US"/>
          </a:p>
        </p:txBody>
      </p:sp>
      <p:sp>
        <p:nvSpPr>
          <p:cNvPr id="4" name="Footer Placeholder 3">
            <a:extLst>
              <a:ext uri="{FF2B5EF4-FFF2-40B4-BE49-F238E27FC236}">
                <a16:creationId xmlns:a16="http://schemas.microsoft.com/office/drawing/2014/main" id="{713A3E07-0433-7F2E-EDEF-C1FB5201D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E29549-45F5-BE38-140E-C49DDC4560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FA6FDA-74B4-C647-83EE-26EDB758DCEA}" type="slidenum">
              <a:rPr lang="en-US" smtClean="0"/>
              <a:t>‹#›</a:t>
            </a:fld>
            <a:endParaRPr lang="en-US"/>
          </a:p>
        </p:txBody>
      </p:sp>
    </p:spTree>
    <p:extLst>
      <p:ext uri="{BB962C8B-B14F-4D97-AF65-F5344CB8AC3E}">
        <p14:creationId xmlns:p14="http://schemas.microsoft.com/office/powerpoint/2010/main" val="4225454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F809A-E77B-2541-A20B-292E306D427B}" type="datetimeFigureOut">
              <a:rPr lang="en-US" smtClean="0"/>
              <a:t>3/13/24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67609-88E9-5A48-B122-2F095B028411}" type="slidenum">
              <a:rPr lang="en-US" smtClean="0"/>
              <a:t>‹#›</a:t>
            </a:fld>
            <a:endParaRPr lang="en-US"/>
          </a:p>
        </p:txBody>
      </p:sp>
    </p:spTree>
    <p:extLst>
      <p:ext uri="{BB962C8B-B14F-4D97-AF65-F5344CB8AC3E}">
        <p14:creationId xmlns:p14="http://schemas.microsoft.com/office/powerpoint/2010/main" val="269420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my name is Giray and I am happy to share my research with you</a:t>
            </a:r>
          </a:p>
        </p:txBody>
      </p:sp>
      <p:sp>
        <p:nvSpPr>
          <p:cNvPr id="4" name="Slide Number Placeholder 3"/>
          <p:cNvSpPr>
            <a:spLocks noGrp="1"/>
          </p:cNvSpPr>
          <p:nvPr>
            <p:ph type="sldNum" sz="quarter" idx="5"/>
          </p:nvPr>
        </p:nvSpPr>
        <p:spPr/>
        <p:txBody>
          <a:bodyPr/>
          <a:lstStyle/>
          <a:p>
            <a:fld id="{11C67609-88E9-5A48-B122-2F095B028411}" type="slidenum">
              <a:rPr lang="en-US" smtClean="0"/>
              <a:t>1</a:t>
            </a:fld>
            <a:endParaRPr lang="en-US"/>
          </a:p>
        </p:txBody>
      </p:sp>
    </p:spTree>
    <p:extLst>
      <p:ext uri="{BB962C8B-B14F-4D97-AF65-F5344CB8AC3E}">
        <p14:creationId xmlns:p14="http://schemas.microsoft.com/office/powerpoint/2010/main" val="123563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 also developed solutions that [CLICK]</a:t>
            </a:r>
          </a:p>
          <a:p>
            <a:r>
              <a:rPr lang="en-US" dirty="0"/>
              <a:t>throttle unsafe accesses [CLICK</a:t>
            </a:r>
          </a:p>
          <a:p>
            <a:r>
              <a:rPr lang="en-US" dirty="0"/>
              <a:t>parallelize maintenance operations [CLICK]</a:t>
            </a:r>
          </a:p>
          <a:p>
            <a:r>
              <a:rPr lang="en-US" dirty="0"/>
              <a:t>and leverage heterogeneity [CLICK]</a:t>
            </a:r>
          </a:p>
          <a:p>
            <a:r>
              <a:rPr lang="en-US" dirty="0"/>
              <a:t>Let me quickly explain one of these works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14</a:t>
            </a:fld>
            <a:endParaRPr lang="en-US"/>
          </a:p>
        </p:txBody>
      </p:sp>
    </p:spTree>
    <p:extLst>
      <p:ext uri="{BB962C8B-B14F-4D97-AF65-F5344CB8AC3E}">
        <p14:creationId xmlns:p14="http://schemas.microsoft.com/office/powerpoint/2010/main" val="136249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 also developed solutions that [CLICK]</a:t>
            </a:r>
          </a:p>
          <a:p>
            <a:r>
              <a:rPr lang="en-US" dirty="0"/>
              <a:t>throttle unsafe accesses [CLICK</a:t>
            </a:r>
          </a:p>
          <a:p>
            <a:r>
              <a:rPr lang="en-US" dirty="0"/>
              <a:t>parallelize maintenance operations [CLICK]</a:t>
            </a:r>
          </a:p>
          <a:p>
            <a:r>
              <a:rPr lang="en-US" dirty="0"/>
              <a:t>and leverage heterogeneity [CLICK]</a:t>
            </a:r>
          </a:p>
          <a:p>
            <a:r>
              <a:rPr lang="en-US" dirty="0"/>
              <a:t>Let me quickly explain one of these works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15</a:t>
            </a:fld>
            <a:endParaRPr lang="en-US"/>
          </a:p>
        </p:txBody>
      </p:sp>
    </p:spTree>
    <p:extLst>
      <p:ext uri="{BB962C8B-B14F-4D97-AF65-F5344CB8AC3E}">
        <p14:creationId xmlns:p14="http://schemas.microsoft.com/office/powerpoint/2010/main" val="3610324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use an FPGA-based experimental setup programmed with a modified version of </a:t>
            </a:r>
            <a:r>
              <a:rPr lang="en-US" b="0" dirty="0" err="1"/>
              <a:t>SoftMC</a:t>
            </a:r>
            <a:r>
              <a:rPr lang="en-US" b="0" dirty="0"/>
              <a:t> [CLICK]</a:t>
            </a:r>
            <a:endParaRPr lang="en-US" dirty="0"/>
          </a:p>
          <a:p>
            <a:r>
              <a:rPr lang="en-US" dirty="0"/>
              <a:t>We control the chip temperature using a pair of heaters [CLICK] connected to a temperature controller [CLICK]</a:t>
            </a:r>
          </a:p>
          <a:p>
            <a:r>
              <a:rPr lang="en-US" dirty="0"/>
              <a:t>We supply the </a:t>
            </a:r>
            <a:r>
              <a:rPr lang="en-US" dirty="0" err="1"/>
              <a:t>wordline</a:t>
            </a:r>
            <a:r>
              <a:rPr lang="en-US" dirty="0"/>
              <a:t> voltage using the VPP power rail from an external power supply [CLICK]</a:t>
            </a:r>
          </a:p>
          <a:p>
            <a:r>
              <a:rPr lang="en-US" dirty="0"/>
              <a:t>This infrastructure provides fine-grained control over DRAM commands, timing parameters, temperature, and </a:t>
            </a:r>
            <a:r>
              <a:rPr lang="en-US" dirty="0" err="1"/>
              <a:t>wordline</a:t>
            </a:r>
            <a:r>
              <a:rPr lang="en-US" dirty="0"/>
              <a:t> voltage [CLICK]</a:t>
            </a:r>
          </a:p>
          <a:p>
            <a:r>
              <a:rPr lang="en-US"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16</a:t>
            </a:fld>
            <a:endParaRPr lang="en-US"/>
          </a:p>
        </p:txBody>
      </p:sp>
    </p:spTree>
    <p:extLst>
      <p:ext uri="{BB962C8B-B14F-4D97-AF65-F5344CB8AC3E}">
        <p14:creationId xmlns:p14="http://schemas.microsoft.com/office/powerpoint/2010/main" val="275500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cs typeface="Calibri"/>
              </a:rPr>
              <a:t>In our characterization, [CLICK] </a:t>
            </a:r>
          </a:p>
          <a:p>
            <a:r>
              <a:rPr lang="en-US" b="1">
                <a:cs typeface="Calibri"/>
              </a:rPr>
              <a:t>we test 272 real DRAM chips [CLICK] </a:t>
            </a:r>
          </a:p>
          <a:p>
            <a:r>
              <a:rPr lang="en-US" b="1">
                <a:cs typeface="Calibri"/>
              </a:rPr>
              <a:t>from four major manufacturers,  [CLICK] </a:t>
            </a:r>
          </a:p>
          <a:p>
            <a:r>
              <a:rPr lang="en-US" b="1">
                <a:cs typeface="Calibri"/>
              </a:rPr>
              <a:t>that implement DDR3 and DDR4 DRAM standards [CLICK] </a:t>
            </a:r>
          </a:p>
          <a:p>
            <a:r>
              <a:rPr lang="en-US" b="1">
                <a:cs typeface="Calibri"/>
              </a:rPr>
              <a:t>and with different densities, die revisions, and chip organizations[CLICK]  </a:t>
            </a:r>
          </a:p>
          <a:p>
            <a:endParaRPr lang="en-US" b="1"/>
          </a:p>
        </p:txBody>
      </p:sp>
      <p:sp>
        <p:nvSpPr>
          <p:cNvPr id="4" name="Slide Number Placeholder 3"/>
          <p:cNvSpPr>
            <a:spLocks noGrp="1"/>
          </p:cNvSpPr>
          <p:nvPr>
            <p:ph type="sldNum" sz="quarter" idx="5"/>
          </p:nvPr>
        </p:nvSpPr>
        <p:spPr/>
        <p:txBody>
          <a:bodyPr/>
          <a:lstStyle/>
          <a:p>
            <a:fld id="{35E676A0-33B1-4B4B-B1AA-B0B917FCAA93}" type="slidenum">
              <a:rPr lang="en-US" smtClean="0"/>
              <a:t>17</a:t>
            </a:fld>
            <a:endParaRPr lang="en-US"/>
          </a:p>
        </p:txBody>
      </p:sp>
    </p:spTree>
    <p:extLst>
      <p:ext uri="{BB962C8B-B14F-4D97-AF65-F5344CB8AC3E}">
        <p14:creationId xmlns:p14="http://schemas.microsoft.com/office/powerpoint/2010/main" val="168342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 will share two examples of many novel observations in these works. The first one is temperature.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that DRAM </a:t>
            </a:r>
            <a:r>
              <a:rPr lang="en-US" sz="1200" dirty="0">
                <a:solidFill>
                  <a:sysClr val="windowText" lastClr="000000"/>
                </a:solidFill>
                <a:latin typeface="Cambria" panose="02040503050406030204" pitchFamily="18" charset="0"/>
              </a:rPr>
              <a:t>read disturbance is more effective </a:t>
            </a:r>
            <a:r>
              <a:rPr lang="en-US" sz="1200" b="1" dirty="0">
                <a:solidFill>
                  <a:srgbClr val="C00000"/>
                </a:solidFill>
                <a:latin typeface="Cambria" panose="02040503050406030204" pitchFamily="18" charset="0"/>
              </a:rPr>
              <a:t>within a temperature range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Cambria" panose="02040503050406030204" pitchFamily="18" charset="0"/>
              </a:rPr>
              <a:t>Vulnerable temperature range </a:t>
            </a:r>
            <a:r>
              <a:rPr lang="en-US" sz="1200" dirty="0">
                <a:solidFill>
                  <a:schemeClr val="tx1"/>
                </a:solidFill>
                <a:latin typeface="Cambria" panose="02040503050406030204" pitchFamily="18" charset="0"/>
              </a:rPr>
              <a:t>varies</a:t>
            </a:r>
            <a:r>
              <a:rPr lang="en-US" sz="1200" b="1" dirty="0">
                <a:solidFill>
                  <a:schemeClr val="tx1"/>
                </a:solidFill>
                <a:latin typeface="Cambria" panose="02040503050406030204" pitchFamily="18" charset="0"/>
              </a:rPr>
              <a:t> </a:t>
            </a:r>
            <a:r>
              <a:rPr lang="en-US" sz="1200" b="1" dirty="0">
                <a:solidFill>
                  <a:srgbClr val="5B146E"/>
                </a:solidFill>
                <a:latin typeface="Cambria" panose="02040503050406030204" pitchFamily="18" charset="0"/>
              </a:rPr>
              <a:t>across memory regions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C00000"/>
              </a:solidFill>
              <a:latin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18</a:t>
            </a:fld>
            <a:endParaRPr lang="en-US"/>
          </a:p>
        </p:txBody>
      </p:sp>
    </p:spTree>
    <p:extLst>
      <p:ext uri="{BB962C8B-B14F-4D97-AF65-F5344CB8AC3E}">
        <p14:creationId xmlns:p14="http://schemas.microsoft.com/office/powerpoint/2010/main" val="124235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Our goal in this work is to </a:t>
            </a:r>
            <a:r>
              <a:rPr lang="en-US" sz="2400"/>
              <a:t>Provide </a:t>
            </a:r>
            <a:r>
              <a:rPr lang="en-US" sz="2400" b="1">
                <a:solidFill>
                  <a:srgbClr val="8B278C"/>
                </a:solidFill>
              </a:rPr>
              <a:t>insights into three fundamental properties </a:t>
            </a:r>
            <a:r>
              <a:rPr lang="en-US" sz="2400"/>
              <a:t>of RowHammer</a:t>
            </a:r>
            <a:r>
              <a:rPr lang="en-US" sz="2400" b="1">
                <a:solidFill>
                  <a:srgbClr val="8B278C"/>
                </a:solidFill>
              </a:rPr>
              <a:t>:</a:t>
            </a:r>
            <a:endParaRPr lang="en-US" sz="2400" b="1">
              <a:solidFill>
                <a:srgbClr val="8B278C"/>
              </a:solidFill>
              <a:latin typeface="Cambria"/>
              <a:ea typeface="Cambria" panose="02040503050406030204" pitchFamily="18" charset="0"/>
            </a:endParaRPr>
          </a:p>
          <a:p>
            <a:pPr marL="0" lvl="0" indent="0">
              <a:buNone/>
            </a:pPr>
            <a:r>
              <a:rPr lang="en-US" sz="2400">
                <a:latin typeface="Cambria"/>
                <a:ea typeface="Cambria"/>
              </a:rPr>
              <a:t>Temperature [CLICK]</a:t>
            </a:r>
            <a:endParaRPr lang="en-US" sz="2400">
              <a:latin typeface="Cambria" panose="02040503050406030204" pitchFamily="18" charset="0"/>
              <a:ea typeface="Cambria" panose="02040503050406030204" pitchFamily="18" charset="0"/>
            </a:endParaRPr>
          </a:p>
          <a:p>
            <a:pPr marL="0" lvl="0" indent="0">
              <a:buNone/>
            </a:pPr>
            <a:r>
              <a:rPr lang="en-US" sz="2400">
                <a:latin typeface="Cambria"/>
                <a:ea typeface="Cambria"/>
              </a:rPr>
              <a:t>Aggressor row active time [CLICK]</a:t>
            </a:r>
            <a:endParaRPr lang="en-US" sz="2400">
              <a:latin typeface="Cambria" panose="02040503050406030204" pitchFamily="18" charset="0"/>
              <a:ea typeface="Cambria" panose="02040503050406030204" pitchFamily="18" charset="0"/>
            </a:endParaRPr>
          </a:p>
          <a:p>
            <a:pPr marL="0" lvl="0" indent="0">
              <a:buNone/>
            </a:pPr>
            <a:r>
              <a:rPr lang="en-US" sz="2400">
                <a:latin typeface="Cambria"/>
                <a:ea typeface="Cambria"/>
              </a:rPr>
              <a:t>Victim DRAM cell's physical location [CLICK]</a:t>
            </a:r>
          </a:p>
          <a:p>
            <a:pPr marL="0" lvl="0" indent="0">
              <a:buNone/>
            </a:pPr>
            <a:r>
              <a:rPr lang="en-US" sz="2400">
                <a:latin typeface="Cambria"/>
                <a:ea typeface="Cambria" panose="02040503050406030204" pitchFamily="18" charset="0"/>
              </a:rPr>
              <a:t>By doing so we aim enabling research to find effective and efficient attacks and defenses [CLICK]</a:t>
            </a:r>
            <a:endParaRPr lang="en-US" sz="2400">
              <a:latin typeface="Cambria" panose="02040503050406030204" pitchFamily="18" charset="0"/>
              <a:ea typeface="Cambria" panose="02040503050406030204" pitchFamily="18" charset="0"/>
            </a:endParaRPr>
          </a:p>
          <a:p>
            <a:endParaRPr lang="en-US" b="1"/>
          </a:p>
        </p:txBody>
      </p:sp>
      <p:sp>
        <p:nvSpPr>
          <p:cNvPr id="4" name="Slide Number Placeholder 3"/>
          <p:cNvSpPr>
            <a:spLocks noGrp="1"/>
          </p:cNvSpPr>
          <p:nvPr>
            <p:ph type="sldNum" sz="quarter" idx="5"/>
          </p:nvPr>
        </p:nvSpPr>
        <p:spPr/>
        <p:txBody>
          <a:bodyPr/>
          <a:lstStyle/>
          <a:p>
            <a:fld id="{35E676A0-33B1-4B4B-B1AA-B0B917FCAA93}" type="slidenum">
              <a:rPr lang="en-US" smtClean="0"/>
              <a:t>19</a:t>
            </a:fld>
            <a:endParaRPr lang="en-US"/>
          </a:p>
        </p:txBody>
      </p:sp>
    </p:spTree>
    <p:extLst>
      <p:ext uri="{BB962C8B-B14F-4D97-AF65-F5344CB8AC3E}">
        <p14:creationId xmlns:p14="http://schemas.microsoft.com/office/powerpoint/2010/main" val="326420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 also developed solutions that [CLICK]</a:t>
            </a:r>
          </a:p>
          <a:p>
            <a:r>
              <a:rPr lang="en-US" dirty="0"/>
              <a:t>throttle unsafe accesses [CLICK</a:t>
            </a:r>
          </a:p>
          <a:p>
            <a:r>
              <a:rPr lang="en-US" dirty="0"/>
              <a:t>parallelize maintenance operations [CLICK]</a:t>
            </a:r>
          </a:p>
          <a:p>
            <a:r>
              <a:rPr lang="en-US" dirty="0"/>
              <a:t>and leverage heterogeneity [CLICK]</a:t>
            </a:r>
          </a:p>
          <a:p>
            <a:r>
              <a:rPr lang="en-US" dirty="0"/>
              <a:t>Let me quickly explain one of these works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21</a:t>
            </a:fld>
            <a:endParaRPr lang="en-US"/>
          </a:p>
        </p:txBody>
      </p:sp>
    </p:spTree>
    <p:extLst>
      <p:ext uri="{BB962C8B-B14F-4D97-AF65-F5344CB8AC3E}">
        <p14:creationId xmlns:p14="http://schemas.microsoft.com/office/powerpoint/2010/main" val="267385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second example is about the memory access patterns. [CLICK]</a:t>
            </a:r>
          </a:p>
          <a:p>
            <a:r>
              <a:rPr lang="en-US" dirty="0"/>
              <a:t>We observe that read disturbance is more effective if the read memory region stays active longer [CLICK]</a:t>
            </a:r>
          </a:p>
          <a:p>
            <a:r>
              <a:rPr lang="en-US" dirty="0"/>
              <a:t>And thus fewer reads cause bitflips[CLICK]</a:t>
            </a:r>
          </a:p>
        </p:txBody>
      </p:sp>
      <p:sp>
        <p:nvSpPr>
          <p:cNvPr id="4" name="Slide Number Placeholder 3"/>
          <p:cNvSpPr>
            <a:spLocks noGrp="1"/>
          </p:cNvSpPr>
          <p:nvPr>
            <p:ph type="sldNum" sz="quarter" idx="5"/>
          </p:nvPr>
        </p:nvSpPr>
        <p:spPr/>
        <p:txBody>
          <a:bodyPr/>
          <a:lstStyle/>
          <a:p>
            <a:fld id="{11C67609-88E9-5A48-B122-2F095B028411}" type="slidenum">
              <a:rPr lang="en-US" smtClean="0"/>
              <a:t>22</a:t>
            </a:fld>
            <a:endParaRPr lang="en-US"/>
          </a:p>
        </p:txBody>
      </p:sp>
    </p:spTree>
    <p:extLst>
      <p:ext uri="{BB962C8B-B14F-4D97-AF65-F5344CB8AC3E}">
        <p14:creationId xmlns:p14="http://schemas.microsoft.com/office/powerpoint/2010/main" val="860658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Our goal in this work is to </a:t>
            </a:r>
            <a:r>
              <a:rPr lang="en-US" sz="2400"/>
              <a:t>Provide </a:t>
            </a:r>
            <a:r>
              <a:rPr lang="en-US" sz="2400" b="1">
                <a:solidFill>
                  <a:srgbClr val="8B278C"/>
                </a:solidFill>
              </a:rPr>
              <a:t>insights into three fundamental properties </a:t>
            </a:r>
            <a:r>
              <a:rPr lang="en-US" sz="2400"/>
              <a:t>of RowHammer</a:t>
            </a:r>
            <a:r>
              <a:rPr lang="en-US" sz="2400" b="1">
                <a:solidFill>
                  <a:srgbClr val="8B278C"/>
                </a:solidFill>
              </a:rPr>
              <a:t>:</a:t>
            </a:r>
            <a:endParaRPr lang="en-US" sz="2400" b="1">
              <a:solidFill>
                <a:srgbClr val="8B278C"/>
              </a:solidFill>
              <a:latin typeface="Cambria"/>
              <a:ea typeface="Cambria" panose="02040503050406030204" pitchFamily="18" charset="0"/>
            </a:endParaRPr>
          </a:p>
          <a:p>
            <a:pPr marL="0" lvl="0" indent="0">
              <a:buNone/>
            </a:pPr>
            <a:r>
              <a:rPr lang="en-US" sz="2400">
                <a:latin typeface="Cambria"/>
                <a:ea typeface="Cambria"/>
              </a:rPr>
              <a:t>Temperature [CLICK]</a:t>
            </a:r>
            <a:endParaRPr lang="en-US" sz="2400">
              <a:latin typeface="Cambria" panose="02040503050406030204" pitchFamily="18" charset="0"/>
              <a:ea typeface="Cambria" panose="02040503050406030204" pitchFamily="18" charset="0"/>
            </a:endParaRPr>
          </a:p>
          <a:p>
            <a:pPr marL="0" lvl="0" indent="0">
              <a:buNone/>
            </a:pPr>
            <a:r>
              <a:rPr lang="en-US" sz="2400">
                <a:latin typeface="Cambria"/>
                <a:ea typeface="Cambria"/>
              </a:rPr>
              <a:t>Aggressor row active time [CLICK]</a:t>
            </a:r>
            <a:endParaRPr lang="en-US" sz="2400">
              <a:latin typeface="Cambria" panose="02040503050406030204" pitchFamily="18" charset="0"/>
              <a:ea typeface="Cambria" panose="02040503050406030204" pitchFamily="18" charset="0"/>
            </a:endParaRPr>
          </a:p>
          <a:p>
            <a:pPr marL="0" lvl="0" indent="0">
              <a:buNone/>
            </a:pPr>
            <a:r>
              <a:rPr lang="en-US" sz="2400">
                <a:latin typeface="Cambria"/>
                <a:ea typeface="Cambria"/>
              </a:rPr>
              <a:t>Victim DRAM cell's physical location [CLICK]</a:t>
            </a:r>
          </a:p>
          <a:p>
            <a:pPr marL="0" lvl="0" indent="0">
              <a:buNone/>
            </a:pPr>
            <a:r>
              <a:rPr lang="en-US" sz="2400">
                <a:latin typeface="Cambria"/>
                <a:ea typeface="Cambria" panose="02040503050406030204" pitchFamily="18" charset="0"/>
              </a:rPr>
              <a:t>By doing so we aim enabling research to find effective and efficient attacks and defenses [CLICK]</a:t>
            </a:r>
            <a:endParaRPr lang="en-US" sz="2400">
              <a:latin typeface="Cambria" panose="02040503050406030204" pitchFamily="18" charset="0"/>
              <a:ea typeface="Cambria" panose="02040503050406030204" pitchFamily="18" charset="0"/>
            </a:endParaRPr>
          </a:p>
          <a:p>
            <a:endParaRPr lang="en-US" b="1"/>
          </a:p>
        </p:txBody>
      </p:sp>
      <p:sp>
        <p:nvSpPr>
          <p:cNvPr id="4" name="Slide Number Placeholder 3"/>
          <p:cNvSpPr>
            <a:spLocks noGrp="1"/>
          </p:cNvSpPr>
          <p:nvPr>
            <p:ph type="sldNum" sz="quarter" idx="5"/>
          </p:nvPr>
        </p:nvSpPr>
        <p:spPr/>
        <p:txBody>
          <a:bodyPr/>
          <a:lstStyle/>
          <a:p>
            <a:fld id="{35E676A0-33B1-4B4B-B1AA-B0B917FCAA93}" type="slidenum">
              <a:rPr lang="en-US" smtClean="0"/>
              <a:t>23</a:t>
            </a:fld>
            <a:endParaRPr lang="en-US"/>
          </a:p>
        </p:txBody>
      </p:sp>
    </p:spTree>
    <p:extLst>
      <p:ext uri="{BB962C8B-B14F-4D97-AF65-F5344CB8AC3E}">
        <p14:creationId xmlns:p14="http://schemas.microsoft.com/office/powerpoint/2010/main" val="917552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24</a:t>
            </a:fld>
            <a:endParaRPr lang="en-US"/>
          </a:p>
        </p:txBody>
      </p:sp>
    </p:spTree>
    <p:extLst>
      <p:ext uri="{BB962C8B-B14F-4D97-AF65-F5344CB8AC3E}">
        <p14:creationId xmlns:p14="http://schemas.microsoft.com/office/powerpoint/2010/main" val="655270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 will start with a brief background on memory isolation, a fundamental primitive for system security and privacy [CLICK]</a:t>
            </a:r>
          </a:p>
          <a:p>
            <a:r>
              <a:rPr lang="en-US" dirty="0"/>
              <a:t>Imagine that you access a memory location, and a bitflip occurs in some other location [CLICK]</a:t>
            </a:r>
          </a:p>
          <a:p>
            <a:r>
              <a:rPr lang="en-US" dirty="0"/>
              <a:t>Prior works show that if this happens</a:t>
            </a:r>
          </a:p>
        </p:txBody>
      </p:sp>
      <p:sp>
        <p:nvSpPr>
          <p:cNvPr id="4" name="Slide Number Placeholder 3"/>
          <p:cNvSpPr>
            <a:spLocks noGrp="1"/>
          </p:cNvSpPr>
          <p:nvPr>
            <p:ph type="sldNum" sz="quarter" idx="5"/>
          </p:nvPr>
        </p:nvSpPr>
        <p:spPr/>
        <p:txBody>
          <a:bodyPr/>
          <a:lstStyle/>
          <a:p>
            <a:fld id="{11C67609-88E9-5A48-B122-2F095B028411}" type="slidenum">
              <a:rPr lang="en-US" smtClean="0"/>
              <a:t>2</a:t>
            </a:fld>
            <a:endParaRPr lang="en-US"/>
          </a:p>
        </p:txBody>
      </p:sp>
    </p:spTree>
    <p:extLst>
      <p:ext uri="{BB962C8B-B14F-4D97-AF65-F5344CB8AC3E}">
        <p14:creationId xmlns:p14="http://schemas.microsoft.com/office/powerpoint/2010/main" val="2959357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 also developed solutions that [CLICK]</a:t>
            </a:r>
          </a:p>
          <a:p>
            <a:r>
              <a:rPr lang="en-US" dirty="0"/>
              <a:t>throttle unsafe accesses [CLICK</a:t>
            </a:r>
          </a:p>
          <a:p>
            <a:r>
              <a:rPr lang="en-US" dirty="0"/>
              <a:t>parallelize maintenance operations [CLICK]</a:t>
            </a:r>
          </a:p>
          <a:p>
            <a:r>
              <a:rPr lang="en-US" dirty="0"/>
              <a:t>and leverage heterogeneity [CLICK]</a:t>
            </a:r>
          </a:p>
          <a:p>
            <a:r>
              <a:rPr lang="en-US" dirty="0"/>
              <a:t>Let me quickly explain one of these works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25</a:t>
            </a:fld>
            <a:endParaRPr lang="en-US"/>
          </a:p>
        </p:txBody>
      </p:sp>
    </p:spTree>
    <p:extLst>
      <p:ext uri="{BB962C8B-B14F-4D97-AF65-F5344CB8AC3E}">
        <p14:creationId xmlns:p14="http://schemas.microsoft.com/office/powerpoint/2010/main" val="1035556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53194-4079-4BEA-0C78-29168FB22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784BB-3814-EF9F-A543-88A584A5E41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6A7FB46-8D75-1F2C-62BC-0A08881CA2FF}"/>
              </a:ext>
            </a:extLst>
          </p:cNvPr>
          <p:cNvSpPr>
            <a:spLocks noGrp="1"/>
          </p:cNvSpPr>
          <p:nvPr>
            <p:ph type="body" idx="1"/>
          </p:nvPr>
        </p:nvSpPr>
        <p:spPr/>
        <p:txBody>
          <a:bodyPr/>
          <a:lstStyle/>
          <a:p>
            <a:r>
              <a:rPr lang="en-US" dirty="0"/>
              <a:t>We test 144 DRAM chips [CLICK]</a:t>
            </a:r>
          </a:p>
          <a:p>
            <a:r>
              <a:rPr lang="en-US" dirty="0"/>
              <a:t>That implement various densities-die revisions [CLICK]</a:t>
            </a:r>
          </a:p>
          <a:p>
            <a:r>
              <a:rPr lang="en-US" dirty="0"/>
              <a:t>And chip organizations [CLICK]</a:t>
            </a:r>
          </a:p>
          <a:p>
            <a:endParaRPr lang="en-US" dirty="0"/>
          </a:p>
        </p:txBody>
      </p:sp>
      <p:sp>
        <p:nvSpPr>
          <p:cNvPr id="4" name="Slide Number Placeholder 3">
            <a:extLst>
              <a:ext uri="{FF2B5EF4-FFF2-40B4-BE49-F238E27FC236}">
                <a16:creationId xmlns:a16="http://schemas.microsoft.com/office/drawing/2014/main" id="{5390EA3F-A107-5367-6063-5890194F95FE}"/>
              </a:ext>
            </a:extLst>
          </p:cNvPr>
          <p:cNvSpPr>
            <a:spLocks noGrp="1"/>
          </p:cNvSpPr>
          <p:nvPr>
            <p:ph type="sldNum" sz="quarter" idx="5"/>
          </p:nvPr>
        </p:nvSpPr>
        <p:spPr/>
        <p:txBody>
          <a:bodyPr/>
          <a:lstStyle/>
          <a:p>
            <a:fld id="{11C67609-88E9-5A48-B122-2F095B028411}" type="slidenum">
              <a:rPr lang="en-US" smtClean="0"/>
              <a:t>27</a:t>
            </a:fld>
            <a:endParaRPr lang="en-US"/>
          </a:p>
        </p:txBody>
      </p:sp>
    </p:spTree>
    <p:extLst>
      <p:ext uri="{BB962C8B-B14F-4D97-AF65-F5344CB8AC3E}">
        <p14:creationId xmlns:p14="http://schemas.microsoft.com/office/powerpoint/2010/main" val="861417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11512-4685-8813-882C-D97D2B1E8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B2A2F-3A17-42BE-6A57-B819B3AECA7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D06BCE-AEE8-DCBC-ACC2-2C5606A6DFEF}"/>
              </a:ext>
            </a:extLst>
          </p:cNvPr>
          <p:cNvSpPr>
            <a:spLocks noGrp="1"/>
          </p:cNvSpPr>
          <p:nvPr>
            <p:ph type="body" idx="1"/>
          </p:nvPr>
        </p:nvSpPr>
        <p:spPr/>
        <p:txBody>
          <a:bodyPr/>
          <a:lstStyle/>
          <a:p>
            <a:r>
              <a:rPr lang="en-US" dirty="0"/>
              <a:t>And show that there is a large variation in read disturbance across rows </a:t>
            </a:r>
          </a:p>
        </p:txBody>
      </p:sp>
      <p:sp>
        <p:nvSpPr>
          <p:cNvPr id="4" name="Slide Number Placeholder 3">
            <a:extLst>
              <a:ext uri="{FF2B5EF4-FFF2-40B4-BE49-F238E27FC236}">
                <a16:creationId xmlns:a16="http://schemas.microsoft.com/office/drawing/2014/main" id="{BE74EE03-AF0B-954A-7360-29C4695A2273}"/>
              </a:ext>
            </a:extLst>
          </p:cNvPr>
          <p:cNvSpPr>
            <a:spLocks noGrp="1"/>
          </p:cNvSpPr>
          <p:nvPr>
            <p:ph type="sldNum" sz="quarter" idx="5"/>
          </p:nvPr>
        </p:nvSpPr>
        <p:spPr/>
        <p:txBody>
          <a:bodyPr/>
          <a:lstStyle/>
          <a:p>
            <a:fld id="{11C67609-88E9-5A48-B122-2F095B028411}" type="slidenum">
              <a:rPr lang="en-US" smtClean="0"/>
              <a:t>28</a:t>
            </a:fld>
            <a:endParaRPr lang="en-US"/>
          </a:p>
        </p:txBody>
      </p:sp>
    </p:spTree>
    <p:extLst>
      <p:ext uri="{BB962C8B-B14F-4D97-AF65-F5344CB8AC3E}">
        <p14:creationId xmlns:p14="http://schemas.microsoft.com/office/powerpoint/2010/main" val="1256389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8E62E-A436-21EB-9529-2BEB9979F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CE9AE-90AE-FD93-7B2E-1EE196D24E7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2189ED0-8A29-A089-4A4D-CE4D7183537D}"/>
              </a:ext>
            </a:extLst>
          </p:cNvPr>
          <p:cNvSpPr>
            <a:spLocks noGrp="1"/>
          </p:cNvSpPr>
          <p:nvPr>
            <p:ph type="body" idx="1"/>
          </p:nvPr>
        </p:nvSpPr>
        <p:spPr/>
        <p:txBody>
          <a:bodyPr/>
          <a:lstStyle/>
          <a:p>
            <a:r>
              <a:rPr lang="en-US" dirty="0"/>
              <a:t>And show that there is a large variation in read disturbance across rows </a:t>
            </a:r>
          </a:p>
          <a:p>
            <a:endParaRPr lang="en-US" dirty="0"/>
          </a:p>
          <a:p>
            <a:endParaRPr lang="en-US" dirty="0"/>
          </a:p>
        </p:txBody>
      </p:sp>
      <p:sp>
        <p:nvSpPr>
          <p:cNvPr id="4" name="Slide Number Placeholder 3">
            <a:extLst>
              <a:ext uri="{FF2B5EF4-FFF2-40B4-BE49-F238E27FC236}">
                <a16:creationId xmlns:a16="http://schemas.microsoft.com/office/drawing/2014/main" id="{C634F9A7-9D0B-C0FB-0200-6D5D4E1662AE}"/>
              </a:ext>
            </a:extLst>
          </p:cNvPr>
          <p:cNvSpPr>
            <a:spLocks noGrp="1"/>
          </p:cNvSpPr>
          <p:nvPr>
            <p:ph type="sldNum" sz="quarter" idx="5"/>
          </p:nvPr>
        </p:nvSpPr>
        <p:spPr/>
        <p:txBody>
          <a:bodyPr/>
          <a:lstStyle/>
          <a:p>
            <a:fld id="{11C67609-88E9-5A48-B122-2F095B028411}" type="slidenum">
              <a:rPr lang="en-US" smtClean="0"/>
              <a:t>29</a:t>
            </a:fld>
            <a:endParaRPr lang="en-US"/>
          </a:p>
        </p:txBody>
      </p:sp>
    </p:spTree>
    <p:extLst>
      <p:ext uri="{BB962C8B-B14F-4D97-AF65-F5344CB8AC3E}">
        <p14:creationId xmlns:p14="http://schemas.microsoft.com/office/powerpoint/2010/main" val="3291900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30</a:t>
            </a:fld>
            <a:endParaRPr lang="en-US"/>
          </a:p>
        </p:txBody>
      </p:sp>
    </p:spTree>
    <p:extLst>
      <p:ext uri="{BB962C8B-B14F-4D97-AF65-F5344CB8AC3E}">
        <p14:creationId xmlns:p14="http://schemas.microsoft.com/office/powerpoint/2010/main" val="2805252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31</a:t>
            </a:fld>
            <a:endParaRPr lang="en-US"/>
          </a:p>
        </p:txBody>
      </p:sp>
    </p:spTree>
    <p:extLst>
      <p:ext uri="{BB962C8B-B14F-4D97-AF65-F5344CB8AC3E}">
        <p14:creationId xmlns:p14="http://schemas.microsoft.com/office/powerpoint/2010/main" val="3297318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 also developed solutions that [CLICK]</a:t>
            </a:r>
          </a:p>
          <a:p>
            <a:r>
              <a:rPr lang="en-US" dirty="0"/>
              <a:t>throttle unsafe accesses [CLICK</a:t>
            </a:r>
          </a:p>
          <a:p>
            <a:r>
              <a:rPr lang="en-US" dirty="0"/>
              <a:t>parallelize maintenance operations [CLICK]</a:t>
            </a:r>
          </a:p>
          <a:p>
            <a:r>
              <a:rPr lang="en-US" dirty="0"/>
              <a:t>and leverage heterogeneity [CLICK]</a:t>
            </a:r>
          </a:p>
          <a:p>
            <a:r>
              <a:rPr lang="en-US" dirty="0"/>
              <a:t>Let me quickly explain one of these works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33</a:t>
            </a:fld>
            <a:endParaRPr lang="en-US"/>
          </a:p>
        </p:txBody>
      </p:sp>
    </p:spTree>
    <p:extLst>
      <p:ext uri="{BB962C8B-B14F-4D97-AF65-F5344CB8AC3E}">
        <p14:creationId xmlns:p14="http://schemas.microsoft.com/office/powerpoint/2010/main" val="1091245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7B1DB-0CC1-59B9-AA34-57375D33B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AB530-2691-85BE-3D6C-8033F3B5D48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2BF021D-6CF3-8E23-A205-8D06CABA5AFB}"/>
              </a:ext>
            </a:extLst>
          </p:cNvPr>
          <p:cNvSpPr>
            <a:spLocks noGrp="1"/>
          </p:cNvSpPr>
          <p:nvPr>
            <p:ph type="body" idx="1"/>
          </p:nvPr>
        </p:nvSpPr>
        <p:spPr/>
        <p:txBody>
          <a:bodyPr/>
          <a:lstStyle/>
          <a:p>
            <a:r>
              <a:rPr lang="en-US" dirty="0"/>
              <a:t>Quantify</a:t>
            </a:r>
          </a:p>
          <a:p>
            <a:endParaRPr lang="en-US" dirty="0"/>
          </a:p>
        </p:txBody>
      </p:sp>
      <p:sp>
        <p:nvSpPr>
          <p:cNvPr id="4" name="Slide Number Placeholder 3">
            <a:extLst>
              <a:ext uri="{FF2B5EF4-FFF2-40B4-BE49-F238E27FC236}">
                <a16:creationId xmlns:a16="http://schemas.microsoft.com/office/drawing/2014/main" id="{1EDD9D61-C659-4242-822D-6D84B1C7D408}"/>
              </a:ext>
            </a:extLst>
          </p:cNvPr>
          <p:cNvSpPr>
            <a:spLocks noGrp="1"/>
          </p:cNvSpPr>
          <p:nvPr>
            <p:ph type="sldNum" sz="quarter" idx="5"/>
          </p:nvPr>
        </p:nvSpPr>
        <p:spPr/>
        <p:txBody>
          <a:bodyPr/>
          <a:lstStyle/>
          <a:p>
            <a:fld id="{35E676A0-33B1-4B4B-B1AA-B0B917FCAA93}" type="slidenum">
              <a:rPr lang="en-US" smtClean="0"/>
              <a:t>34</a:t>
            </a:fld>
            <a:endParaRPr lang="en-US"/>
          </a:p>
        </p:txBody>
      </p:sp>
    </p:spTree>
    <p:extLst>
      <p:ext uri="{BB962C8B-B14F-4D97-AF65-F5344CB8AC3E}">
        <p14:creationId xmlns:p14="http://schemas.microsoft.com/office/powerpoint/2010/main" val="176434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DAA7D-D529-4FF2-E165-2E2E29A059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896CE-A159-6033-A554-185F53B833B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EC18176-20CB-66EF-ED77-95D1DA434CCD}"/>
              </a:ext>
            </a:extLst>
          </p:cNvPr>
          <p:cNvSpPr>
            <a:spLocks noGrp="1"/>
          </p:cNvSpPr>
          <p:nvPr>
            <p:ph type="body" idx="1"/>
          </p:nvPr>
        </p:nvSpPr>
        <p:spPr/>
        <p:txBody>
          <a:bodyPr/>
          <a:lstStyle/>
          <a:p>
            <a:r>
              <a:rPr lang="en-US" dirty="0"/>
              <a:t>We leverage this observation [CLICK]</a:t>
            </a:r>
          </a:p>
          <a:p>
            <a:r>
              <a:rPr lang="en-US" dirty="0"/>
              <a:t>By protecting weak rows more aggressively than strong rows [CLICK]</a:t>
            </a:r>
          </a:p>
          <a:p>
            <a:r>
              <a:rPr lang="en-US" dirty="0"/>
              <a:t>We do this by dynamically tuning the aggressiveness of defense mechanisms [CLICK]</a:t>
            </a:r>
          </a:p>
          <a:p>
            <a:r>
              <a:rPr lang="en-US" dirty="0"/>
              <a:t>and we show significant improvement in system performance. [CLICK]</a:t>
            </a:r>
          </a:p>
          <a:p>
            <a:endParaRPr lang="en-US" dirty="0"/>
          </a:p>
          <a:p>
            <a:endParaRPr lang="en-US" dirty="0"/>
          </a:p>
        </p:txBody>
      </p:sp>
      <p:sp>
        <p:nvSpPr>
          <p:cNvPr id="4" name="Slide Number Placeholder 3">
            <a:extLst>
              <a:ext uri="{FF2B5EF4-FFF2-40B4-BE49-F238E27FC236}">
                <a16:creationId xmlns:a16="http://schemas.microsoft.com/office/drawing/2014/main" id="{78562357-8964-4DC1-4FC9-9E0F6779C434}"/>
              </a:ext>
            </a:extLst>
          </p:cNvPr>
          <p:cNvSpPr>
            <a:spLocks noGrp="1"/>
          </p:cNvSpPr>
          <p:nvPr>
            <p:ph type="sldNum" sz="quarter" idx="5"/>
          </p:nvPr>
        </p:nvSpPr>
        <p:spPr/>
        <p:txBody>
          <a:bodyPr/>
          <a:lstStyle/>
          <a:p>
            <a:fld id="{11C67609-88E9-5A48-B122-2F095B028411}" type="slidenum">
              <a:rPr lang="en-US" smtClean="0"/>
              <a:t>35</a:t>
            </a:fld>
            <a:endParaRPr lang="en-US"/>
          </a:p>
        </p:txBody>
      </p:sp>
    </p:spTree>
    <p:extLst>
      <p:ext uri="{BB962C8B-B14F-4D97-AF65-F5344CB8AC3E}">
        <p14:creationId xmlns:p14="http://schemas.microsoft.com/office/powerpoint/2010/main" val="2595188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73C74-40DF-B9F1-A2A0-E92FB55CC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C8D68-72DA-5DEE-C261-C415A5D5C11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5B9CC26-CD50-2C47-E15D-C2F7CB3272A2}"/>
              </a:ext>
            </a:extLst>
          </p:cNvPr>
          <p:cNvSpPr>
            <a:spLocks noGrp="1"/>
          </p:cNvSpPr>
          <p:nvPr>
            <p:ph type="body" idx="1"/>
          </p:nvPr>
        </p:nvSpPr>
        <p:spPr/>
        <p:txBody>
          <a:bodyPr/>
          <a:lstStyle/>
          <a:p>
            <a:r>
              <a:rPr lang="en-US" dirty="0"/>
              <a:t>We use </a:t>
            </a:r>
            <a:r>
              <a:rPr lang="en-US" dirty="0" err="1"/>
              <a:t>Ramulator</a:t>
            </a:r>
            <a:r>
              <a:rPr lang="en-US" dirty="0"/>
              <a:t> for cycle-level simulations in our performance evaluation [CLICK]</a:t>
            </a:r>
          </a:p>
          <a:p>
            <a:r>
              <a:rPr lang="en-US" dirty="0"/>
              <a:t>We simulate a realistic system with the shown parameters that I will not explain in detail [CLICK]</a:t>
            </a:r>
          </a:p>
          <a:p>
            <a:r>
              <a:rPr lang="en-US" dirty="0"/>
              <a:t>We simulate 125 different 8-core </a:t>
            </a:r>
            <a:r>
              <a:rPr lang="en-US" dirty="0" err="1"/>
              <a:t>multiprogrammed</a:t>
            </a:r>
            <a:r>
              <a:rPr lang="en-US" dirty="0"/>
              <a:t> workloads [CLICK]</a:t>
            </a:r>
          </a:p>
          <a:p>
            <a:r>
              <a:rPr lang="en-US" dirty="0"/>
              <a:t>We sweep DRAM chip capacity from 2Gb to 128Gb [CLICK]</a:t>
            </a:r>
          </a:p>
          <a:p>
            <a:r>
              <a:rPr lang="en-US" dirty="0"/>
              <a:t>And RowHammer threshold: the minimum number of activations needed to induce the first RowHammer bit flip from 1K to 64 [CLICK]</a:t>
            </a:r>
          </a:p>
          <a:p>
            <a:endParaRPr lang="en-US" dirty="0"/>
          </a:p>
        </p:txBody>
      </p:sp>
      <p:sp>
        <p:nvSpPr>
          <p:cNvPr id="4" name="Slide Number Placeholder 3">
            <a:extLst>
              <a:ext uri="{FF2B5EF4-FFF2-40B4-BE49-F238E27FC236}">
                <a16:creationId xmlns:a16="http://schemas.microsoft.com/office/drawing/2014/main" id="{446B2BC1-A3E2-E3B6-1899-0E11EAC40F41}"/>
              </a:ext>
            </a:extLst>
          </p:cNvPr>
          <p:cNvSpPr>
            <a:spLocks noGrp="1"/>
          </p:cNvSpPr>
          <p:nvPr>
            <p:ph type="sldNum" sz="quarter" idx="5"/>
          </p:nvPr>
        </p:nvSpPr>
        <p:spPr/>
        <p:txBody>
          <a:bodyPr/>
          <a:lstStyle/>
          <a:p>
            <a:fld id="{35E676A0-33B1-4B4B-B1AA-B0B917FCAA93}" type="slidenum">
              <a:rPr lang="en-US" smtClean="0"/>
              <a:t>38</a:t>
            </a:fld>
            <a:endParaRPr lang="en-US"/>
          </a:p>
        </p:txBody>
      </p:sp>
    </p:spTree>
    <p:extLst>
      <p:ext uri="{BB962C8B-B14F-4D97-AF65-F5344CB8AC3E}">
        <p14:creationId xmlns:p14="http://schemas.microsoft.com/office/powerpoint/2010/main" val="72888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Unfortunately, [CLICK]</a:t>
            </a:r>
          </a:p>
          <a:p>
            <a:r>
              <a:rPr lang="en-US" dirty="0"/>
              <a:t>an access to a DRAM region, [CLICK]</a:t>
            </a:r>
          </a:p>
          <a:p>
            <a:r>
              <a:rPr lang="en-US" dirty="0"/>
              <a:t>disturbs the data in other physically nearby regions and this phenomenon is called DRAM read disturbance [CLICK]</a:t>
            </a:r>
          </a:p>
        </p:txBody>
      </p:sp>
      <p:sp>
        <p:nvSpPr>
          <p:cNvPr id="4" name="Slide Number Placeholder 3"/>
          <p:cNvSpPr>
            <a:spLocks noGrp="1"/>
          </p:cNvSpPr>
          <p:nvPr>
            <p:ph type="sldNum" sz="quarter" idx="5"/>
          </p:nvPr>
        </p:nvSpPr>
        <p:spPr/>
        <p:txBody>
          <a:bodyPr/>
          <a:lstStyle/>
          <a:p>
            <a:fld id="{11C67609-88E9-5A48-B122-2F095B028411}" type="slidenum">
              <a:rPr lang="en-US" smtClean="0"/>
              <a:t>3</a:t>
            </a:fld>
            <a:endParaRPr lang="en-US"/>
          </a:p>
        </p:txBody>
      </p:sp>
    </p:spTree>
    <p:extLst>
      <p:ext uri="{BB962C8B-B14F-4D97-AF65-F5344CB8AC3E}">
        <p14:creationId xmlns:p14="http://schemas.microsoft.com/office/powerpoint/2010/main" val="661360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267BB-DD88-B18F-FA68-389ADB579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204FD-C827-103C-D4F3-2DF2FE8D065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226D571-AA50-8327-E684-AE0B84D234CE}"/>
              </a:ext>
            </a:extLst>
          </p:cNvPr>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438516FC-EBA0-011E-A521-C11A33936708}"/>
              </a:ext>
            </a:extLst>
          </p:cNvPr>
          <p:cNvSpPr>
            <a:spLocks noGrp="1"/>
          </p:cNvSpPr>
          <p:nvPr>
            <p:ph type="sldNum" sz="quarter" idx="5"/>
          </p:nvPr>
        </p:nvSpPr>
        <p:spPr/>
        <p:txBody>
          <a:bodyPr/>
          <a:lstStyle/>
          <a:p>
            <a:fld id="{35E676A0-33B1-4B4B-B1AA-B0B917FCAA93}" type="slidenum">
              <a:rPr lang="en-US" smtClean="0"/>
              <a:t>39</a:t>
            </a:fld>
            <a:endParaRPr lang="en-US"/>
          </a:p>
        </p:txBody>
      </p:sp>
    </p:spTree>
    <p:extLst>
      <p:ext uri="{BB962C8B-B14F-4D97-AF65-F5344CB8AC3E}">
        <p14:creationId xmlns:p14="http://schemas.microsoft.com/office/powerpoint/2010/main" val="255797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0A022-278F-13B0-8DCC-C0DA67CCC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53AD69-837C-2B12-5405-AAFD17F8E56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129E285-B1E1-4FD9-C296-0F2A05AF3A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6546F8-D7B5-C6B3-AF10-0F64850017A1}"/>
              </a:ext>
            </a:extLst>
          </p:cNvPr>
          <p:cNvSpPr>
            <a:spLocks noGrp="1"/>
          </p:cNvSpPr>
          <p:nvPr>
            <p:ph type="sldNum" sz="quarter" idx="5"/>
          </p:nvPr>
        </p:nvSpPr>
        <p:spPr/>
        <p:txBody>
          <a:bodyPr/>
          <a:lstStyle/>
          <a:p>
            <a:fld id="{35E676A0-33B1-4B4B-B1AA-B0B917FCAA93}" type="slidenum">
              <a:rPr lang="en-US" smtClean="0"/>
              <a:t>40</a:t>
            </a:fld>
            <a:endParaRPr lang="en-US"/>
          </a:p>
        </p:txBody>
      </p:sp>
    </p:spTree>
    <p:extLst>
      <p:ext uri="{BB962C8B-B14F-4D97-AF65-F5344CB8AC3E}">
        <p14:creationId xmlns:p14="http://schemas.microsoft.com/office/powerpoint/2010/main" val="2833250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3AEBD-9970-11B7-1763-C2018A130E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D5819E-1F71-D18E-06CC-EFE7AA8AB33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51102D0-68BE-1185-2154-BFA1C19564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4389DE-8FC8-0B3E-0C53-8EE6ECC01CD7}"/>
              </a:ext>
            </a:extLst>
          </p:cNvPr>
          <p:cNvSpPr>
            <a:spLocks noGrp="1"/>
          </p:cNvSpPr>
          <p:nvPr>
            <p:ph type="sldNum" sz="quarter" idx="5"/>
          </p:nvPr>
        </p:nvSpPr>
        <p:spPr/>
        <p:txBody>
          <a:bodyPr/>
          <a:lstStyle/>
          <a:p>
            <a:fld id="{35E676A0-33B1-4B4B-B1AA-B0B917FCAA93}" type="slidenum">
              <a:rPr lang="en-US" smtClean="0"/>
              <a:t>41</a:t>
            </a:fld>
            <a:endParaRPr lang="en-US"/>
          </a:p>
        </p:txBody>
      </p:sp>
    </p:spTree>
    <p:extLst>
      <p:ext uri="{BB962C8B-B14F-4D97-AF65-F5344CB8AC3E}">
        <p14:creationId xmlns:p14="http://schemas.microsoft.com/office/powerpoint/2010/main" val="381610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C85B2-2F77-D869-33CC-32F4E400E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0A022-EB93-DFDA-2003-3D654E33E81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CB28194-6093-2AF0-DA2C-CF70B5C9C8AB}"/>
              </a:ext>
            </a:extLst>
          </p:cNvPr>
          <p:cNvSpPr>
            <a:spLocks noGrp="1"/>
          </p:cNvSpPr>
          <p:nvPr>
            <p:ph type="body" idx="1"/>
          </p:nvPr>
        </p:nvSpPr>
        <p:spPr/>
        <p:txBody>
          <a:bodyPr/>
          <a:lstStyle/>
          <a:p>
            <a:endParaRPr lang="en-US" b="1" baseline="0" dirty="0"/>
          </a:p>
        </p:txBody>
      </p:sp>
      <p:sp>
        <p:nvSpPr>
          <p:cNvPr id="4" name="Slide Number Placeholder 3">
            <a:extLst>
              <a:ext uri="{FF2B5EF4-FFF2-40B4-BE49-F238E27FC236}">
                <a16:creationId xmlns:a16="http://schemas.microsoft.com/office/drawing/2014/main" id="{742DAE1E-AFAD-FD81-508A-800667C4BE22}"/>
              </a:ext>
            </a:extLst>
          </p:cNvPr>
          <p:cNvSpPr>
            <a:spLocks noGrp="1"/>
          </p:cNvSpPr>
          <p:nvPr>
            <p:ph type="sldNum" sz="quarter" idx="5"/>
          </p:nvPr>
        </p:nvSpPr>
        <p:spPr/>
        <p:txBody>
          <a:bodyPr/>
          <a:lstStyle/>
          <a:p>
            <a:fld id="{35E676A0-33B1-4B4B-B1AA-B0B917FCAA93}" type="slidenum">
              <a:rPr lang="en-US" smtClean="0"/>
              <a:t>42</a:t>
            </a:fld>
            <a:endParaRPr lang="en-US"/>
          </a:p>
        </p:txBody>
      </p:sp>
    </p:spTree>
    <p:extLst>
      <p:ext uri="{BB962C8B-B14F-4D97-AF65-F5344CB8AC3E}">
        <p14:creationId xmlns:p14="http://schemas.microsoft.com/office/powerpoint/2010/main" val="2086527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 also developed solutions that [CLICK]</a:t>
            </a:r>
          </a:p>
          <a:p>
            <a:r>
              <a:rPr lang="en-US" dirty="0"/>
              <a:t>throttle unsafe accesses [CLICK</a:t>
            </a:r>
          </a:p>
          <a:p>
            <a:r>
              <a:rPr lang="en-US" dirty="0"/>
              <a:t>parallelize maintenance operations [CLICK]</a:t>
            </a:r>
          </a:p>
          <a:p>
            <a:r>
              <a:rPr lang="en-US" dirty="0"/>
              <a:t>and leverage heterogeneity [CLICK]</a:t>
            </a:r>
          </a:p>
          <a:p>
            <a:r>
              <a:rPr lang="en-US" dirty="0"/>
              <a:t>Let me quickly explain one of these works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44</a:t>
            </a:fld>
            <a:endParaRPr lang="en-US"/>
          </a:p>
        </p:txBody>
      </p:sp>
    </p:spTree>
    <p:extLst>
      <p:ext uri="{BB962C8B-B14F-4D97-AF65-F5344CB8AC3E}">
        <p14:creationId xmlns:p14="http://schemas.microsoft.com/office/powerpoint/2010/main" val="2734100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 also developed solutions that [CLICK]</a:t>
            </a:r>
          </a:p>
          <a:p>
            <a:r>
              <a:rPr lang="en-US" dirty="0"/>
              <a:t>throttle unsafe accesses [CLICK</a:t>
            </a:r>
          </a:p>
          <a:p>
            <a:r>
              <a:rPr lang="en-US" dirty="0"/>
              <a:t>parallelize maintenance operations [CLICK]</a:t>
            </a:r>
          </a:p>
          <a:p>
            <a:r>
              <a:rPr lang="en-US" dirty="0"/>
              <a:t>and leverage heterogeneity [CLICK]</a:t>
            </a:r>
          </a:p>
          <a:p>
            <a:r>
              <a:rPr lang="en-US" dirty="0"/>
              <a:t>Let me quickly explain one of these works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45</a:t>
            </a:fld>
            <a:endParaRPr lang="en-US"/>
          </a:p>
        </p:txBody>
      </p:sp>
    </p:spTree>
    <p:extLst>
      <p:ext uri="{BB962C8B-B14F-4D97-AF65-F5344CB8AC3E}">
        <p14:creationId xmlns:p14="http://schemas.microsoft.com/office/powerpoint/2010/main" val="2660559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my name is Giray and I am happy to share my research with you</a:t>
            </a:r>
          </a:p>
        </p:txBody>
      </p:sp>
      <p:sp>
        <p:nvSpPr>
          <p:cNvPr id="4" name="Slide Number Placeholder 3"/>
          <p:cNvSpPr>
            <a:spLocks noGrp="1"/>
          </p:cNvSpPr>
          <p:nvPr>
            <p:ph type="sldNum" sz="quarter" idx="5"/>
          </p:nvPr>
        </p:nvSpPr>
        <p:spPr/>
        <p:txBody>
          <a:bodyPr/>
          <a:lstStyle/>
          <a:p>
            <a:fld id="{11C67609-88E9-5A48-B122-2F095B028411}" type="slidenum">
              <a:rPr lang="en-US" smtClean="0"/>
              <a:t>47</a:t>
            </a:fld>
            <a:endParaRPr lang="en-US"/>
          </a:p>
        </p:txBody>
      </p:sp>
    </p:spTree>
    <p:extLst>
      <p:ext uri="{BB962C8B-B14F-4D97-AF65-F5344CB8AC3E}">
        <p14:creationId xmlns:p14="http://schemas.microsoft.com/office/powerpoint/2010/main" val="793545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my name is Giray and I am happy to share my research with you</a:t>
            </a:r>
          </a:p>
        </p:txBody>
      </p:sp>
      <p:sp>
        <p:nvSpPr>
          <p:cNvPr id="4" name="Slide Number Placeholder 3"/>
          <p:cNvSpPr>
            <a:spLocks noGrp="1"/>
          </p:cNvSpPr>
          <p:nvPr>
            <p:ph type="sldNum" sz="quarter" idx="5"/>
          </p:nvPr>
        </p:nvSpPr>
        <p:spPr/>
        <p:txBody>
          <a:bodyPr/>
          <a:lstStyle/>
          <a:p>
            <a:fld id="{11C67609-88E9-5A48-B122-2F095B028411}" type="slidenum">
              <a:rPr lang="en-US" smtClean="0"/>
              <a:t>48</a:t>
            </a:fld>
            <a:endParaRPr lang="en-US"/>
          </a:p>
        </p:txBody>
      </p:sp>
    </p:spTree>
    <p:extLst>
      <p:ext uri="{BB962C8B-B14F-4D97-AF65-F5344CB8AC3E}">
        <p14:creationId xmlns:p14="http://schemas.microsoft.com/office/powerpoint/2010/main" val="4238799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Going forward, we need to address [CLICK]</a:t>
            </a:r>
          </a:p>
          <a:p>
            <a:r>
              <a:rPr lang="en-US" dirty="0"/>
              <a:t>reliability [CLICK]</a:t>
            </a:r>
          </a:p>
          <a:p>
            <a:r>
              <a:rPr lang="en-US" dirty="0"/>
              <a:t>Performance [CLICK</a:t>
            </a:r>
          </a:p>
          <a:p>
            <a:r>
              <a:rPr lang="en-US" dirty="0"/>
              <a:t>Fairness [CLIKC]</a:t>
            </a:r>
          </a:p>
          <a:p>
            <a:r>
              <a:rPr lang="en-US" dirty="0"/>
              <a:t>And energy efficiency challenges [CLICK]</a:t>
            </a:r>
          </a:p>
          <a:p>
            <a:r>
              <a:rPr lang="en-US" dirty="0"/>
              <a:t>While memory systems </a:t>
            </a:r>
          </a:p>
          <a:p>
            <a:r>
              <a:rPr lang="en-US" dirty="0"/>
              <a:t>[CLICK] scale up and shared </a:t>
            </a:r>
          </a:p>
          <a:p>
            <a:r>
              <a:rPr lang="en-US" dirty="0"/>
              <a:t>[CLICK] scale down in technology node size</a:t>
            </a:r>
          </a:p>
          <a:p>
            <a:r>
              <a:rPr lang="en-US" dirty="0"/>
              <a:t>[CLICK and support processing near/using memory</a:t>
            </a:r>
          </a:p>
        </p:txBody>
      </p:sp>
      <p:sp>
        <p:nvSpPr>
          <p:cNvPr id="4" name="Slide Number Placeholder 3"/>
          <p:cNvSpPr>
            <a:spLocks noGrp="1"/>
          </p:cNvSpPr>
          <p:nvPr>
            <p:ph type="sldNum" sz="quarter" idx="5"/>
          </p:nvPr>
        </p:nvSpPr>
        <p:spPr/>
        <p:txBody>
          <a:bodyPr/>
          <a:lstStyle/>
          <a:p>
            <a:fld id="{11C67609-88E9-5A48-B122-2F095B028411}" type="slidenum">
              <a:rPr lang="en-US" smtClean="0"/>
              <a:t>49</a:t>
            </a:fld>
            <a:endParaRPr lang="en-US"/>
          </a:p>
        </p:txBody>
      </p:sp>
    </p:spTree>
    <p:extLst>
      <p:ext uri="{BB962C8B-B14F-4D97-AF65-F5344CB8AC3E}">
        <p14:creationId xmlns:p14="http://schemas.microsoft.com/office/powerpoint/2010/main" val="3999682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can address these challenges by investing on [CLICK]</a:t>
            </a:r>
          </a:p>
          <a:p>
            <a:r>
              <a:rPr lang="en-US" dirty="0"/>
              <a:t>Better cross-layer communication[CLICK]</a:t>
            </a:r>
          </a:p>
          <a:p>
            <a:r>
              <a:rPr lang="en-US" dirty="0"/>
              <a:t>More intelligent memory chips, interfaces, and controllers [CLICK]</a:t>
            </a:r>
          </a:p>
          <a:p>
            <a:r>
              <a:rPr lang="en-US" dirty="0"/>
              <a:t>And deeper understanding of physics and vulnerabilities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50</a:t>
            </a:fld>
            <a:endParaRPr lang="en-US"/>
          </a:p>
        </p:txBody>
      </p:sp>
    </p:spTree>
    <p:extLst>
      <p:ext uri="{BB962C8B-B14F-4D97-AF65-F5344CB8AC3E}">
        <p14:creationId xmlns:p14="http://schemas.microsoft.com/office/powerpoint/2010/main" val="3943593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 me explain read disturbance with an analogy of a swimming pool[CLICK]</a:t>
            </a:r>
          </a:p>
          <a:p>
            <a:r>
              <a:rPr lang="en-US" dirty="0"/>
              <a:t>With multiple lanes [CLICK] </a:t>
            </a:r>
          </a:p>
          <a:p>
            <a:r>
              <a:rPr lang="en-US" dirty="0"/>
              <a:t>A swimmer uses only the middle lane [CLICK]</a:t>
            </a:r>
          </a:p>
          <a:p>
            <a:r>
              <a:rPr lang="en-US" dirty="0"/>
              <a:t>but by creating waves, causes disturbance in nearby lanes [CLICK]</a:t>
            </a:r>
          </a:p>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4</a:t>
            </a:fld>
            <a:endParaRPr lang="en-US"/>
          </a:p>
        </p:txBody>
      </p:sp>
    </p:spTree>
    <p:extLst>
      <p:ext uri="{BB962C8B-B14F-4D97-AF65-F5344CB8AC3E}">
        <p14:creationId xmlns:p14="http://schemas.microsoft.com/office/powerpoint/2010/main" val="1284708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956F9-C521-A377-BDB6-DC29D62FA3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D0579-26DF-2240-96C3-BFDF100B6BF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7ED4E8D-D104-E236-AAB7-CA892566BFAF}"/>
              </a:ext>
            </a:extLst>
          </p:cNvPr>
          <p:cNvSpPr>
            <a:spLocks noGrp="1"/>
          </p:cNvSpPr>
          <p:nvPr>
            <p:ph type="body" idx="1"/>
          </p:nvPr>
        </p:nvSpPr>
        <p:spPr/>
        <p:txBody>
          <a:bodyPr/>
          <a:lstStyle/>
          <a:p>
            <a:r>
              <a:rPr lang="en-US" dirty="0"/>
              <a:t>We can address these challenges by investing on [CLICK]</a:t>
            </a:r>
          </a:p>
          <a:p>
            <a:r>
              <a:rPr lang="en-US" dirty="0"/>
              <a:t>Better cross-layer communication[CLICK]</a:t>
            </a:r>
          </a:p>
          <a:p>
            <a:r>
              <a:rPr lang="en-US" dirty="0"/>
              <a:t>More intelligent memory chips, interfaces, and controllers [CLICK]</a:t>
            </a:r>
          </a:p>
          <a:p>
            <a:r>
              <a:rPr lang="en-US" dirty="0"/>
              <a:t>And deeper understanding of physics and vulnerabilities [CLICK]</a:t>
            </a:r>
          </a:p>
        </p:txBody>
      </p:sp>
      <p:sp>
        <p:nvSpPr>
          <p:cNvPr id="4" name="Slide Number Placeholder 3">
            <a:extLst>
              <a:ext uri="{FF2B5EF4-FFF2-40B4-BE49-F238E27FC236}">
                <a16:creationId xmlns:a16="http://schemas.microsoft.com/office/drawing/2014/main" id="{0E3D462E-B40B-D79D-7876-92AC0A16484A}"/>
              </a:ext>
            </a:extLst>
          </p:cNvPr>
          <p:cNvSpPr>
            <a:spLocks noGrp="1"/>
          </p:cNvSpPr>
          <p:nvPr>
            <p:ph type="sldNum" sz="quarter" idx="5"/>
          </p:nvPr>
        </p:nvSpPr>
        <p:spPr/>
        <p:txBody>
          <a:bodyPr/>
          <a:lstStyle/>
          <a:p>
            <a:fld id="{11C67609-88E9-5A48-B122-2F095B028411}" type="slidenum">
              <a:rPr lang="en-US" smtClean="0"/>
              <a:t>56</a:t>
            </a:fld>
            <a:endParaRPr lang="en-US"/>
          </a:p>
        </p:txBody>
      </p:sp>
    </p:spTree>
    <p:extLst>
      <p:ext uri="{BB962C8B-B14F-4D97-AF65-F5344CB8AC3E}">
        <p14:creationId xmlns:p14="http://schemas.microsoft.com/office/powerpoint/2010/main" val="3384529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57</a:t>
            </a:fld>
            <a:endParaRPr lang="en-US"/>
          </a:p>
        </p:txBody>
      </p:sp>
    </p:spTree>
    <p:extLst>
      <p:ext uri="{BB962C8B-B14F-4D97-AF65-F5344CB8AC3E}">
        <p14:creationId xmlns:p14="http://schemas.microsoft.com/office/powerpoint/2010/main" val="4103263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58</a:t>
            </a:fld>
            <a:endParaRPr lang="en-US"/>
          </a:p>
        </p:txBody>
      </p:sp>
    </p:spTree>
    <p:extLst>
      <p:ext uri="{BB962C8B-B14F-4D97-AF65-F5344CB8AC3E}">
        <p14:creationId xmlns:p14="http://schemas.microsoft.com/office/powerpoint/2010/main" val="1621992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94120-56B4-E01B-FDA1-7312869D05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AB174-0237-2263-396F-76C3AF48976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D8ABFB6-199C-396E-9D2F-103493D398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0D8C91-904A-AF87-77D8-7590D0DA172E}"/>
              </a:ext>
            </a:extLst>
          </p:cNvPr>
          <p:cNvSpPr>
            <a:spLocks noGrp="1"/>
          </p:cNvSpPr>
          <p:nvPr>
            <p:ph type="sldNum" sz="quarter" idx="5"/>
          </p:nvPr>
        </p:nvSpPr>
        <p:spPr/>
        <p:txBody>
          <a:bodyPr/>
          <a:lstStyle/>
          <a:p>
            <a:fld id="{11C67609-88E9-5A48-B122-2F095B028411}" type="slidenum">
              <a:rPr lang="en-US" smtClean="0"/>
              <a:t>60</a:t>
            </a:fld>
            <a:endParaRPr lang="en-US"/>
          </a:p>
        </p:txBody>
      </p:sp>
    </p:spTree>
    <p:extLst>
      <p:ext uri="{BB962C8B-B14F-4D97-AF65-F5344CB8AC3E}">
        <p14:creationId xmlns:p14="http://schemas.microsoft.com/office/powerpoint/2010/main" val="2812564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542AD-3596-BE66-F2FD-156FA82BD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9EEC26-86BF-F9B3-45C5-D75D485E43C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E4CE9B5-1FE3-D2CB-C0B1-F6D22002BB1D}"/>
              </a:ext>
            </a:extLst>
          </p:cNvPr>
          <p:cNvSpPr>
            <a:spLocks noGrp="1"/>
          </p:cNvSpPr>
          <p:nvPr>
            <p:ph type="body" idx="1"/>
          </p:nvPr>
        </p:nvSpPr>
        <p:spPr/>
        <p:txBody>
          <a:bodyPr/>
          <a:lstStyle/>
          <a:p>
            <a:r>
              <a:rPr lang="en-US" dirty="0"/>
              <a:t>We can address these challenges by investing on [CLICK]</a:t>
            </a:r>
          </a:p>
          <a:p>
            <a:r>
              <a:rPr lang="en-US" dirty="0"/>
              <a:t>Better cross-layer communication[CLICK]</a:t>
            </a:r>
          </a:p>
          <a:p>
            <a:r>
              <a:rPr lang="en-US" dirty="0"/>
              <a:t>More intelligent memory chips, interfaces, and controllers [CLICK]</a:t>
            </a:r>
          </a:p>
          <a:p>
            <a:r>
              <a:rPr lang="en-US" dirty="0"/>
              <a:t>And deeper understanding of physics and vulnerabilities [CLICK]</a:t>
            </a:r>
          </a:p>
        </p:txBody>
      </p:sp>
      <p:sp>
        <p:nvSpPr>
          <p:cNvPr id="4" name="Slide Number Placeholder 3">
            <a:extLst>
              <a:ext uri="{FF2B5EF4-FFF2-40B4-BE49-F238E27FC236}">
                <a16:creationId xmlns:a16="http://schemas.microsoft.com/office/drawing/2014/main" id="{E30EE932-1667-8C38-DC6B-6231E3088A78}"/>
              </a:ext>
            </a:extLst>
          </p:cNvPr>
          <p:cNvSpPr>
            <a:spLocks noGrp="1"/>
          </p:cNvSpPr>
          <p:nvPr>
            <p:ph type="sldNum" sz="quarter" idx="5"/>
          </p:nvPr>
        </p:nvSpPr>
        <p:spPr/>
        <p:txBody>
          <a:bodyPr/>
          <a:lstStyle/>
          <a:p>
            <a:fld id="{11C67609-88E9-5A48-B122-2F095B028411}" type="slidenum">
              <a:rPr lang="en-US" smtClean="0"/>
              <a:t>61</a:t>
            </a:fld>
            <a:endParaRPr lang="en-US"/>
          </a:p>
        </p:txBody>
      </p:sp>
    </p:spTree>
    <p:extLst>
      <p:ext uri="{BB962C8B-B14F-4D97-AF65-F5344CB8AC3E}">
        <p14:creationId xmlns:p14="http://schemas.microsoft.com/office/powerpoint/2010/main" val="2360215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can address these challenges by investing on [CLICK]</a:t>
            </a:r>
          </a:p>
          <a:p>
            <a:r>
              <a:rPr lang="en-US" dirty="0"/>
              <a:t>Better cross-layer communication[CLICK]</a:t>
            </a:r>
          </a:p>
          <a:p>
            <a:r>
              <a:rPr lang="en-US" dirty="0"/>
              <a:t>More intelligent memory chips, interfaces, and controllers [CLICK]</a:t>
            </a:r>
          </a:p>
          <a:p>
            <a:r>
              <a:rPr lang="en-US" dirty="0"/>
              <a:t>And deeper understanding of physics and vulnerabilities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62</a:t>
            </a:fld>
            <a:endParaRPr lang="en-US"/>
          </a:p>
        </p:txBody>
      </p:sp>
    </p:spTree>
    <p:extLst>
      <p:ext uri="{BB962C8B-B14F-4D97-AF65-F5344CB8AC3E}">
        <p14:creationId xmlns:p14="http://schemas.microsoft.com/office/powerpoint/2010/main" val="3729066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can address these challenges by investing on [CLICK]</a:t>
            </a:r>
          </a:p>
          <a:p>
            <a:r>
              <a:rPr lang="en-US" dirty="0"/>
              <a:t>Better cross-layer communication[CLICK]</a:t>
            </a:r>
          </a:p>
          <a:p>
            <a:r>
              <a:rPr lang="en-US" dirty="0"/>
              <a:t>More intelligent memory chips, interfaces, and controllers [CLICK]</a:t>
            </a:r>
          </a:p>
          <a:p>
            <a:r>
              <a:rPr lang="en-US" dirty="0"/>
              <a:t>And deeper understanding of physics and vulnerabilities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63</a:t>
            </a:fld>
            <a:endParaRPr lang="en-US"/>
          </a:p>
        </p:txBody>
      </p:sp>
    </p:spTree>
    <p:extLst>
      <p:ext uri="{BB962C8B-B14F-4D97-AF65-F5344CB8AC3E}">
        <p14:creationId xmlns:p14="http://schemas.microsoft.com/office/powerpoint/2010/main" val="2828641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9DCDC-208E-40C5-F691-294AEC9955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EFF8F-4232-2697-E5B8-3EBCBBA594F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3E9E1F-6BD0-1ADE-E160-8A84A6D1F890}"/>
              </a:ext>
            </a:extLst>
          </p:cNvPr>
          <p:cNvSpPr>
            <a:spLocks noGrp="1"/>
          </p:cNvSpPr>
          <p:nvPr>
            <p:ph type="body" idx="1"/>
          </p:nvPr>
        </p:nvSpPr>
        <p:spPr/>
        <p:txBody>
          <a:bodyPr/>
          <a:lstStyle/>
          <a:p>
            <a:r>
              <a:rPr lang="en-US" dirty="0"/>
              <a:t>We can address these challenges by investing on [CLICK]</a:t>
            </a:r>
          </a:p>
          <a:p>
            <a:r>
              <a:rPr lang="en-US" dirty="0"/>
              <a:t>Better cross-layer communication[CLICK]</a:t>
            </a:r>
          </a:p>
          <a:p>
            <a:r>
              <a:rPr lang="en-US" dirty="0"/>
              <a:t>More intelligent memory chips, interfaces, and controllers [CLICK]</a:t>
            </a:r>
          </a:p>
          <a:p>
            <a:r>
              <a:rPr lang="en-US" dirty="0"/>
              <a:t>And deeper understanding of physics and vulnerabilities [CLICK]</a:t>
            </a:r>
          </a:p>
        </p:txBody>
      </p:sp>
      <p:sp>
        <p:nvSpPr>
          <p:cNvPr id="4" name="Slide Number Placeholder 3">
            <a:extLst>
              <a:ext uri="{FF2B5EF4-FFF2-40B4-BE49-F238E27FC236}">
                <a16:creationId xmlns:a16="http://schemas.microsoft.com/office/drawing/2014/main" id="{E4B570D4-F108-EF67-73FC-F54043A2BA78}"/>
              </a:ext>
            </a:extLst>
          </p:cNvPr>
          <p:cNvSpPr>
            <a:spLocks noGrp="1"/>
          </p:cNvSpPr>
          <p:nvPr>
            <p:ph type="sldNum" sz="quarter" idx="5"/>
          </p:nvPr>
        </p:nvSpPr>
        <p:spPr/>
        <p:txBody>
          <a:bodyPr/>
          <a:lstStyle/>
          <a:p>
            <a:fld id="{11C67609-88E9-5A48-B122-2F095B028411}" type="slidenum">
              <a:rPr lang="en-US" smtClean="0"/>
              <a:t>64</a:t>
            </a:fld>
            <a:endParaRPr lang="en-US"/>
          </a:p>
        </p:txBody>
      </p:sp>
    </p:spTree>
    <p:extLst>
      <p:ext uri="{BB962C8B-B14F-4D97-AF65-F5344CB8AC3E}">
        <p14:creationId xmlns:p14="http://schemas.microsoft.com/office/powerpoint/2010/main" val="4118194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my name is Giray and I am happy to share my research with you</a:t>
            </a:r>
          </a:p>
        </p:txBody>
      </p:sp>
      <p:sp>
        <p:nvSpPr>
          <p:cNvPr id="4" name="Slide Number Placeholder 3"/>
          <p:cNvSpPr>
            <a:spLocks noGrp="1"/>
          </p:cNvSpPr>
          <p:nvPr>
            <p:ph type="sldNum" sz="quarter" idx="5"/>
          </p:nvPr>
        </p:nvSpPr>
        <p:spPr/>
        <p:txBody>
          <a:bodyPr/>
          <a:lstStyle/>
          <a:p>
            <a:fld id="{11C67609-88E9-5A48-B122-2F095B028411}" type="slidenum">
              <a:rPr lang="en-US" smtClean="0"/>
              <a:t>65</a:t>
            </a:fld>
            <a:endParaRPr lang="en-US"/>
          </a:p>
        </p:txBody>
      </p:sp>
    </p:spTree>
    <p:extLst>
      <p:ext uri="{BB962C8B-B14F-4D97-AF65-F5344CB8AC3E}">
        <p14:creationId xmlns:p14="http://schemas.microsoft.com/office/powerpoint/2010/main" val="7761482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third, [CLICK] </a:t>
            </a:r>
          </a:p>
          <a:p>
            <a:r>
              <a:rPr lang="en-US" dirty="0"/>
              <a:t>We observe </a:t>
            </a:r>
            <a:r>
              <a:rPr lang="en-US" dirty="0" err="1"/>
              <a:t>thatThe</a:t>
            </a:r>
            <a:r>
              <a:rPr lang="en-US" b="1" dirty="0"/>
              <a:t> </a:t>
            </a:r>
            <a:r>
              <a:rPr lang="en-US" b="1" i="1" dirty="0" err="1"/>
              <a:t>HCfirst</a:t>
            </a:r>
            <a:r>
              <a:rPr lang="en-US" dirty="0"/>
              <a:t> </a:t>
            </a:r>
            <a:r>
              <a:rPr lang="en-US" b="1" dirty="0"/>
              <a:t>change</a:t>
            </a:r>
            <a:r>
              <a:rPr lang="en-US" dirty="0"/>
              <a:t> tends to be </a:t>
            </a:r>
            <a:r>
              <a:rPr lang="en-US" b="1" dirty="0"/>
              <a:t>larger</a:t>
            </a:r>
            <a:r>
              <a:rPr lang="en-US" dirty="0"/>
              <a:t> as </a:t>
            </a:r>
            <a:r>
              <a:rPr lang="en-US" b="1" dirty="0"/>
              <a:t>temperature change</a:t>
            </a:r>
            <a:r>
              <a:rPr lang="en-US" dirty="0"/>
              <a:t> </a:t>
            </a:r>
            <a:r>
              <a:rPr lang="en-US" b="1" dirty="0"/>
              <a:t>increases </a:t>
            </a:r>
            <a:r>
              <a:rPr lang="en-US" dirty="0"/>
              <a:t>[CLICK]</a:t>
            </a:r>
            <a:endParaRPr lang="en-US" dirty="0">
              <a:cs typeface="Calibri" panose="020F0502020204030204"/>
            </a:endParaRPr>
          </a:p>
          <a:p>
            <a:r>
              <a:rPr lang="en-US" dirty="0"/>
              <a:t>The figure shows that, for all manufacturer, when increase the temperature change from 50-55C to 50-90C, the absolute changes values increase [CLICK]</a:t>
            </a:r>
          </a:p>
          <a:p>
            <a:endParaRPr lang="en-US" dirty="0"/>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767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a:t>Due to an increase in cell-to-cell interference, as a result of aggressive technology node scaling, rapidly activating </a:t>
            </a:r>
            <a:r>
              <a:rPr lang="en-US" b="1"/>
              <a:t>[CLICK] </a:t>
            </a:r>
            <a:r>
              <a:rPr lang="en-US" b="0"/>
              <a:t>and </a:t>
            </a:r>
            <a:r>
              <a:rPr lang="en-US" b="0" err="1"/>
              <a:t>precharging</a:t>
            </a:r>
            <a:endParaRPr lang="en-US" b="0"/>
          </a:p>
          <a:p>
            <a:r>
              <a:rPr lang="en-US" b="1"/>
              <a:t>[FORTH &amp; BACK]</a:t>
            </a:r>
            <a:r>
              <a:rPr lang="en-US" b="0"/>
              <a:t> a DRAM row can result in bit flips in physically adjacent rows </a:t>
            </a:r>
            <a:r>
              <a:rPr lang="en-US" b="1"/>
              <a:t>[CLICK]</a:t>
            </a:r>
          </a:p>
          <a:p>
            <a:r>
              <a:rPr lang="en-US" b="1"/>
              <a:t>[FORTH &amp; BACK] </a:t>
            </a:r>
            <a:r>
              <a:rPr lang="en-US" b="0"/>
              <a:t>Continuing to access the same row results in even more failures in nearby rows. This phenomenon is known as RowHammer. </a:t>
            </a:r>
            <a:r>
              <a:rPr lang="en-US" b="1"/>
              <a:t>[CLICK]</a:t>
            </a:r>
          </a:p>
          <a:p>
            <a:r>
              <a:rPr lang="en-US" b="0"/>
              <a:t>We refer to the rapidly accessed row as an aggressor row and the rows containing bit flips as victim rows. </a:t>
            </a:r>
            <a:endParaRPr lang="en-US" b="1"/>
          </a:p>
          <a:p>
            <a:endParaRPr lang="en-US" b="1"/>
          </a:p>
          <a:p>
            <a:endParaRPr lang="en-US" b="0"/>
          </a:p>
        </p:txBody>
      </p:sp>
      <p:sp>
        <p:nvSpPr>
          <p:cNvPr id="4" name="Slide Number Placeholder 3"/>
          <p:cNvSpPr>
            <a:spLocks noGrp="1"/>
          </p:cNvSpPr>
          <p:nvPr>
            <p:ph type="sldNum" sz="quarter" idx="10"/>
          </p:nvPr>
        </p:nvSpPr>
        <p:spPr/>
        <p:txBody>
          <a:bodyPr/>
          <a:lstStyle/>
          <a:p>
            <a:fld id="{35E676A0-33B1-4B4B-B1AA-B0B917FCAA93}" type="slidenum">
              <a:rPr lang="en-US" smtClean="0"/>
              <a:t>5</a:t>
            </a:fld>
            <a:endParaRPr lang="en-US"/>
          </a:p>
        </p:txBody>
      </p:sp>
    </p:spTree>
    <p:extLst>
      <p:ext uri="{BB962C8B-B14F-4D97-AF65-F5344CB8AC3E}">
        <p14:creationId xmlns:p14="http://schemas.microsoft.com/office/powerpoint/2010/main" val="3885199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In the third example, an attacker can leverage the effect of aggressor row active time [CLICK]</a:t>
            </a:r>
          </a:p>
          <a:p>
            <a:r>
              <a:rPr lang="en-US"/>
              <a:t>In this scenario, instead of activating aggressor rows as frequently as possible, [CLICK]</a:t>
            </a:r>
          </a:p>
          <a:p>
            <a:r>
              <a:rPr lang="en-US"/>
              <a:t>the attacker can keep the aggressor rows active for longer time [CLICK]</a:t>
            </a:r>
          </a:p>
          <a:p>
            <a:r>
              <a:rPr lang="en-US"/>
              <a:t>Based on our analyses, </a:t>
            </a:r>
            <a:r>
              <a:rPr lang="en-US" err="1"/>
              <a:t>HCfirst</a:t>
            </a:r>
            <a:r>
              <a:rPr lang="en-US"/>
              <a:t> reduces by 36% on average with the proposed access pattern</a:t>
            </a:r>
          </a:p>
          <a:p>
            <a:r>
              <a:rPr lang="en-US"/>
              <a:t>With this reduction, an attacker can bypass RowHammer defenses that do not account for this reduction [CLICK]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9876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Instead of a high activation count, RowPress increases the time the that aggressor stays open.</a:t>
            </a:r>
          </a:p>
          <a:p>
            <a:endParaRPr lang="en-US" dirty="0"/>
          </a:p>
          <a:p>
            <a:r>
              <a:rPr lang="en-US" dirty="0"/>
              <a:t>Doing </a:t>
            </a:r>
            <a:r>
              <a:rPr lang="en-GB" dirty="0"/>
              <a:t>disturbs adjacent rows enough to cause bitflips without a very high activation count.</a:t>
            </a:r>
          </a:p>
          <a:p>
            <a:r>
              <a:rPr lang="en-GB" dirty="0"/>
              <a:t>We observe bitflips even with only one activation in extreme cases.</a:t>
            </a:r>
            <a:endParaRPr lang="en-C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4C1FA8-7F30-4F1F-B2F6-2EBFCCE1E968}"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023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third, [CLICK] </a:t>
            </a:r>
          </a:p>
          <a:p>
            <a:r>
              <a:rPr lang="en-US" dirty="0"/>
              <a:t>We observe </a:t>
            </a:r>
            <a:r>
              <a:rPr lang="en-US" dirty="0" err="1"/>
              <a:t>thatThe</a:t>
            </a:r>
            <a:r>
              <a:rPr lang="en-US" b="1" dirty="0"/>
              <a:t> </a:t>
            </a:r>
            <a:r>
              <a:rPr lang="en-US" b="1" i="1" dirty="0" err="1"/>
              <a:t>HCfirst</a:t>
            </a:r>
            <a:r>
              <a:rPr lang="en-US" dirty="0"/>
              <a:t> </a:t>
            </a:r>
            <a:r>
              <a:rPr lang="en-US" b="1" dirty="0"/>
              <a:t>change</a:t>
            </a:r>
            <a:r>
              <a:rPr lang="en-US" dirty="0"/>
              <a:t> tends to be </a:t>
            </a:r>
            <a:r>
              <a:rPr lang="en-US" b="1" dirty="0"/>
              <a:t>larger</a:t>
            </a:r>
            <a:r>
              <a:rPr lang="en-US" dirty="0"/>
              <a:t> as </a:t>
            </a:r>
            <a:r>
              <a:rPr lang="en-US" b="1" dirty="0"/>
              <a:t>temperature change</a:t>
            </a:r>
            <a:r>
              <a:rPr lang="en-US" dirty="0"/>
              <a:t> </a:t>
            </a:r>
            <a:r>
              <a:rPr lang="en-US" b="1" dirty="0"/>
              <a:t>increases </a:t>
            </a:r>
            <a:r>
              <a:rPr lang="en-US" dirty="0"/>
              <a:t>[CLICK]</a:t>
            </a:r>
            <a:endParaRPr lang="en-US" dirty="0">
              <a:cs typeface="Calibri" panose="020F0502020204030204"/>
            </a:endParaRPr>
          </a:p>
          <a:p>
            <a:r>
              <a:rPr lang="en-US" dirty="0"/>
              <a:t>The figure shows that, for all manufacturer, when increase the temperature change from 50-55C to 50-90C, the absolute changes values increase [CLICK]</a:t>
            </a:r>
          </a:p>
          <a:p>
            <a:endParaRPr lang="en-US" dirty="0"/>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0880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second attack example, the attacker uses RowHammer to understand the DRAM chip’s current temperature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 example, more than 76% of the vulnerable cells experience bit flips above 70 degrees Celsius for </a:t>
            </a:r>
            <a:r>
              <a:rPr lang="en-US" dirty="0" err="1"/>
              <a:t>Mfr</a:t>
            </a:r>
            <a:r>
              <a:rPr lang="en-US" dirty="0"/>
              <a:t> C. Focusing on these cells, an attacker can identify abnormal operating conditions that might occur in a data center during its peak hours. This information can be used to trigger an attack when the data center is under pressure[CLICK]</a:t>
            </a:r>
          </a:p>
          <a:p>
            <a:endParaRPr lang="en-US" dirty="0"/>
          </a:p>
          <a:p>
            <a:r>
              <a:rPr lang="en-US" dirty="0"/>
              <a:t>If it is important to measure temperature precisely, the attacker can focus on a smaller set of vulnerable cells that experience bit flips only in a narrow temperature range. For example, 0.4% of vulnerable cells experience bit flips only at 70 degrees Celsius in </a:t>
            </a:r>
            <a:r>
              <a:rPr lang="en-US" dirty="0" err="1"/>
              <a:t>Mfr</a:t>
            </a:r>
            <a:r>
              <a:rPr lang="en-US" dirty="0"/>
              <a:t> C. Using these cells, the attacker can precisely detect the temperature and trigger an attack accordingly [CLICK]</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8955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my name is Giray and I am happy to share my research with you</a:t>
            </a:r>
          </a:p>
        </p:txBody>
      </p:sp>
      <p:sp>
        <p:nvSpPr>
          <p:cNvPr id="4" name="Slide Number Placeholder 3"/>
          <p:cNvSpPr>
            <a:spLocks noGrp="1"/>
          </p:cNvSpPr>
          <p:nvPr>
            <p:ph type="sldNum" sz="quarter" idx="5"/>
          </p:nvPr>
        </p:nvSpPr>
        <p:spPr/>
        <p:txBody>
          <a:bodyPr/>
          <a:lstStyle/>
          <a:p>
            <a:fld id="{11C67609-88E9-5A48-B122-2F095B028411}" type="slidenum">
              <a:rPr lang="en-US" smtClean="0"/>
              <a:t>72</a:t>
            </a:fld>
            <a:endParaRPr lang="en-US"/>
          </a:p>
        </p:txBody>
      </p:sp>
    </p:spTree>
    <p:extLst>
      <p:ext uri="{BB962C8B-B14F-4D97-AF65-F5344CB8AC3E}">
        <p14:creationId xmlns:p14="http://schemas.microsoft.com/office/powerpoint/2010/main" val="9013867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We repeat this analysis for all four manufacturers [CLICK]</a:t>
            </a:r>
            <a:endParaRPr lang="en-US"/>
          </a:p>
          <a:p>
            <a:r>
              <a:rPr lang="en-US">
                <a:cs typeface="Calibri"/>
              </a:rPr>
              <a:t>We observe that the bit error rate increases with temperature in modules from three manufacturers, [CLICK]</a:t>
            </a:r>
          </a:p>
          <a:p>
            <a:r>
              <a:rPr lang="en-US">
                <a:cs typeface="Calibri"/>
              </a:rPr>
              <a:t>While it exhibits an opposite trend in modules from manufacturer B. We hypothesize that this happens due to different characteristics of charge trap error mechanisms in different manufacturers. Please refer to our full paper for more details [CLICK]</a:t>
            </a:r>
          </a:p>
          <a:p>
            <a:r>
              <a:rPr lang="en-US">
                <a:cs typeface="Calibri"/>
              </a:rPr>
              <a:t>Our main observation from this figure is that </a:t>
            </a:r>
            <a:r>
              <a:rPr lang="en-US"/>
              <a:t>A DRAM row’s BER can </a:t>
            </a:r>
            <a:r>
              <a:rPr lang="en-US" b="1"/>
              <a:t>either increase or decrease with temperature </a:t>
            </a:r>
            <a:r>
              <a:rPr lang="en-US"/>
              <a:t>depending on the DRAM manufacturer [CLICK]</a:t>
            </a: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73</a:t>
            </a:fld>
            <a:endParaRPr lang="en-US"/>
          </a:p>
        </p:txBody>
      </p:sp>
    </p:spTree>
    <p:extLst>
      <p:ext uri="{BB962C8B-B14F-4D97-AF65-F5344CB8AC3E}">
        <p14:creationId xmlns:p14="http://schemas.microsoft.com/office/powerpoint/2010/main" val="2766948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To perform this analysis, we conduct two sets of experiments [CLICK]</a:t>
            </a:r>
          </a:p>
          <a:p>
            <a:r>
              <a:rPr lang="en-US"/>
              <a:t>In the baseline, we hammer rows A and B as frequently as possible [CLICK]</a:t>
            </a:r>
          </a:p>
          <a:p>
            <a:r>
              <a:rPr lang="en-US"/>
              <a:t>In the first set of tests, we increase the time that an aggressor row is active [CLICK], </a:t>
            </a:r>
          </a:p>
          <a:p>
            <a:r>
              <a:rPr lang="en-US"/>
              <a:t>And in the second set of experiments we increase the time that the bank is </a:t>
            </a:r>
            <a:r>
              <a:rPr lang="en-US" err="1"/>
              <a:t>precharged</a:t>
            </a:r>
            <a:r>
              <a:rPr lang="en-US"/>
              <a:t>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5655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My thesis is that Developing a deeper understanding of DRAM read disturbance and revisiting memory controller designs accordingly enable building reliable, safe, and secure systems.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75</a:t>
            </a:fld>
            <a:endParaRPr lang="en-US"/>
          </a:p>
        </p:txBody>
      </p:sp>
    </p:spTree>
    <p:extLst>
      <p:ext uri="{BB962C8B-B14F-4D97-AF65-F5344CB8AC3E}">
        <p14:creationId xmlns:p14="http://schemas.microsoft.com/office/powerpoint/2010/main" val="1125383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This is a DRAM module, used as the main memory on many systems. [CLICK]</a:t>
            </a:r>
          </a:p>
          <a:p>
            <a:r>
              <a:rPr lang="en-US"/>
              <a:t>A DRAM module consists of multiple chips each of which contains multiple banks [CLICK]</a:t>
            </a:r>
          </a:p>
          <a:p>
            <a:r>
              <a:rPr lang="en-US"/>
              <a:t>Each bank is composed of multiple subarrays [CLICK]</a:t>
            </a:r>
          </a:p>
          <a:p>
            <a:r>
              <a:rPr lang="en-US"/>
              <a:t>And within each subarray, there is a two dimensional array of DRAM cells. [CLICK]</a:t>
            </a:r>
          </a:p>
          <a:p>
            <a:r>
              <a:rPr lang="en-US"/>
              <a:t>These cells are organized into rows that are selected using </a:t>
            </a:r>
            <a:r>
              <a:rPr lang="en-US" err="1"/>
              <a:t>wordlines</a:t>
            </a:r>
            <a:r>
              <a:rPr lang="en-US"/>
              <a:t> [CLICK]</a:t>
            </a:r>
          </a:p>
          <a:p>
            <a:r>
              <a:rPr lang="en-US"/>
              <a:t>And the cells are connected to a row buffer via </a:t>
            </a:r>
            <a:r>
              <a:rPr lang="en-US" err="1"/>
              <a:t>bitlines</a:t>
            </a:r>
            <a:r>
              <a:rPr lang="en-US"/>
              <a:t> [CLICK]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529AF4-9733-4245-A38E-6E2258071B1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1879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a:t>We provide more details about the chips we test in extended </a:t>
            </a:r>
            <a:r>
              <a:rPr lang="en-US" b="0" err="1"/>
              <a:t>arxiv</a:t>
            </a:r>
            <a:r>
              <a:rPr lang="en-US" b="0"/>
              <a:t> version of the paper [CLICK]</a:t>
            </a:r>
          </a:p>
        </p:txBody>
      </p:sp>
      <p:sp>
        <p:nvSpPr>
          <p:cNvPr id="4" name="Slide Number Placeholder 3"/>
          <p:cNvSpPr>
            <a:spLocks noGrp="1"/>
          </p:cNvSpPr>
          <p:nvPr>
            <p:ph type="sldNum" sz="quarter" idx="5"/>
          </p:nvPr>
        </p:nvSpPr>
        <p:spPr/>
        <p:txBody>
          <a:bodyPr/>
          <a:lstStyle/>
          <a:p>
            <a:fld id="{35E676A0-33B1-4B4B-B1AA-B0B917FCAA93}" type="slidenum">
              <a:rPr lang="en-US" smtClean="0"/>
              <a:t>77</a:t>
            </a:fld>
            <a:endParaRPr lang="en-US"/>
          </a:p>
        </p:txBody>
      </p:sp>
    </p:spTree>
    <p:extLst>
      <p:ext uri="{BB962C8B-B14F-4D97-AF65-F5344CB8AC3E}">
        <p14:creationId xmlns:p14="http://schemas.microsoft.com/office/powerpoint/2010/main" val="3615712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F65BF41-557F-464F-A572-936F8C7D1291}" type="slidenum">
              <a:rPr lang="tr-TR" smtClean="0"/>
              <a:t>6</a:t>
            </a:fld>
            <a:endParaRPr lang="tr-TR"/>
          </a:p>
        </p:txBody>
      </p:sp>
    </p:spTree>
    <p:extLst>
      <p:ext uri="{BB962C8B-B14F-4D97-AF65-F5344CB8AC3E}">
        <p14:creationId xmlns:p14="http://schemas.microsoft.com/office/powerpoint/2010/main" val="33709745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characterize our DRAM chips at worst-case conditions we take two measures: </a:t>
            </a:r>
          </a:p>
          <a:p>
            <a:r>
              <a:rPr lang="en-US" dirty="0"/>
              <a:t>[CLICK] First, we prevent external sources of interference such that our tests can run consistently as desired and without interruptions. To achieve this we disable: </a:t>
            </a:r>
          </a:p>
          <a:p>
            <a:r>
              <a:rPr lang="en-US" dirty="0"/>
              <a:t>[CLICK] DRAM refresh to avoid refreshing victim rows during a test, </a:t>
            </a:r>
          </a:p>
          <a:p>
            <a:r>
              <a:rPr lang="en-US" dirty="0"/>
              <a:t>[CLICK] DRAM calibration events to minimize variation in test timings</a:t>
            </a:r>
          </a:p>
          <a:p>
            <a:r>
              <a:rPr lang="en-US" dirty="0"/>
              <a:t>[CLICK] and RowHammer mitigation mechanisms to ensure that we can directly observe circuit-level bit flips</a:t>
            </a:r>
          </a:p>
          <a:p>
            <a:r>
              <a:rPr lang="en-US" dirty="0"/>
              <a:t>[CLICK] we also ensure that our RowHammer tests complete in less than a refresh window to prevent retention failures from interfering with our results</a:t>
            </a:r>
          </a:p>
          <a:p>
            <a:r>
              <a:rPr lang="en-US" dirty="0"/>
              <a:t>[CLICK] and we repeat our tests ten times to filter out the noise in measurements</a:t>
            </a:r>
          </a:p>
          <a:p>
            <a:r>
              <a:rPr lang="en-US" dirty="0"/>
              <a:t>[CLICK] Second, we issue the worst-case access sequence for inducing RowHammer bit flips based on observations from prior work</a:t>
            </a:r>
          </a:p>
          <a:p>
            <a:r>
              <a:rPr lang="en-US" dirty="0"/>
              <a:t>[CLICK] which suggest to repeatedly activate the two physically-adjacent rows as fast as possible</a:t>
            </a:r>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2085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In the first example for an attack improvement, the attacker manipulates the DRAM module’s temperature to increase the RowHammer vulnerability of the cells that store sensitive data [CLICK]</a:t>
            </a:r>
          </a:p>
          <a:p>
            <a:r>
              <a:rPr lang="en-US"/>
              <a:t>We observe that DRAM cells are vulnerable to RowHammer in a bounded temperature range [CLICK] </a:t>
            </a:r>
          </a:p>
          <a:p>
            <a:r>
              <a:rPr lang="en-US"/>
              <a:t>that we call vulnerable temperature range [CLICK]</a:t>
            </a:r>
          </a:p>
          <a:p>
            <a:r>
              <a:rPr lang="en-US"/>
              <a:t>For example, let this range be from 50 to 70 degrees </a:t>
            </a:r>
            <a:r>
              <a:rPr lang="en-US" err="1"/>
              <a:t>celsius</a:t>
            </a:r>
            <a:r>
              <a:rPr lang="en-US"/>
              <a:t> for the victim cells </a:t>
            </a:r>
          </a:p>
          <a:p>
            <a:r>
              <a:rPr lang="en-US"/>
              <a:t>To attack the cells within their vulnerable temperature range, an attacker can  [CLICK] </a:t>
            </a:r>
          </a:p>
          <a:p>
            <a:r>
              <a:rPr lang="en-US"/>
              <a:t>heat up the chip if its current temperature is below 50 [CLICK]</a:t>
            </a:r>
          </a:p>
          <a:p>
            <a:r>
              <a:rPr lang="en-US"/>
              <a:t>Or cool down the chip if its current temperature is above 70 degrees </a:t>
            </a:r>
            <a:r>
              <a:rPr lang="en-US" err="1"/>
              <a:t>celsius</a:t>
            </a:r>
            <a:r>
              <a:rPr lang="en-US"/>
              <a:t> [CLICK]</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2913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a:t>In this analysis, we investigate how the RowHammer vulnerability varies based on a victim DRAM cell's physical location</a:t>
            </a:r>
          </a:p>
          <a:p>
            <a:r>
              <a:rPr lang="en-US" b="0"/>
              <a:t>We have two key takeaways from this analysis. [CLICK]</a:t>
            </a:r>
          </a:p>
          <a:p>
            <a:r>
              <a:rPr lang="en-US" b="0"/>
              <a:t>First, The RowHammer vulnerability significantly varies across DRAM rows and columns due to both design induced and manufacturing process induced variation [CLICK]</a:t>
            </a:r>
          </a:p>
          <a:p>
            <a:r>
              <a:rPr lang="en-US" b="0"/>
              <a:t>Second, the distribution of </a:t>
            </a:r>
            <a:r>
              <a:rPr lang="en-US" b="0" err="1"/>
              <a:t>HCfirst</a:t>
            </a:r>
            <a:r>
              <a:rPr lang="en-US" b="0"/>
              <a:t> exhibits </a:t>
            </a:r>
          </a:p>
          <a:p>
            <a:r>
              <a:rPr lang="en-US" b="0"/>
              <a:t>- a diverse set of values within a subarray</a:t>
            </a:r>
          </a:p>
          <a:p>
            <a:r>
              <a:rPr lang="en-US" b="0"/>
              <a:t>- But similar values across subarrays within a DRAM module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8812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are different bins but do not correlate well with the row address </a:t>
            </a:r>
          </a:p>
          <a:p>
            <a:endParaRPr lang="en-US" dirty="0"/>
          </a:p>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81</a:t>
            </a:fld>
            <a:endParaRPr lang="en-US"/>
          </a:p>
        </p:txBody>
      </p:sp>
    </p:spTree>
    <p:extLst>
      <p:ext uri="{BB962C8B-B14F-4D97-AF65-F5344CB8AC3E}">
        <p14:creationId xmlns:p14="http://schemas.microsoft.com/office/powerpoint/2010/main" val="40744482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7C6EC-2ED0-52F8-AA97-36EA2C3F4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B761A-383E-C50E-7870-FEB1D944990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D1AF6AD-BEA5-D720-88F1-EFAB83000D25}"/>
              </a:ext>
            </a:extLst>
          </p:cNvPr>
          <p:cNvSpPr>
            <a:spLocks noGrp="1"/>
          </p:cNvSpPr>
          <p:nvPr>
            <p:ph type="body" idx="1"/>
          </p:nvPr>
        </p:nvSpPr>
        <p:spPr/>
        <p:txBody>
          <a:bodyPr/>
          <a:lstStyle/>
          <a:p>
            <a:r>
              <a:rPr lang="en-US" dirty="0"/>
              <a:t>There are different bins but do not correlate well with the row address </a:t>
            </a:r>
          </a:p>
          <a:p>
            <a:endParaRPr lang="en-US" dirty="0"/>
          </a:p>
        </p:txBody>
      </p:sp>
      <p:sp>
        <p:nvSpPr>
          <p:cNvPr id="4" name="Slide Number Placeholder 3">
            <a:extLst>
              <a:ext uri="{FF2B5EF4-FFF2-40B4-BE49-F238E27FC236}">
                <a16:creationId xmlns:a16="http://schemas.microsoft.com/office/drawing/2014/main" id="{DB4E13D3-B959-EF04-281B-9DA56487117A}"/>
              </a:ext>
            </a:extLst>
          </p:cNvPr>
          <p:cNvSpPr>
            <a:spLocks noGrp="1"/>
          </p:cNvSpPr>
          <p:nvPr>
            <p:ph type="sldNum" sz="quarter" idx="5"/>
          </p:nvPr>
        </p:nvSpPr>
        <p:spPr/>
        <p:txBody>
          <a:bodyPr/>
          <a:lstStyle/>
          <a:p>
            <a:fld id="{11C67609-88E9-5A48-B122-2F095B028411}" type="slidenum">
              <a:rPr lang="en-US" smtClean="0"/>
              <a:t>82</a:t>
            </a:fld>
            <a:endParaRPr lang="en-US"/>
          </a:p>
        </p:txBody>
      </p:sp>
    </p:spTree>
    <p:extLst>
      <p:ext uri="{BB962C8B-B14F-4D97-AF65-F5344CB8AC3E}">
        <p14:creationId xmlns:p14="http://schemas.microsoft.com/office/powerpoint/2010/main" val="2687991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42FDF-A5E6-301D-2A6A-62910AFAC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0E779-E916-4FE9-D76F-552A4112C4C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66F3B8F-5808-3599-41B4-5F8337239D2D}"/>
              </a:ext>
            </a:extLst>
          </p:cNvPr>
          <p:cNvSpPr>
            <a:spLocks noGrp="1"/>
          </p:cNvSpPr>
          <p:nvPr>
            <p:ph type="body" idx="1"/>
          </p:nvPr>
        </p:nvSpPr>
        <p:spPr/>
        <p:txBody>
          <a:bodyPr/>
          <a:lstStyle/>
          <a:p>
            <a:r>
              <a:rPr lang="en-US" dirty="0"/>
              <a:t>There are different bins but do not correlate well with the row address </a:t>
            </a:r>
          </a:p>
          <a:p>
            <a:endParaRPr lang="en-US" dirty="0"/>
          </a:p>
          <a:p>
            <a:endParaRPr lang="en-US" dirty="0"/>
          </a:p>
        </p:txBody>
      </p:sp>
      <p:sp>
        <p:nvSpPr>
          <p:cNvPr id="4" name="Slide Number Placeholder 3">
            <a:extLst>
              <a:ext uri="{FF2B5EF4-FFF2-40B4-BE49-F238E27FC236}">
                <a16:creationId xmlns:a16="http://schemas.microsoft.com/office/drawing/2014/main" id="{284FD694-8101-4269-12A1-A97CF03E2E39}"/>
              </a:ext>
            </a:extLst>
          </p:cNvPr>
          <p:cNvSpPr>
            <a:spLocks noGrp="1"/>
          </p:cNvSpPr>
          <p:nvPr>
            <p:ph type="sldNum" sz="quarter" idx="5"/>
          </p:nvPr>
        </p:nvSpPr>
        <p:spPr/>
        <p:txBody>
          <a:bodyPr/>
          <a:lstStyle/>
          <a:p>
            <a:fld id="{11C67609-88E9-5A48-B122-2F095B028411}" type="slidenum">
              <a:rPr lang="en-US" smtClean="0"/>
              <a:t>83</a:t>
            </a:fld>
            <a:endParaRPr lang="en-US"/>
          </a:p>
        </p:txBody>
      </p:sp>
    </p:spTree>
    <p:extLst>
      <p:ext uri="{BB962C8B-B14F-4D97-AF65-F5344CB8AC3E}">
        <p14:creationId xmlns:p14="http://schemas.microsoft.com/office/powerpoint/2010/main" val="106843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E377C-0B30-0C35-F124-9714A43A29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FA25B0-EAD4-B7EF-4E6F-DE1932453D5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A7B1D3-DE47-33E8-9F0B-29E4C94DB27F}"/>
              </a:ext>
            </a:extLst>
          </p:cNvPr>
          <p:cNvSpPr>
            <a:spLocks noGrp="1"/>
          </p:cNvSpPr>
          <p:nvPr>
            <p:ph type="body" idx="1"/>
          </p:nvPr>
        </p:nvSpPr>
        <p:spPr/>
        <p:txBody>
          <a:bodyPr/>
          <a:lstStyle/>
          <a:p>
            <a:endParaRPr lang="en-US" b="1" baseline="0" dirty="0"/>
          </a:p>
        </p:txBody>
      </p:sp>
      <p:sp>
        <p:nvSpPr>
          <p:cNvPr id="4" name="Slide Number Placeholder 3">
            <a:extLst>
              <a:ext uri="{FF2B5EF4-FFF2-40B4-BE49-F238E27FC236}">
                <a16:creationId xmlns:a16="http://schemas.microsoft.com/office/drawing/2014/main" id="{90F2C675-A3B7-0EC7-32C5-263E50DEE9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6123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 also developed solutions that [CLICK]</a:t>
            </a:r>
          </a:p>
          <a:p>
            <a:r>
              <a:rPr lang="en-US" dirty="0"/>
              <a:t>throttle unsafe accesses [CLICK</a:t>
            </a:r>
          </a:p>
          <a:p>
            <a:r>
              <a:rPr lang="en-US" dirty="0"/>
              <a:t>parallelize maintenance operations [CLICK]</a:t>
            </a:r>
          </a:p>
          <a:p>
            <a:r>
              <a:rPr lang="en-US" dirty="0"/>
              <a:t>and leverage heterogeneity [CLICK]</a:t>
            </a:r>
          </a:p>
          <a:p>
            <a:r>
              <a:rPr lang="en-US" dirty="0"/>
              <a:t>Let me quickly explain one of these works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85</a:t>
            </a:fld>
            <a:endParaRPr lang="en-US"/>
          </a:p>
        </p:txBody>
      </p:sp>
    </p:spTree>
    <p:extLst>
      <p:ext uri="{BB962C8B-B14F-4D97-AF65-F5344CB8AC3E}">
        <p14:creationId xmlns:p14="http://schemas.microsoft.com/office/powerpoint/2010/main" val="5817807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cartoon provides a closer look into RowHammer. [CLICK]</a:t>
            </a:r>
          </a:p>
          <a:p>
            <a:r>
              <a:rPr lang="en-US" dirty="0"/>
              <a:t>Asserting high voltage to a row’s </a:t>
            </a:r>
            <a:r>
              <a:rPr lang="en-US" dirty="0" err="1"/>
              <a:t>wordline</a:t>
            </a:r>
            <a:r>
              <a:rPr lang="en-US" dirty="0"/>
              <a:t> for row activation disturbs nearby rows [CLICK]</a:t>
            </a:r>
          </a:p>
          <a:p>
            <a:r>
              <a:rPr lang="en-US" dirty="0"/>
              <a:t>Repeating this operation [CLICK] many times [CLICK] exacerbates the leakage in victim rows and leads to bit flips [CLICK]</a:t>
            </a:r>
          </a:p>
          <a:p>
            <a:r>
              <a:rPr lang="en-US" dirty="0"/>
              <a:t>Therefore, repeatedly toggling </a:t>
            </a:r>
            <a:r>
              <a:rPr lang="en-US" dirty="0" err="1"/>
              <a:t>wordline</a:t>
            </a:r>
            <a:r>
              <a:rPr lang="en-US" dirty="0"/>
              <a:t> voltage is the key to induce RowHammer bit flips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8179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work, we hypothesize that [CLICK] </a:t>
            </a:r>
          </a:p>
          <a:p>
            <a:r>
              <a:rPr lang="en-US" dirty="0"/>
              <a:t>Lowering the magnitude of </a:t>
            </a:r>
            <a:r>
              <a:rPr lang="en-US" dirty="0" err="1"/>
              <a:t>wordline</a:t>
            </a:r>
            <a:r>
              <a:rPr lang="en-US" dirty="0"/>
              <a:t> voltage [CLICK]</a:t>
            </a:r>
          </a:p>
          <a:p>
            <a:r>
              <a:rPr lang="en-US" dirty="0"/>
              <a:t>can reduce RowHammer vulnerability [CLICK]</a:t>
            </a:r>
          </a:p>
          <a:p>
            <a:r>
              <a:rPr lang="en-US" dirty="0"/>
              <a:t>without significantly affecting reliable DRAM operation [END]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072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With technology node scaling, DRAM chips are getting more vulnerable to read disturbance [CLICK]</a:t>
            </a:r>
          </a:p>
          <a:p>
            <a:r>
              <a:rPr lang="en-US" b="1" dirty="0"/>
              <a:t>and defenses become prohibitively expensive [CLICK]</a:t>
            </a:r>
          </a:p>
          <a:p>
            <a:r>
              <a:rPr lang="en-US" b="1" dirty="0"/>
              <a:t>Therefore, we need a deeper understanding of DRAM read disturbance [CLICK]</a:t>
            </a:r>
          </a:p>
          <a:p>
            <a:r>
              <a:rPr lang="en-US" b="1" dirty="0"/>
              <a:t>to provide effective and efficient solutions [CLICK]</a:t>
            </a:r>
          </a:p>
          <a:p>
            <a:endParaRPr lang="en-US" b="1" dirty="0"/>
          </a:p>
        </p:txBody>
      </p:sp>
      <p:sp>
        <p:nvSpPr>
          <p:cNvPr id="4" name="Slide Number Placeholder 3"/>
          <p:cNvSpPr>
            <a:spLocks noGrp="1"/>
          </p:cNvSpPr>
          <p:nvPr>
            <p:ph type="sldNum" sz="quarter" idx="5"/>
          </p:nvPr>
        </p:nvSpPr>
        <p:spPr/>
        <p:txBody>
          <a:bodyPr/>
          <a:lstStyle/>
          <a:p>
            <a:fld id="{35E676A0-33B1-4B4B-B1AA-B0B917FCAA93}" type="slidenum">
              <a:rPr lang="en-US" smtClean="0"/>
              <a:t>7</a:t>
            </a:fld>
            <a:endParaRPr lang="en-US"/>
          </a:p>
        </p:txBody>
      </p:sp>
    </p:spTree>
    <p:extLst>
      <p:ext uri="{BB962C8B-B14F-4D97-AF65-F5344CB8AC3E}">
        <p14:creationId xmlns:p14="http://schemas.microsoft.com/office/powerpoint/2010/main" val="15083302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 also developed solutions that [CLICK]</a:t>
            </a:r>
          </a:p>
          <a:p>
            <a:r>
              <a:rPr lang="en-US" dirty="0"/>
              <a:t>throttle unsafe accesses [CLICK</a:t>
            </a:r>
          </a:p>
          <a:p>
            <a:r>
              <a:rPr lang="en-US" dirty="0"/>
              <a:t>parallelize maintenance operations [CLICK]</a:t>
            </a:r>
          </a:p>
          <a:p>
            <a:r>
              <a:rPr lang="en-US" dirty="0"/>
              <a:t>and leverage heterogeneity [CLICK]</a:t>
            </a:r>
          </a:p>
          <a:p>
            <a:r>
              <a:rPr lang="en-US" dirty="0"/>
              <a:t>Let me quickly explain one of these works [CLICK]</a:t>
            </a:r>
          </a:p>
        </p:txBody>
      </p:sp>
      <p:sp>
        <p:nvSpPr>
          <p:cNvPr id="4" name="Slide Number Placeholder 3"/>
          <p:cNvSpPr>
            <a:spLocks noGrp="1"/>
          </p:cNvSpPr>
          <p:nvPr>
            <p:ph type="sldNum" sz="quarter" idx="5"/>
          </p:nvPr>
        </p:nvSpPr>
        <p:spPr/>
        <p:txBody>
          <a:bodyPr/>
          <a:lstStyle/>
          <a:p>
            <a:fld id="{11C67609-88E9-5A48-B122-2F095B028411}" type="slidenum">
              <a:rPr lang="en-US" smtClean="0"/>
              <a:t>88</a:t>
            </a:fld>
            <a:endParaRPr lang="en-US"/>
          </a:p>
        </p:txBody>
      </p:sp>
    </p:spTree>
    <p:extLst>
      <p:ext uri="{BB962C8B-B14F-4D97-AF65-F5344CB8AC3E}">
        <p14:creationId xmlns:p14="http://schemas.microsoft.com/office/powerpoint/2010/main" val="7960944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Assume that an attacker hammers a row to induce bit flips in its nearby rows [CLICK]</a:t>
            </a:r>
          </a:p>
          <a:p>
            <a:r>
              <a:rPr lang="en-US" dirty="0"/>
              <a:t>Existing mitigation mechanisms detect the attack [CLICK]</a:t>
            </a:r>
          </a:p>
          <a:p>
            <a:r>
              <a:rPr lang="en-US" dirty="0"/>
              <a:t>And try refreshing the nearby rows [CLICK]</a:t>
            </a:r>
          </a:p>
          <a:p>
            <a:r>
              <a:rPr lang="en-US" dirty="0"/>
              <a:t>However, the DRAM chip can internally map these row addresses to different physical rows [CLICK]</a:t>
            </a:r>
          </a:p>
          <a:p>
            <a:r>
              <a:rPr lang="en-US" dirty="0"/>
              <a:t>And thus bit flips may still occur[CLICK]</a:t>
            </a:r>
          </a:p>
          <a:p>
            <a:r>
              <a:rPr lang="en-US" dirty="0"/>
              <a:t>To avoid this, existing mechanisms need to know proprietary DRAM-internal row address mapping [CLICK]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89</a:t>
            </a:fld>
            <a:endParaRPr lang="en-US"/>
          </a:p>
        </p:txBody>
      </p:sp>
    </p:spTree>
    <p:extLst>
      <p:ext uri="{BB962C8B-B14F-4D97-AF65-F5344CB8AC3E}">
        <p14:creationId xmlns:p14="http://schemas.microsoft.com/office/powerpoint/2010/main" val="26714676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BD518-586E-7C09-2DAB-30C3E5598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AC302-250A-67A7-35E5-523B7E43FB1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E81EF78-B78D-F840-0F80-54DD85DFA363}"/>
              </a:ext>
            </a:extLst>
          </p:cNvPr>
          <p:cNvSpPr>
            <a:spLocks noGrp="1"/>
          </p:cNvSpPr>
          <p:nvPr>
            <p:ph type="body" idx="1"/>
          </p:nvPr>
        </p:nvSpPr>
        <p:spPr/>
        <p:txBody>
          <a:bodyPr/>
          <a:lstStyle/>
          <a:p>
            <a:r>
              <a:rPr lang="en-US" dirty="0"/>
              <a:t>We provide more analyses and implementation details available in the full paper.</a:t>
            </a:r>
          </a:p>
          <a:p>
            <a:r>
              <a:rPr lang="en-US" b="1" dirty="0"/>
              <a:t>[CLICK]</a:t>
            </a:r>
            <a:r>
              <a:rPr lang="en-US" dirty="0"/>
              <a:t> First, the paper shares a security proof where we mathematically represent ALL POSSIBLE access patterns and show that NO ROW can be activated at a high-enough rate to induce bit-flips when BlockHammer is configured correctly.</a:t>
            </a:r>
          </a:p>
          <a:p>
            <a:r>
              <a:rPr lang="en-US" b="1" dirty="0"/>
              <a:t>[CLICK]</a:t>
            </a:r>
            <a:r>
              <a:rPr lang="en-US" dirty="0"/>
              <a:t> Second, the paper explains how BlockHammer addresses many-sided attacks by tuning its thresholds. </a:t>
            </a:r>
          </a:p>
          <a:p>
            <a:r>
              <a:rPr lang="en-US" b="1" dirty="0"/>
              <a:t>[CLICK] </a:t>
            </a:r>
            <a:r>
              <a:rPr lang="en-US" dirty="0"/>
              <a:t>Third, we evaluate all four high-level RowHammer mitigation approaches through analyzing 14 mechanisms from four aspects</a:t>
            </a:r>
          </a:p>
          <a:p>
            <a:r>
              <a:rPr lang="en-US" b="1" dirty="0"/>
              <a:t>[CLICK] </a:t>
            </a:r>
            <a:r>
              <a:rPr lang="en-US" dirty="0"/>
              <a:t>comprehensive protection  </a:t>
            </a:r>
          </a:p>
          <a:p>
            <a:r>
              <a:rPr lang="en-US" b="1" dirty="0"/>
              <a:t>[CLICK] </a:t>
            </a:r>
            <a:r>
              <a:rPr lang="en-US" dirty="0" err="1"/>
              <a:t>compatibiltiy</a:t>
            </a:r>
            <a:r>
              <a:rPr lang="en-US" dirty="0"/>
              <a:t> with commodity DRAM chips </a:t>
            </a:r>
          </a:p>
          <a:p>
            <a:r>
              <a:rPr lang="en-US" b="1" dirty="0"/>
              <a:t>[CLICK] </a:t>
            </a:r>
            <a:r>
              <a:rPr lang="en-US" dirty="0"/>
              <a:t>scalability with worsening RowHammer vulnerability </a:t>
            </a:r>
          </a:p>
          <a:p>
            <a:r>
              <a:rPr lang="en-US" b="1" dirty="0"/>
              <a:t>[CLICK] </a:t>
            </a:r>
            <a:r>
              <a:rPr lang="en-US" dirty="0"/>
              <a:t>and deterministic protection. </a:t>
            </a:r>
          </a:p>
          <a:p>
            <a:r>
              <a:rPr lang="en-US" b="1" dirty="0"/>
              <a:t>[CLICK]</a:t>
            </a:r>
            <a:r>
              <a:rPr lang="en-US" dirty="0"/>
              <a:t> We show that BlockHammer is the only mechanism that satisfies all of them. </a:t>
            </a:r>
          </a:p>
          <a:p>
            <a:r>
              <a:rPr lang="en-US" b="1" dirty="0"/>
              <a:t>[END]</a:t>
            </a:r>
            <a:endParaRPr lang="en-US" dirty="0"/>
          </a:p>
        </p:txBody>
      </p:sp>
      <p:sp>
        <p:nvSpPr>
          <p:cNvPr id="4" name="Slide Number Placeholder 3">
            <a:extLst>
              <a:ext uri="{FF2B5EF4-FFF2-40B4-BE49-F238E27FC236}">
                <a16:creationId xmlns:a16="http://schemas.microsoft.com/office/drawing/2014/main" id="{BCE01BB2-466A-00F1-A09B-B69C03F62725}"/>
              </a:ext>
            </a:extLst>
          </p:cNvPr>
          <p:cNvSpPr>
            <a:spLocks noGrp="1"/>
          </p:cNvSpPr>
          <p:nvPr>
            <p:ph type="sldNum" sz="quarter" idx="5"/>
          </p:nvPr>
        </p:nvSpPr>
        <p:spPr/>
        <p:txBody>
          <a:bodyPr/>
          <a:lstStyle/>
          <a:p>
            <a:fld id="{35E676A0-33B1-4B4B-B1AA-B0B917FCAA93}" type="slidenum">
              <a:rPr lang="en-US" smtClean="0"/>
              <a:t>90</a:t>
            </a:fld>
            <a:endParaRPr lang="en-US"/>
          </a:p>
        </p:txBody>
      </p:sp>
    </p:spTree>
    <p:extLst>
      <p:ext uri="{BB962C8B-B14F-4D97-AF65-F5344CB8AC3E}">
        <p14:creationId xmlns:p14="http://schemas.microsoft.com/office/powerpoint/2010/main" val="1329919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contrast, BlockHammer detects and selectively throttles the attack’s memory accesses [CLICK]</a:t>
            </a:r>
          </a:p>
          <a:p>
            <a:r>
              <a:rPr lang="en-US" dirty="0"/>
              <a:t>Therefore, the row’s activation count cannot reach critical levels, and no bit flip occurs [CLICK]</a:t>
            </a:r>
          </a:p>
          <a:p>
            <a:r>
              <a:rPr lang="en-US" dirty="0"/>
              <a:t>BlockHammer can optionally inform the system software about the attack for higher-level countermeasures [CLICK]</a:t>
            </a:r>
          </a:p>
          <a:p>
            <a:r>
              <a:rPr lang="en-US" dirty="0"/>
              <a:t>BlockHammer achieves all of these without needing proprietary information of or modifications to commodity DRAM chips [CLICK]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91</a:t>
            </a:fld>
            <a:endParaRPr lang="en-US"/>
          </a:p>
        </p:txBody>
      </p:sp>
    </p:spTree>
    <p:extLst>
      <p:ext uri="{BB962C8B-B14F-4D97-AF65-F5344CB8AC3E}">
        <p14:creationId xmlns:p14="http://schemas.microsoft.com/office/powerpoint/2010/main" val="31052696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92</a:t>
            </a:fld>
            <a:endParaRPr lang="en-US"/>
          </a:p>
        </p:txBody>
      </p:sp>
    </p:spTree>
    <p:extLst>
      <p:ext uri="{BB962C8B-B14F-4D97-AF65-F5344CB8AC3E}">
        <p14:creationId xmlns:p14="http://schemas.microsoft.com/office/powerpoint/2010/main" val="26277939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93</a:t>
            </a:fld>
            <a:endParaRPr lang="en-US"/>
          </a:p>
        </p:txBody>
      </p:sp>
    </p:spTree>
    <p:extLst>
      <p:ext uri="{BB962C8B-B14F-4D97-AF65-F5344CB8AC3E}">
        <p14:creationId xmlns:p14="http://schemas.microsoft.com/office/powerpoint/2010/main" val="1319885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94</a:t>
            </a:fld>
            <a:endParaRPr lang="en-US"/>
          </a:p>
        </p:txBody>
      </p:sp>
    </p:spTree>
    <p:extLst>
      <p:ext uri="{BB962C8B-B14F-4D97-AF65-F5344CB8AC3E}">
        <p14:creationId xmlns:p14="http://schemas.microsoft.com/office/powerpoint/2010/main" val="13904176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95</a:t>
            </a:fld>
            <a:endParaRPr lang="en-US"/>
          </a:p>
        </p:txBody>
      </p:sp>
    </p:spTree>
    <p:extLst>
      <p:ext uri="{BB962C8B-B14F-4D97-AF65-F5344CB8AC3E}">
        <p14:creationId xmlns:p14="http://schemas.microsoft.com/office/powerpoint/2010/main" val="3619842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98</a:t>
            </a:fld>
            <a:endParaRPr lang="en-US"/>
          </a:p>
        </p:txBody>
      </p:sp>
    </p:spTree>
    <p:extLst>
      <p:ext uri="{BB962C8B-B14F-4D97-AF65-F5344CB8AC3E}">
        <p14:creationId xmlns:p14="http://schemas.microsoft.com/office/powerpoint/2010/main" val="31128260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102</a:t>
            </a:fld>
            <a:endParaRPr lang="en-US"/>
          </a:p>
        </p:txBody>
      </p:sp>
    </p:spTree>
    <p:extLst>
      <p:ext uri="{BB962C8B-B14F-4D97-AF65-F5344CB8AC3E}">
        <p14:creationId xmlns:p14="http://schemas.microsoft.com/office/powerpoint/2010/main" val="2459560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707E-3D70-D2D7-BE7D-76E6D1AD0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808DE-A9AA-513E-3B61-1C047ED998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04C167E-7CAF-EC6D-7B57-91682EABB860}"/>
              </a:ext>
            </a:extLst>
          </p:cNvPr>
          <p:cNvSpPr>
            <a:spLocks noGrp="1"/>
          </p:cNvSpPr>
          <p:nvPr>
            <p:ph type="body" idx="1"/>
          </p:nvPr>
        </p:nvSpPr>
        <p:spPr/>
        <p:txBody>
          <a:bodyPr/>
          <a:lstStyle/>
          <a:p>
            <a:r>
              <a:rPr lang="en-US" dirty="0"/>
              <a:t>DRAM Refresh is mainly used for two purposes [CLICK]</a:t>
            </a:r>
          </a:p>
          <a:p>
            <a:r>
              <a:rPr lang="en-US" dirty="0"/>
              <a:t>The first one is called: Periodic Refresh to periodically restore the charge that DRAM cells leak over time [CLICK]</a:t>
            </a:r>
          </a:p>
          <a:p>
            <a:r>
              <a:rPr lang="en-US" dirty="0"/>
              <a:t>The second one is relevant to a read-disturb error mechanism called RowHammer, where repeatedly accessing a DRAM row can cause bit flips in other physically near by rows [CLICK]</a:t>
            </a:r>
          </a:p>
          <a:p>
            <a:r>
              <a:rPr lang="en-US" dirty="0"/>
              <a:t>A common method of mitigating RowHammer is refreshing potentially affected rows, called preventive refresh [CLICK]</a:t>
            </a:r>
          </a:p>
        </p:txBody>
      </p:sp>
      <p:sp>
        <p:nvSpPr>
          <p:cNvPr id="4" name="Slide Number Placeholder 3">
            <a:extLst>
              <a:ext uri="{FF2B5EF4-FFF2-40B4-BE49-F238E27FC236}">
                <a16:creationId xmlns:a16="http://schemas.microsoft.com/office/drawing/2014/main" id="{EAB29B3D-9BDC-7677-47DA-1A7FFAD2E5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0918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106</a:t>
            </a:fld>
            <a:endParaRPr lang="en-US"/>
          </a:p>
        </p:txBody>
      </p:sp>
    </p:spTree>
    <p:extLst>
      <p:ext uri="{BB962C8B-B14F-4D97-AF65-F5344CB8AC3E}">
        <p14:creationId xmlns:p14="http://schemas.microsoft.com/office/powerpoint/2010/main" val="2444520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707E-3D70-D2D7-BE7D-76E6D1AD0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808DE-A9AA-513E-3B61-1C047ED998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04C167E-7CAF-EC6D-7B57-91682EABB860}"/>
              </a:ext>
            </a:extLst>
          </p:cNvPr>
          <p:cNvSpPr>
            <a:spLocks noGrp="1"/>
          </p:cNvSpPr>
          <p:nvPr>
            <p:ph type="body" idx="1"/>
          </p:nvPr>
        </p:nvSpPr>
        <p:spPr/>
        <p:txBody>
          <a:bodyPr/>
          <a:lstStyle/>
          <a:p>
            <a:r>
              <a:rPr lang="en-US" dirty="0"/>
              <a:t>DRAM Refresh is mainly used for two purposes [CLICK]</a:t>
            </a:r>
          </a:p>
          <a:p>
            <a:r>
              <a:rPr lang="en-US" dirty="0"/>
              <a:t>The first one is called: Periodic Refresh to periodically restore the charge that DRAM cells leak over time [CLICK]</a:t>
            </a:r>
          </a:p>
          <a:p>
            <a:r>
              <a:rPr lang="en-US" dirty="0"/>
              <a:t>The second one is relevant to a read-disturb error mechanism called RowHammer, where repeatedly accessing a DRAM row can cause bit flips in other physically near by rows [CLICK]</a:t>
            </a:r>
          </a:p>
          <a:p>
            <a:r>
              <a:rPr lang="en-US" dirty="0"/>
              <a:t>A common method of mitigating RowHammer is refreshing potentially affected rows, called preventive refresh [CLICK]</a:t>
            </a:r>
          </a:p>
        </p:txBody>
      </p:sp>
      <p:sp>
        <p:nvSpPr>
          <p:cNvPr id="4" name="Slide Number Placeholder 3">
            <a:extLst>
              <a:ext uri="{FF2B5EF4-FFF2-40B4-BE49-F238E27FC236}">
                <a16:creationId xmlns:a16="http://schemas.microsoft.com/office/drawing/2014/main" id="{EAB29B3D-9BDC-7677-47DA-1A7FFAD2E5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1969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E3129-0F75-A897-C331-6257A3630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F6E58-9172-C0C4-E17E-BAEEC6D0F92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D1DB8E-E874-E172-B155-2DE62964AD24}"/>
              </a:ext>
            </a:extLst>
          </p:cNvPr>
          <p:cNvSpPr>
            <a:spLocks noGrp="1"/>
          </p:cNvSpPr>
          <p:nvPr>
            <p:ph type="body" idx="1"/>
          </p:nvPr>
        </p:nvSpPr>
        <p:spPr/>
        <p:txBody>
          <a:bodyPr/>
          <a:lstStyle/>
          <a:p>
            <a:r>
              <a:rPr lang="en-US" dirty="0"/>
              <a:t>With increasing DRAM chip density, [CLICK]</a:t>
            </a:r>
          </a:p>
          <a:p>
            <a:r>
              <a:rPr lang="en-US" dirty="0"/>
              <a:t>More rows need to be refreshed [CLICK]</a:t>
            </a:r>
          </a:p>
          <a:p>
            <a:r>
              <a:rPr lang="en-US" dirty="0"/>
              <a:t>And cells can store smaller charge leading to more periodic refresh operations[CLICK]</a:t>
            </a:r>
          </a:p>
          <a:p>
            <a:r>
              <a:rPr lang="en-US" dirty="0"/>
              <a:t>In this plot, we sweep DRAM chip capacity on the x-axis and investigate how the performance overhead of DRAM refresh operations change[CLICK]</a:t>
            </a:r>
          </a:p>
          <a:p>
            <a:r>
              <a:rPr lang="en-US" dirty="0"/>
              <a:t>We observe 26% slowdown in system performance caused by periodic refreshes [CLICK]</a:t>
            </a:r>
          </a:p>
        </p:txBody>
      </p:sp>
      <p:sp>
        <p:nvSpPr>
          <p:cNvPr id="4" name="Slide Number Placeholder 3">
            <a:extLst>
              <a:ext uri="{FF2B5EF4-FFF2-40B4-BE49-F238E27FC236}">
                <a16:creationId xmlns:a16="http://schemas.microsoft.com/office/drawing/2014/main" id="{85941A48-2753-2F26-5F7F-2F872B5D7E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311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109</a:t>
            </a:fld>
            <a:endParaRPr lang="en-US"/>
          </a:p>
        </p:txBody>
      </p:sp>
    </p:spTree>
    <p:extLst>
      <p:ext uri="{BB962C8B-B14F-4D97-AF65-F5344CB8AC3E}">
        <p14:creationId xmlns:p14="http://schemas.microsoft.com/office/powerpoint/2010/main" val="42234258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This is a DRAM module, used as the main memory on many systems. [CLICK]</a:t>
            </a:r>
          </a:p>
          <a:p>
            <a:r>
              <a:rPr lang="en-US"/>
              <a:t>A DRAM module consists of multiple chips each of which contains multiple banks [CLICK]</a:t>
            </a:r>
          </a:p>
          <a:p>
            <a:r>
              <a:rPr lang="en-US"/>
              <a:t>Each bank is composed of multiple subarrays [CLICK]</a:t>
            </a:r>
          </a:p>
          <a:p>
            <a:r>
              <a:rPr lang="en-US"/>
              <a:t>And within each subarray, there is a two dimensional array of DRAM cells. [CLICK]</a:t>
            </a:r>
          </a:p>
          <a:p>
            <a:r>
              <a:rPr lang="en-US"/>
              <a:t>These cells are organized into rows that are selected using </a:t>
            </a:r>
            <a:r>
              <a:rPr lang="en-US" err="1"/>
              <a:t>wordlines</a:t>
            </a:r>
            <a:r>
              <a:rPr lang="en-US"/>
              <a:t> [CLICK]</a:t>
            </a:r>
          </a:p>
          <a:p>
            <a:r>
              <a:rPr lang="en-US"/>
              <a:t>And the cells are connected to a row buffer via </a:t>
            </a:r>
            <a:r>
              <a:rPr lang="en-US" err="1"/>
              <a:t>bitlines</a:t>
            </a:r>
            <a:r>
              <a:rPr lang="en-US"/>
              <a:t> [CLICK]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529AF4-9733-4245-A38E-6E2258071B1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9634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This is a simplified diagram of a DRAM cell, </a:t>
            </a:r>
            <a:r>
              <a:rPr lang="en-US" b="0" baseline="0"/>
              <a:t>where the data is stored as capacitor voltage and accessed through the access transistor</a:t>
            </a:r>
            <a:r>
              <a:rPr lang="en-US"/>
              <a:t> [CLICK]</a:t>
            </a:r>
          </a:p>
          <a:p>
            <a:r>
              <a:rPr lang="en-US"/>
              <a:t>A DRAM cell inherently exhibits several charge leakage paths [CLICK]</a:t>
            </a:r>
          </a:p>
          <a:p>
            <a:r>
              <a:rPr lang="en-US"/>
              <a:t>And requires to perform refresh operations to restore the capacitor voltage with a time period called refresh window.</a:t>
            </a:r>
          </a:p>
          <a:p>
            <a:r>
              <a:rPr lang="en-US"/>
              <a:t>[PAUSE]</a:t>
            </a:r>
          </a:p>
          <a:p>
            <a:r>
              <a:rPr lang="en-US"/>
              <a:t>To access a DRAM cell, [CLICK]</a:t>
            </a:r>
          </a:p>
          <a:p>
            <a:r>
              <a:rPr lang="en-US" b="0"/>
              <a:t>the memory controller must first open or activate the row to fetch the row’s data into the row buffer </a:t>
            </a:r>
            <a:r>
              <a:rPr lang="en-US" b="1"/>
              <a:t>[CLICK]</a:t>
            </a:r>
            <a:endParaRPr lang="en-US" b="0"/>
          </a:p>
          <a:p>
            <a:r>
              <a:rPr lang="en-US" b="0"/>
              <a:t>The READ and WRITE requests targeting the row are serviced from the row buffer [CLICK]</a:t>
            </a:r>
          </a:p>
          <a:p>
            <a:r>
              <a:rPr lang="en-US" b="0"/>
              <a:t>After all requests are serviced from the row, the memory controller must close or </a:t>
            </a:r>
            <a:r>
              <a:rPr lang="en-US" b="0" err="1"/>
              <a:t>precharge</a:t>
            </a:r>
            <a:r>
              <a:rPr lang="en-US" b="0"/>
              <a:t> the row in order to begin accessing data from another row. </a:t>
            </a:r>
            <a:r>
              <a:rPr lang="en-US" b="1"/>
              <a:t>[CLICK]</a:t>
            </a:r>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241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are four high-level RowHammer mitigation approaches. </a:t>
            </a:r>
          </a:p>
          <a:p>
            <a:r>
              <a:rPr lang="en-US" b="1" dirty="0"/>
              <a:t>[CLICK] </a:t>
            </a:r>
            <a:r>
              <a:rPr lang="en-US" b="0" dirty="0"/>
              <a:t>The first approach is to increase refresh rate </a:t>
            </a:r>
          </a:p>
          <a:p>
            <a:r>
              <a:rPr lang="en-US" b="1" dirty="0"/>
              <a:t>[CLICK]</a:t>
            </a:r>
            <a:r>
              <a:rPr lang="en-US" b="0" dirty="0"/>
              <a:t> which reduces the refresh window,</a:t>
            </a:r>
          </a:p>
          <a:p>
            <a:r>
              <a:rPr lang="en-US" b="1" dirty="0"/>
              <a:t>[CLICK]</a:t>
            </a:r>
            <a:r>
              <a:rPr lang="en-US" b="0" dirty="0"/>
              <a:t> and thus the activation count that an attacker can reach in a refresh window.</a:t>
            </a:r>
          </a:p>
          <a:p>
            <a:r>
              <a:rPr lang="en-US" b="1" dirty="0"/>
              <a:t>[CLICK] </a:t>
            </a:r>
            <a:r>
              <a:rPr lang="en-US" b="0" dirty="0"/>
              <a:t>The second approach is to physically isolate </a:t>
            </a:r>
          </a:p>
          <a:p>
            <a:r>
              <a:rPr lang="en-US" b="1" dirty="0"/>
              <a:t>[CLICK] </a:t>
            </a:r>
            <a:r>
              <a:rPr lang="en-US" b="0" dirty="0"/>
              <a:t>potential victim rows with sensitive data</a:t>
            </a:r>
          </a:p>
          <a:p>
            <a:r>
              <a:rPr lang="en-US" b="1" dirty="0"/>
              <a:t>[CLICK]</a:t>
            </a:r>
            <a:r>
              <a:rPr lang="en-US" b="0" dirty="0"/>
              <a:t> from aggressor rows that a potential attacker can hammer</a:t>
            </a:r>
          </a:p>
          <a:p>
            <a:r>
              <a:rPr lang="en-US" b="1" dirty="0"/>
              <a:t>[CLICK] </a:t>
            </a:r>
            <a:r>
              <a:rPr lang="en-US" b="0" dirty="0"/>
              <a:t>by allocating isolation rows in between</a:t>
            </a:r>
          </a:p>
          <a:p>
            <a:r>
              <a:rPr lang="en-US" b="0" dirty="0"/>
              <a:t>such that the attacker cannot disturb sensitive data by performing RowHammer attack.</a:t>
            </a:r>
          </a:p>
          <a:p>
            <a:r>
              <a:rPr lang="en-US" b="1" dirty="0"/>
              <a:t>[CLICK] </a:t>
            </a:r>
            <a:r>
              <a:rPr lang="en-US" b="0" dirty="0"/>
              <a:t>The third approach is reactive refresh.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a:t>
            </a:r>
            <a:r>
              <a:rPr lang="en-US" b="0" dirty="0"/>
              <a:t>In this approach, when an aggressor row is hammered </a:t>
            </a:r>
          </a:p>
          <a:p>
            <a:r>
              <a:rPr lang="en-US" b="1" dirty="0"/>
              <a:t>[CLICK]</a:t>
            </a:r>
            <a:r>
              <a:rPr lang="en-US" b="0" dirty="0"/>
              <a:t> potential victim rows are refreshed to avoid bit-flips. </a:t>
            </a:r>
          </a:p>
          <a:p>
            <a:r>
              <a:rPr lang="en-US" b="1" dirty="0"/>
              <a:t>[CLICK]</a:t>
            </a:r>
            <a:r>
              <a:rPr lang="en-US" b="0" dirty="0"/>
              <a:t> Finally the fourth approach suggests </a:t>
            </a:r>
          </a:p>
          <a:p>
            <a:r>
              <a:rPr lang="en-US" b="1" dirty="0"/>
              <a:t>[CLICK]</a:t>
            </a:r>
            <a:r>
              <a:rPr lang="en-US" b="0" dirty="0"/>
              <a:t> throttling or slowing down memory accesses proactively such that no row’s activation rate can reach RowHammer threshold.</a:t>
            </a:r>
          </a:p>
        </p:txBody>
      </p:sp>
      <p:sp>
        <p:nvSpPr>
          <p:cNvPr id="4" name="Slide Number Placeholder 3"/>
          <p:cNvSpPr>
            <a:spLocks noGrp="1"/>
          </p:cNvSpPr>
          <p:nvPr>
            <p:ph type="sldNum" sz="quarter" idx="5"/>
          </p:nvPr>
        </p:nvSpPr>
        <p:spPr/>
        <p:txBody>
          <a:bodyPr/>
          <a:lstStyle/>
          <a:p>
            <a:fld id="{35E676A0-33B1-4B4B-B1AA-B0B917FCAA93}" type="slidenum">
              <a:rPr lang="en-US" smtClean="0"/>
              <a:t>112</a:t>
            </a:fld>
            <a:endParaRPr lang="en-US"/>
          </a:p>
        </p:txBody>
      </p:sp>
    </p:spTree>
    <p:extLst>
      <p:ext uri="{BB962C8B-B14F-4D97-AF65-F5344CB8AC3E}">
        <p14:creationId xmlns:p14="http://schemas.microsoft.com/office/powerpoint/2010/main" val="36035911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a:t>Due to an increase in cell-to-cell interference, as a result of aggressive technology node scaling, rapidly activating </a:t>
            </a:r>
            <a:r>
              <a:rPr lang="en-US" b="1"/>
              <a:t>[CLICK] </a:t>
            </a:r>
            <a:r>
              <a:rPr lang="en-US" b="0"/>
              <a:t>and </a:t>
            </a:r>
            <a:r>
              <a:rPr lang="en-US" b="0" err="1"/>
              <a:t>precharging</a:t>
            </a:r>
            <a:endParaRPr lang="en-US" b="0"/>
          </a:p>
          <a:p>
            <a:r>
              <a:rPr lang="en-US" b="1"/>
              <a:t>[FORTH &amp; BACK]</a:t>
            </a:r>
            <a:r>
              <a:rPr lang="en-US" b="0"/>
              <a:t> a DRAM row can result in bit flips in physically adjacent rows </a:t>
            </a:r>
            <a:r>
              <a:rPr lang="en-US" b="1"/>
              <a:t>[CLICK]</a:t>
            </a:r>
          </a:p>
          <a:p>
            <a:r>
              <a:rPr lang="en-US" b="1"/>
              <a:t>[FORTH &amp; BACK] </a:t>
            </a:r>
            <a:r>
              <a:rPr lang="en-US" b="0"/>
              <a:t>Continuing to access the same row results in even more failures in nearby rows. This phenomenon is known as RowHammer. </a:t>
            </a:r>
            <a:r>
              <a:rPr lang="en-US" b="1"/>
              <a:t>[CLICK]</a:t>
            </a:r>
          </a:p>
          <a:p>
            <a:r>
              <a:rPr lang="en-US" b="0"/>
              <a:t>We refer to the rapidly accessed row as an aggressor row and the rows containing bit flips as victim rows. </a:t>
            </a:r>
            <a:endParaRPr lang="en-US" b="1"/>
          </a:p>
          <a:p>
            <a:endParaRPr lang="en-US" b="1"/>
          </a:p>
          <a:p>
            <a:endParaRPr lang="en-US" b="0"/>
          </a:p>
        </p:txBody>
      </p:sp>
      <p:sp>
        <p:nvSpPr>
          <p:cNvPr id="4" name="Slide Number Placeholder 3"/>
          <p:cNvSpPr>
            <a:spLocks noGrp="1"/>
          </p:cNvSpPr>
          <p:nvPr>
            <p:ph type="sldNum" sz="quarter" idx="10"/>
          </p:nvPr>
        </p:nvSpPr>
        <p:spPr/>
        <p:txBody>
          <a:bodyPr/>
          <a:lstStyle/>
          <a:p>
            <a:fld id="{35E676A0-33B1-4B4B-B1AA-B0B917FCAA93}" type="slidenum">
              <a:rPr lang="en-US" smtClean="0"/>
              <a:t>115</a:t>
            </a:fld>
            <a:endParaRPr lang="en-US"/>
          </a:p>
        </p:txBody>
      </p:sp>
    </p:spTree>
    <p:extLst>
      <p:ext uri="{BB962C8B-B14F-4D97-AF65-F5344CB8AC3E}">
        <p14:creationId xmlns:p14="http://schemas.microsoft.com/office/powerpoint/2010/main" val="18258303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Instead of a high activation count, RowPress increases the time the that aggressor stays open.</a:t>
            </a:r>
          </a:p>
          <a:p>
            <a:endParaRPr lang="en-US" dirty="0"/>
          </a:p>
          <a:p>
            <a:r>
              <a:rPr lang="en-US" dirty="0"/>
              <a:t>Doing </a:t>
            </a:r>
            <a:r>
              <a:rPr lang="en-GB" dirty="0"/>
              <a:t>disturbs adjacent rows enough to cause bitflips without a very high activation count.</a:t>
            </a:r>
          </a:p>
          <a:p>
            <a:r>
              <a:rPr lang="en-GB" dirty="0"/>
              <a:t>We observe bitflips even with only one activation in extreme cases.</a:t>
            </a:r>
            <a:endParaRPr lang="en-C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4C1FA8-7F30-4F1F-B2F6-2EBFCCE1E968}"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023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086-EB1B-5C13-3983-8F69BA3607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885A7-5074-B34E-D1D4-4D336966248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D9094DE-1406-ABE9-A916-ADED132ED4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C86FC8-E9C6-3592-9DC9-1ABFA452442E}"/>
              </a:ext>
            </a:extLst>
          </p:cNvPr>
          <p:cNvSpPr>
            <a:spLocks noGrp="1"/>
          </p:cNvSpPr>
          <p:nvPr>
            <p:ph type="sldNum" sz="quarter" idx="5"/>
          </p:nvPr>
        </p:nvSpPr>
        <p:spPr/>
        <p:txBody>
          <a:bodyPr/>
          <a:lstStyle/>
          <a:p>
            <a:fld id="{35E676A0-33B1-4B4B-B1AA-B0B917FCAA93}" type="slidenum">
              <a:rPr lang="en-US" smtClean="0"/>
              <a:t>118</a:t>
            </a:fld>
            <a:endParaRPr lang="en-US"/>
          </a:p>
        </p:txBody>
      </p:sp>
    </p:spTree>
    <p:extLst>
      <p:ext uri="{BB962C8B-B14F-4D97-AF65-F5344CB8AC3E}">
        <p14:creationId xmlns:p14="http://schemas.microsoft.com/office/powerpoint/2010/main" val="4198777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707E-3D70-D2D7-BE7D-76E6D1AD0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808DE-A9AA-513E-3B61-1C047ED998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04C167E-7CAF-EC6D-7B57-91682EABB860}"/>
              </a:ext>
            </a:extLst>
          </p:cNvPr>
          <p:cNvSpPr>
            <a:spLocks noGrp="1"/>
          </p:cNvSpPr>
          <p:nvPr>
            <p:ph type="body" idx="1"/>
          </p:nvPr>
        </p:nvSpPr>
        <p:spPr/>
        <p:txBody>
          <a:bodyPr/>
          <a:lstStyle/>
          <a:p>
            <a:r>
              <a:rPr lang="en-US" dirty="0"/>
              <a:t>DRAM Refresh is mainly used for two purposes [CLICK]</a:t>
            </a:r>
          </a:p>
          <a:p>
            <a:r>
              <a:rPr lang="en-US" dirty="0"/>
              <a:t>The first one is called: Periodic Refresh to periodically restore the charge that DRAM cells leak over time [CLICK]</a:t>
            </a:r>
          </a:p>
          <a:p>
            <a:r>
              <a:rPr lang="en-US" dirty="0"/>
              <a:t>The second one is relevant to a read-disturb error mechanism called RowHammer, where repeatedly accessing a DRAM row can cause bit flips in other physically near by rows [CLICK]</a:t>
            </a:r>
          </a:p>
          <a:p>
            <a:r>
              <a:rPr lang="en-US" dirty="0"/>
              <a:t>A common method of mitigating RowHammer is refreshing potentially affected rows, called preventive refresh [CLICK]</a:t>
            </a:r>
          </a:p>
        </p:txBody>
      </p:sp>
      <p:sp>
        <p:nvSpPr>
          <p:cNvPr id="4" name="Slide Number Placeholder 3">
            <a:extLst>
              <a:ext uri="{FF2B5EF4-FFF2-40B4-BE49-F238E27FC236}">
                <a16:creationId xmlns:a16="http://schemas.microsoft.com/office/drawing/2014/main" id="{EAB29B3D-9BDC-7677-47DA-1A7FFAD2E5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155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78C79-E6D3-70C0-ADD6-AC16BAF24C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EA5AE-591C-B0C9-D1C6-055C862B5EF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3D06901-41C2-CABB-DB7B-09236B6CF296}"/>
              </a:ext>
            </a:extLst>
          </p:cNvPr>
          <p:cNvSpPr>
            <a:spLocks noGrp="1"/>
          </p:cNvSpPr>
          <p:nvPr>
            <p:ph type="body" idx="1"/>
          </p:nvPr>
        </p:nvSpPr>
        <p:spPr/>
        <p:txBody>
          <a:bodyPr/>
          <a:lstStyle/>
          <a:p>
            <a:r>
              <a:rPr lang="en-US" dirty="0"/>
              <a:t>Assume that an attacker hammers a row to induce bit flips in its nearby rows [CLICK]</a:t>
            </a:r>
          </a:p>
          <a:p>
            <a:r>
              <a:rPr lang="en-US" dirty="0"/>
              <a:t>Existing RowHammer defenses detect the attack [CLICK]</a:t>
            </a:r>
          </a:p>
          <a:p>
            <a:r>
              <a:rPr lang="en-US" dirty="0"/>
              <a:t>And try refreshing the nearby rows [CLICK]</a:t>
            </a:r>
          </a:p>
          <a:p>
            <a:r>
              <a:rPr lang="en-US" dirty="0"/>
              <a:t>However, the DRAM chip can internally map these row addresses to different physical rows [CLICK]</a:t>
            </a:r>
          </a:p>
          <a:p>
            <a:r>
              <a:rPr lang="en-US" dirty="0"/>
              <a:t>And thus bit flips may still occur[CLICK]</a:t>
            </a:r>
          </a:p>
          <a:p>
            <a:r>
              <a:rPr lang="en-US" dirty="0"/>
              <a:t>To avoid this, existing mechanisms need to know proprietary DRAM-internal row address mapping [CLICK]</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9DFD33C-3AAB-BEA8-A5A0-6AADBFE9CB9A}"/>
              </a:ext>
            </a:extLst>
          </p:cNvPr>
          <p:cNvSpPr>
            <a:spLocks noGrp="1"/>
          </p:cNvSpPr>
          <p:nvPr>
            <p:ph type="sldNum" sz="quarter" idx="5"/>
          </p:nvPr>
        </p:nvSpPr>
        <p:spPr/>
        <p:txBody>
          <a:bodyPr/>
          <a:lstStyle/>
          <a:p>
            <a:fld id="{35E676A0-33B1-4B4B-B1AA-B0B917FCAA93}" type="slidenum">
              <a:rPr lang="en-US" smtClean="0"/>
              <a:t>119</a:t>
            </a:fld>
            <a:endParaRPr lang="en-US"/>
          </a:p>
        </p:txBody>
      </p:sp>
    </p:spTree>
    <p:extLst>
      <p:ext uri="{BB962C8B-B14F-4D97-AF65-F5344CB8AC3E}">
        <p14:creationId xmlns:p14="http://schemas.microsoft.com/office/powerpoint/2010/main" val="35086039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120</a:t>
            </a:fld>
            <a:endParaRPr lang="en-US"/>
          </a:p>
        </p:txBody>
      </p:sp>
    </p:spTree>
    <p:extLst>
      <p:ext uri="{BB962C8B-B14F-4D97-AF65-F5344CB8AC3E}">
        <p14:creationId xmlns:p14="http://schemas.microsoft.com/office/powerpoint/2010/main" val="34104647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7C50C-B5B1-CCC3-D05F-0D0AB928B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54417-FB44-BF59-020B-CDB7075EC30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35A49CC-2D2C-6AB3-2DF2-72C2AB21BBE7}"/>
              </a:ext>
            </a:extLst>
          </p:cNvPr>
          <p:cNvSpPr>
            <a:spLocks noGrp="1"/>
          </p:cNvSpPr>
          <p:nvPr>
            <p:ph type="body" idx="1"/>
          </p:nvPr>
        </p:nvSpPr>
        <p:spPr/>
        <p:txBody>
          <a:bodyPr/>
          <a:lstStyle/>
          <a:p>
            <a:r>
              <a:rPr lang="en-US" dirty="0"/>
              <a:t>Make the x-axis more intuitive </a:t>
            </a:r>
          </a:p>
          <a:p>
            <a:endParaRPr lang="en-US" dirty="0"/>
          </a:p>
        </p:txBody>
      </p:sp>
      <p:sp>
        <p:nvSpPr>
          <p:cNvPr id="4" name="Slide Number Placeholder 3">
            <a:extLst>
              <a:ext uri="{FF2B5EF4-FFF2-40B4-BE49-F238E27FC236}">
                <a16:creationId xmlns:a16="http://schemas.microsoft.com/office/drawing/2014/main" id="{0CEA2B56-D7AB-9CB6-D67C-57545030706A}"/>
              </a:ext>
            </a:extLst>
          </p:cNvPr>
          <p:cNvSpPr>
            <a:spLocks noGrp="1"/>
          </p:cNvSpPr>
          <p:nvPr>
            <p:ph type="sldNum" sz="quarter" idx="5"/>
          </p:nvPr>
        </p:nvSpPr>
        <p:spPr/>
        <p:txBody>
          <a:bodyPr/>
          <a:lstStyle/>
          <a:p>
            <a:fld id="{11C67609-88E9-5A48-B122-2F095B028411}" type="slidenum">
              <a:rPr lang="en-US" smtClean="0"/>
              <a:t>121</a:t>
            </a:fld>
            <a:endParaRPr lang="en-US"/>
          </a:p>
        </p:txBody>
      </p:sp>
    </p:spTree>
    <p:extLst>
      <p:ext uri="{BB962C8B-B14F-4D97-AF65-F5344CB8AC3E}">
        <p14:creationId xmlns:p14="http://schemas.microsoft.com/office/powerpoint/2010/main" val="36362965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Make the x-axis more intuitive </a:t>
            </a:r>
          </a:p>
          <a:p>
            <a:endParaRPr lang="en-US" dirty="0"/>
          </a:p>
        </p:txBody>
      </p:sp>
      <p:sp>
        <p:nvSpPr>
          <p:cNvPr id="4" name="Slide Number Placeholder 3"/>
          <p:cNvSpPr>
            <a:spLocks noGrp="1"/>
          </p:cNvSpPr>
          <p:nvPr>
            <p:ph type="sldNum" sz="quarter" idx="5"/>
          </p:nvPr>
        </p:nvSpPr>
        <p:spPr/>
        <p:txBody>
          <a:bodyPr/>
          <a:lstStyle/>
          <a:p>
            <a:fld id="{11C67609-88E9-5A48-B122-2F095B028411}" type="slidenum">
              <a:rPr lang="en-US" smtClean="0"/>
              <a:t>122</a:t>
            </a:fld>
            <a:endParaRPr lang="en-US"/>
          </a:p>
        </p:txBody>
      </p:sp>
    </p:spTree>
    <p:extLst>
      <p:ext uri="{BB962C8B-B14F-4D97-AF65-F5344CB8AC3E}">
        <p14:creationId xmlns:p14="http://schemas.microsoft.com/office/powerpoint/2010/main" val="32726878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F61E-45E1-A442-6C2F-FE7B95C76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86620-F49E-D8E1-3DB3-F1200307DAB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984446E-7F2C-1904-95A7-296706CEFBE2}"/>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F8B4D77F-B4B7-81DE-3667-645000954576}"/>
              </a:ext>
            </a:extLst>
          </p:cNvPr>
          <p:cNvSpPr>
            <a:spLocks noGrp="1"/>
          </p:cNvSpPr>
          <p:nvPr>
            <p:ph type="sldNum" sz="quarter" idx="5"/>
          </p:nvPr>
        </p:nvSpPr>
        <p:spPr/>
        <p:txBody>
          <a:bodyPr/>
          <a:lstStyle/>
          <a:p>
            <a:fld id="{11C67609-88E9-5A48-B122-2F095B028411}" type="slidenum">
              <a:rPr lang="en-US" smtClean="0"/>
              <a:t>123</a:t>
            </a:fld>
            <a:endParaRPr lang="en-US"/>
          </a:p>
        </p:txBody>
      </p:sp>
    </p:spTree>
    <p:extLst>
      <p:ext uri="{BB962C8B-B14F-4D97-AF65-F5344CB8AC3E}">
        <p14:creationId xmlns:p14="http://schemas.microsoft.com/office/powerpoint/2010/main" val="10489423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9BA7B-D650-357C-2568-30950DCB1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5183F-F0F0-3E87-509D-6C152C35F0E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22E9B8E-E302-7B2A-2F37-3D8858B84B74}"/>
              </a:ext>
            </a:extLst>
          </p:cNvPr>
          <p:cNvSpPr>
            <a:spLocks noGrp="1"/>
          </p:cNvSpPr>
          <p:nvPr>
            <p:ph type="body" idx="1"/>
          </p:nvPr>
        </p:nvSpPr>
        <p:spPr/>
        <p:txBody>
          <a:bodyPr/>
          <a:lstStyle/>
          <a:p>
            <a:r>
              <a:rPr lang="en-US" dirty="0"/>
              <a:t>We leverage this observation [CLICK]</a:t>
            </a:r>
          </a:p>
          <a:p>
            <a:r>
              <a:rPr lang="en-US" dirty="0"/>
              <a:t>By protecting weak rows more aggressively than strong rows [CLICK]</a:t>
            </a:r>
          </a:p>
          <a:p>
            <a:r>
              <a:rPr lang="en-US" dirty="0"/>
              <a:t>We do this by dynamically tuning the aggressiveness of defense mechanisms [CLICK]</a:t>
            </a:r>
          </a:p>
          <a:p>
            <a:r>
              <a:rPr lang="en-US" dirty="0"/>
              <a:t>and we show significant improvement in system performance. [CLICK]</a:t>
            </a:r>
          </a:p>
          <a:p>
            <a:endParaRPr lang="en-US" dirty="0"/>
          </a:p>
          <a:p>
            <a:endParaRPr lang="en-US" dirty="0"/>
          </a:p>
          <a:p>
            <a:endParaRPr lang="en-US" dirty="0"/>
          </a:p>
          <a:p>
            <a:r>
              <a:rPr lang="en-US" dirty="0"/>
              <a:t>Too high level</a:t>
            </a:r>
          </a:p>
          <a:p>
            <a:endParaRPr lang="en-US" dirty="0"/>
          </a:p>
          <a:p>
            <a:r>
              <a:rPr lang="en-US" dirty="0"/>
              <a:t>Put </a:t>
            </a:r>
            <a:r>
              <a:rPr lang="en-US" dirty="0" err="1"/>
              <a:t>ataberk’s</a:t>
            </a:r>
            <a:r>
              <a:rPr lang="en-US" dirty="0"/>
              <a:t> explanation here </a:t>
            </a:r>
          </a:p>
        </p:txBody>
      </p:sp>
      <p:sp>
        <p:nvSpPr>
          <p:cNvPr id="4" name="Slide Number Placeholder 3">
            <a:extLst>
              <a:ext uri="{FF2B5EF4-FFF2-40B4-BE49-F238E27FC236}">
                <a16:creationId xmlns:a16="http://schemas.microsoft.com/office/drawing/2014/main" id="{D163C32D-3434-E485-5CEF-421D3065B6B1}"/>
              </a:ext>
            </a:extLst>
          </p:cNvPr>
          <p:cNvSpPr>
            <a:spLocks noGrp="1"/>
          </p:cNvSpPr>
          <p:nvPr>
            <p:ph type="sldNum" sz="quarter" idx="5"/>
          </p:nvPr>
        </p:nvSpPr>
        <p:spPr/>
        <p:txBody>
          <a:bodyPr/>
          <a:lstStyle/>
          <a:p>
            <a:fld id="{11C67609-88E9-5A48-B122-2F095B028411}" type="slidenum">
              <a:rPr lang="en-US" smtClean="0"/>
              <a:t>124</a:t>
            </a:fld>
            <a:endParaRPr lang="en-US"/>
          </a:p>
        </p:txBody>
      </p:sp>
    </p:spTree>
    <p:extLst>
      <p:ext uri="{BB962C8B-B14F-4D97-AF65-F5344CB8AC3E}">
        <p14:creationId xmlns:p14="http://schemas.microsoft.com/office/powerpoint/2010/main" val="35938977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6B5A9-16FC-ACEB-4681-CC7418E72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47771-32E6-87FB-F315-E2AE73009D3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737B56B-B226-EB03-9EA7-E2A98B5841C2}"/>
              </a:ext>
            </a:extLst>
          </p:cNvPr>
          <p:cNvSpPr>
            <a:spLocks noGrp="1"/>
          </p:cNvSpPr>
          <p:nvPr>
            <p:ph type="body" idx="1"/>
          </p:nvPr>
        </p:nvSpPr>
        <p:spPr/>
        <p:txBody>
          <a:bodyPr/>
          <a:lstStyle/>
          <a:p>
            <a:endParaRPr lang="en-US" dirty="0"/>
          </a:p>
          <a:p>
            <a:endParaRPr lang="en-US" dirty="0"/>
          </a:p>
          <a:p>
            <a:endParaRPr lang="en-US" dirty="0"/>
          </a:p>
          <a:p>
            <a:r>
              <a:rPr lang="en-US" dirty="0"/>
              <a:t>Too busy </a:t>
            </a:r>
          </a:p>
          <a:p>
            <a:endParaRPr lang="en-US" dirty="0"/>
          </a:p>
          <a:p>
            <a:r>
              <a:rPr lang="en-US" dirty="0"/>
              <a:t>Make either or more obvious </a:t>
            </a:r>
          </a:p>
          <a:p>
            <a:endParaRPr lang="en-US" dirty="0"/>
          </a:p>
          <a:p>
            <a:r>
              <a:rPr lang="en-US" dirty="0"/>
              <a:t>Table in the dram chip</a:t>
            </a:r>
          </a:p>
          <a:p>
            <a:endParaRPr lang="en-US" dirty="0"/>
          </a:p>
          <a:p>
            <a:r>
              <a:rPr lang="en-US" dirty="0"/>
              <a:t>Why memory controllers? </a:t>
            </a:r>
          </a:p>
          <a:p>
            <a:endParaRPr lang="en-US" dirty="0"/>
          </a:p>
          <a:p>
            <a:r>
              <a:rPr lang="en-US" dirty="0"/>
              <a:t>s/w based metadata?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97641E5-AF21-D931-9332-576D435C76EE}"/>
              </a:ext>
            </a:extLst>
          </p:cNvPr>
          <p:cNvSpPr>
            <a:spLocks noGrp="1"/>
          </p:cNvSpPr>
          <p:nvPr>
            <p:ph type="sldNum" sz="quarter" idx="5"/>
          </p:nvPr>
        </p:nvSpPr>
        <p:spPr/>
        <p:txBody>
          <a:bodyPr/>
          <a:lstStyle/>
          <a:p>
            <a:fld id="{11C67609-88E9-5A48-B122-2F095B028411}" type="slidenum">
              <a:rPr lang="en-US" smtClean="0"/>
              <a:t>125</a:t>
            </a:fld>
            <a:endParaRPr lang="en-US"/>
          </a:p>
        </p:txBody>
      </p:sp>
    </p:spTree>
    <p:extLst>
      <p:ext uri="{BB962C8B-B14F-4D97-AF65-F5344CB8AC3E}">
        <p14:creationId xmlns:p14="http://schemas.microsoft.com/office/powerpoint/2010/main" val="2068499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AE9D8-EAEE-F48E-D974-58E354B01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3A2FA-CB8B-369B-D9E1-835E8D09BDD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E807DE6-D4CF-782B-06F8-D30FD38F99BA}"/>
              </a:ext>
            </a:extLst>
          </p:cNvPr>
          <p:cNvSpPr>
            <a:spLocks noGrp="1"/>
          </p:cNvSpPr>
          <p:nvPr>
            <p:ph type="body" idx="1"/>
          </p:nvPr>
        </p:nvSpPr>
        <p:spPr/>
        <p:txBody>
          <a:bodyPr/>
          <a:lstStyle/>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3702771-B39F-78C2-7CC8-42514B8701F4}"/>
              </a:ext>
            </a:extLst>
          </p:cNvPr>
          <p:cNvSpPr>
            <a:spLocks noGrp="1"/>
          </p:cNvSpPr>
          <p:nvPr>
            <p:ph type="sldNum" sz="quarter" idx="5"/>
          </p:nvPr>
        </p:nvSpPr>
        <p:spPr/>
        <p:txBody>
          <a:bodyPr/>
          <a:lstStyle/>
          <a:p>
            <a:fld id="{11C67609-88E9-5A48-B122-2F095B028411}" type="slidenum">
              <a:rPr lang="en-US" smtClean="0"/>
              <a:t>126</a:t>
            </a:fld>
            <a:endParaRPr lang="en-US"/>
          </a:p>
        </p:txBody>
      </p:sp>
    </p:spTree>
    <p:extLst>
      <p:ext uri="{BB962C8B-B14F-4D97-AF65-F5344CB8AC3E}">
        <p14:creationId xmlns:p14="http://schemas.microsoft.com/office/powerpoint/2010/main" val="1419003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6524A-EBB5-2CA1-74DB-AEC87CBA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814C3-7351-896C-1C27-9919596AAEB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93AEA9A-8354-C474-6F67-ADC9D7CA2C8B}"/>
              </a:ext>
            </a:extLst>
          </p:cNvPr>
          <p:cNvSpPr>
            <a:spLocks noGrp="1"/>
          </p:cNvSpPr>
          <p:nvPr>
            <p:ph type="body" idx="1"/>
          </p:nvPr>
        </p:nvSpPr>
        <p:spPr/>
        <p:txBody>
          <a:bodyPr/>
          <a:lstStyle/>
          <a:p>
            <a:r>
              <a:rPr lang="en-US" dirty="0"/>
              <a:t>Hi my name is Giray and I am happy to share my research with you</a:t>
            </a:r>
          </a:p>
        </p:txBody>
      </p:sp>
      <p:sp>
        <p:nvSpPr>
          <p:cNvPr id="4" name="Slide Number Placeholder 3">
            <a:extLst>
              <a:ext uri="{FF2B5EF4-FFF2-40B4-BE49-F238E27FC236}">
                <a16:creationId xmlns:a16="http://schemas.microsoft.com/office/drawing/2014/main" id="{223A501E-7E4E-B05A-C796-708C09091182}"/>
              </a:ext>
            </a:extLst>
          </p:cNvPr>
          <p:cNvSpPr>
            <a:spLocks noGrp="1"/>
          </p:cNvSpPr>
          <p:nvPr>
            <p:ph type="sldNum" sz="quarter" idx="5"/>
          </p:nvPr>
        </p:nvSpPr>
        <p:spPr/>
        <p:txBody>
          <a:bodyPr/>
          <a:lstStyle/>
          <a:p>
            <a:fld id="{11C67609-88E9-5A48-B122-2F095B028411}" type="slidenum">
              <a:rPr lang="en-US" smtClean="0"/>
              <a:t>127</a:t>
            </a:fld>
            <a:endParaRPr lang="en-US"/>
          </a:p>
        </p:txBody>
      </p:sp>
    </p:spTree>
    <p:extLst>
      <p:ext uri="{BB962C8B-B14F-4D97-AF65-F5344CB8AC3E}">
        <p14:creationId xmlns:p14="http://schemas.microsoft.com/office/powerpoint/2010/main" val="1001850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5563116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827310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101571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939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327" y="6"/>
            <a:ext cx="11983495" cy="770467"/>
          </a:xfrm>
          <a:prstGeom prst="rect">
            <a:avLst/>
          </a:prstGeom>
        </p:spPr>
        <p:txBody>
          <a:bodyPr anchor="ctr"/>
          <a:lstStyle>
            <a:lvl1pPr>
              <a:lnSpc>
                <a:spcPct val="100000"/>
              </a:lnSpc>
              <a:spcAft>
                <a:spcPts val="600"/>
              </a:spcAft>
              <a:defRPr sz="3200" b="1">
                <a:solidFill>
                  <a:schemeClr val="accent5">
                    <a:lumMod val="75000"/>
                  </a:schemeClr>
                </a:solidFill>
                <a:latin typeface="Cambria" panose="02040503050406030204" pitchFamily="18" charset="0"/>
              </a:defRPr>
            </a:lvl1pPr>
          </a:lstStyle>
          <a:p>
            <a:r>
              <a:rPr lang="en-US"/>
              <a:t>Click to edit Master title style</a:t>
            </a:r>
          </a:p>
        </p:txBody>
      </p:sp>
      <p:sp>
        <p:nvSpPr>
          <p:cNvPr id="3" name="Content Placeholder 2"/>
          <p:cNvSpPr>
            <a:spLocks noGrp="1"/>
          </p:cNvSpPr>
          <p:nvPr>
            <p:ph idx="1"/>
          </p:nvPr>
        </p:nvSpPr>
        <p:spPr>
          <a:xfrm>
            <a:off x="101321" y="770468"/>
            <a:ext cx="11983496" cy="5585248"/>
          </a:xfrm>
          <a:prstGeom prst="rect">
            <a:avLst/>
          </a:prstGeom>
        </p:spPr>
        <p:txBody>
          <a:bodyPr/>
          <a:lstStyle>
            <a:lvl1pPr marL="133350" indent="-133350">
              <a:tabLst/>
              <a:defRPr sz="2400">
                <a:latin typeface="Cambria" panose="02040503050406030204" pitchFamily="18" charset="0"/>
              </a:defRPr>
            </a:lvl1pPr>
            <a:lvl2pPr marL="311150" indent="-133350">
              <a:buFont typeface="Cambria" panose="02040503050406030204" pitchFamily="18" charset="0"/>
              <a:buChar char="-"/>
              <a:tabLst/>
              <a:defRPr sz="2000">
                <a:latin typeface="Cambria" panose="02040503050406030204" pitchFamily="18" charset="0"/>
              </a:defRPr>
            </a:lvl2pPr>
            <a:lvl3pPr marL="533400" indent="-177800">
              <a:tabLst/>
              <a:defRPr sz="2000">
                <a:latin typeface="Cambria" panose="02040503050406030204" pitchFamily="18" charset="0"/>
              </a:defRPr>
            </a:lvl3pPr>
            <a:lvl4pPr>
              <a:defRPr sz="2000">
                <a:latin typeface="Cambria" panose="02040503050406030204" pitchFamily="18" charset="0"/>
              </a:defRPr>
            </a:lvl4pPr>
            <a:lvl5pPr>
              <a:defRPr sz="2000">
                <a:latin typeface="Cambria" panose="020405030504060302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safari.png"/>
          <p:cNvPicPr>
            <a:picLocks noChangeAspect="1"/>
          </p:cNvPicPr>
          <p:nvPr userDrawn="1"/>
        </p:nvPicPr>
        <p:blipFill>
          <a:blip r:embed="rId2" cstate="print"/>
          <a:stretch>
            <a:fillRect/>
          </a:stretch>
        </p:blipFill>
        <p:spPr>
          <a:xfrm>
            <a:off x="252747" y="6413147"/>
            <a:ext cx="1440160" cy="312523"/>
          </a:xfrm>
          <a:prstGeom prst="rect">
            <a:avLst/>
          </a:prstGeom>
        </p:spPr>
      </p:pic>
    </p:spTree>
    <p:extLst>
      <p:ext uri="{BB962C8B-B14F-4D97-AF65-F5344CB8AC3E}">
        <p14:creationId xmlns:p14="http://schemas.microsoft.com/office/powerpoint/2010/main" val="2299313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85B736-2E4D-B759-B843-D55F41DE6A6A}"/>
              </a:ext>
            </a:extLst>
          </p:cNvPr>
          <p:cNvSpPr/>
          <p:nvPr/>
        </p:nvSpPr>
        <p:spPr>
          <a:xfrm>
            <a:off x="0" y="0"/>
            <a:ext cx="12192000" cy="3255962"/>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6773" y="1"/>
            <a:ext cx="12185227" cy="3255962"/>
          </a:xfrm>
        </p:spPr>
        <p:txBody>
          <a:bodyPr anchor="b"/>
          <a:lstStyle>
            <a:lvl1pPr algn="ctr">
              <a:defRPr sz="6000">
                <a:solidFill>
                  <a:schemeClr val="bg1"/>
                </a:solidFill>
                <a:latin typeface="Cambria" panose="020405030504060302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 y="3602038"/>
            <a:ext cx="12185227" cy="1655762"/>
          </a:xfrm>
        </p:spPr>
        <p:txBody>
          <a:bodyPr/>
          <a:lstStyle>
            <a:lvl1pPr marL="0" indent="0" algn="ctr">
              <a:buNone/>
              <a:defRPr sz="2400">
                <a:latin typeface="Cambria" panose="0204050305040603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22535E98-1A3A-0FEE-9820-666EF0A3D1B3}"/>
              </a:ext>
            </a:extLst>
          </p:cNvPr>
          <p:cNvSpPr/>
          <p:nvPr userDrawn="1"/>
        </p:nvSpPr>
        <p:spPr>
          <a:xfrm>
            <a:off x="0" y="3"/>
            <a:ext cx="12192000" cy="3255963"/>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736138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7048" y="-6350"/>
            <a:ext cx="9137904" cy="965200"/>
          </a:xfrm>
          <a:solidFill>
            <a:srgbClr val="002060"/>
          </a:solidFill>
        </p:spPr>
        <p:txBody>
          <a:bodyPr>
            <a:normAutofit/>
          </a:bodyPr>
          <a:lstStyle>
            <a:lvl1pPr>
              <a:defRPr sz="3200" b="1">
                <a:solidFill>
                  <a:schemeClr val="bg1"/>
                </a:solidFill>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1527048" y="974721"/>
            <a:ext cx="9137904" cy="5336922"/>
          </a:xfrm>
        </p:spPr>
        <p:txBody>
          <a:bodyPr/>
          <a:lstStyle>
            <a:lvl1pPr>
              <a:defRPr sz="2400">
                <a:latin typeface="Cambria" panose="02040503050406030204" pitchFamily="18" charset="0"/>
              </a:defRPr>
            </a:lvl1pPr>
            <a:lvl2pPr>
              <a:defRPr sz="2000">
                <a:latin typeface="Cambria" panose="02040503050406030204" pitchFamily="18" charset="0"/>
              </a:defRPr>
            </a:lvl2pPr>
            <a:lvl3pPr>
              <a:defRPr sz="2000">
                <a:latin typeface="Cambria" panose="02040503050406030204" pitchFamily="18" charset="0"/>
              </a:defRPr>
            </a:lvl3pPr>
            <a:lvl4pPr>
              <a:defRPr sz="2000">
                <a:latin typeface="Cambria" panose="02040503050406030204" pitchFamily="18" charset="0"/>
              </a:defRPr>
            </a:lvl4pPr>
            <a:lvl5pPr>
              <a:defRPr sz="2000">
                <a:latin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957731" y="6434479"/>
            <a:ext cx="682053" cy="365125"/>
          </a:xfrm>
        </p:spPr>
        <p:txBody>
          <a:bodyPr/>
          <a:lstStyle>
            <a:lvl1pPr>
              <a:defRPr sz="1600" b="1">
                <a:solidFill>
                  <a:schemeClr val="tx1"/>
                </a:solidFill>
                <a:latin typeface="Cambria" panose="02040503050406030204" pitchFamily="18" charset="0"/>
              </a:defRPr>
            </a:lvl1pPr>
          </a:lstStyle>
          <a:p>
            <a:fld id="{676C2683-0D41-1E45-8714-724CB2570654}" type="slidenum">
              <a:rPr lang="en-US" smtClean="0"/>
              <a:pPr/>
              <a:t>‹#›</a:t>
            </a:fld>
            <a:endParaRPr lang="en-US" dirty="0"/>
          </a:p>
        </p:txBody>
      </p:sp>
      <p:pic>
        <p:nvPicPr>
          <p:cNvPr id="7" name="Graphic 6">
            <a:extLst>
              <a:ext uri="{FF2B5EF4-FFF2-40B4-BE49-F238E27FC236}">
                <a16:creationId xmlns:a16="http://schemas.microsoft.com/office/drawing/2014/main" id="{E00F769E-0A00-B1FA-80B7-7886E2E65F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2216" y="6458015"/>
            <a:ext cx="1828800" cy="318051"/>
          </a:xfrm>
          <a:prstGeom prst="rect">
            <a:avLst/>
          </a:prstGeom>
        </p:spPr>
      </p:pic>
      <p:sp>
        <p:nvSpPr>
          <p:cNvPr id="8" name="Rectangle 7">
            <a:extLst>
              <a:ext uri="{FF2B5EF4-FFF2-40B4-BE49-F238E27FC236}">
                <a16:creationId xmlns:a16="http://schemas.microsoft.com/office/drawing/2014/main" id="{8343AB16-02F4-B075-AEEA-CEB8DE928355}"/>
              </a:ext>
            </a:extLst>
          </p:cNvPr>
          <p:cNvSpPr/>
          <p:nvPr userDrawn="1"/>
        </p:nvSpPr>
        <p:spPr>
          <a:xfrm>
            <a:off x="0" y="0"/>
            <a:ext cx="1527048"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5FC407-2991-1CDE-6F81-E14F50BD3F53}"/>
              </a:ext>
            </a:extLst>
          </p:cNvPr>
          <p:cNvSpPr/>
          <p:nvPr userDrawn="1"/>
        </p:nvSpPr>
        <p:spPr>
          <a:xfrm>
            <a:off x="10664952" y="0"/>
            <a:ext cx="1527048" cy="68738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697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8CCC66-8E36-7493-9695-6DDFEE53BD22}"/>
              </a:ext>
            </a:extLst>
          </p:cNvPr>
          <p:cNvSpPr/>
          <p:nvPr/>
        </p:nvSpPr>
        <p:spPr>
          <a:xfrm>
            <a:off x="0" y="1045032"/>
            <a:ext cx="12192000" cy="3266621"/>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1851" y="1709742"/>
            <a:ext cx="10515600" cy="1947861"/>
          </a:xfrm>
        </p:spPr>
        <p:txBody>
          <a:bodyPr anchor="ctr"/>
          <a:lstStyle>
            <a:lvl1pPr>
              <a:defRPr sz="6000">
                <a:solidFill>
                  <a:schemeClr val="bg1"/>
                </a:solidFill>
                <a:latin typeface="Cambria" panose="02040503050406030204" pitchFamily="18" charset="0"/>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2D871ACC-E68E-BED9-EB6C-AFC43D3977F5}"/>
              </a:ext>
            </a:extLst>
          </p:cNvPr>
          <p:cNvSpPr>
            <a:spLocks noGrp="1"/>
          </p:cNvSpPr>
          <p:nvPr>
            <p:ph type="sldNum" sz="quarter" idx="12"/>
          </p:nvPr>
        </p:nvSpPr>
        <p:spPr>
          <a:xfrm>
            <a:off x="9448800" y="6483354"/>
            <a:ext cx="2743200" cy="365125"/>
          </a:xfrm>
        </p:spPr>
        <p:txBody>
          <a:bodyPr/>
          <a:lstStyle>
            <a:lvl1pPr>
              <a:defRPr sz="1600" b="1">
                <a:solidFill>
                  <a:schemeClr val="tx1"/>
                </a:solidFill>
                <a:latin typeface="Cambria" panose="02040503050406030204" pitchFamily="18" charset="0"/>
              </a:defRPr>
            </a:lvl1pPr>
          </a:lstStyle>
          <a:p>
            <a:fld id="{676C2683-0D41-1E45-8714-724CB2570654}" type="slidenum">
              <a:rPr lang="en-US" smtClean="0"/>
              <a:t>‹#›</a:t>
            </a:fld>
            <a:endParaRPr lang="en-US"/>
          </a:p>
        </p:txBody>
      </p:sp>
      <p:pic>
        <p:nvPicPr>
          <p:cNvPr id="3" name="Graphic 2">
            <a:extLst>
              <a:ext uri="{FF2B5EF4-FFF2-40B4-BE49-F238E27FC236}">
                <a16:creationId xmlns:a16="http://schemas.microsoft.com/office/drawing/2014/main" id="{28E9166A-3F5C-4D2C-7519-887171422D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68" y="6505369"/>
            <a:ext cx="1984525" cy="286339"/>
          </a:xfrm>
          <a:prstGeom prst="rect">
            <a:avLst/>
          </a:prstGeom>
        </p:spPr>
      </p:pic>
    </p:spTree>
    <p:extLst>
      <p:ext uri="{BB962C8B-B14F-4D97-AF65-F5344CB8AC3E}">
        <p14:creationId xmlns:p14="http://schemas.microsoft.com/office/powerpoint/2010/main" val="33393906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C2683-0D41-1E45-8714-724CB2570654}" type="slidenum">
              <a:rPr lang="en-US" smtClean="0"/>
              <a:t>‹#›</a:t>
            </a:fld>
            <a:endParaRPr lang="en-US"/>
          </a:p>
        </p:txBody>
      </p:sp>
    </p:spTree>
    <p:extLst>
      <p:ext uri="{BB962C8B-B14F-4D97-AF65-F5344CB8AC3E}">
        <p14:creationId xmlns:p14="http://schemas.microsoft.com/office/powerpoint/2010/main" val="1706360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6C2683-0D41-1E45-8714-724CB2570654}" type="slidenum">
              <a:rPr lang="en-US" smtClean="0"/>
              <a:t>‹#›</a:t>
            </a:fld>
            <a:endParaRPr lang="en-US"/>
          </a:p>
        </p:txBody>
      </p:sp>
    </p:spTree>
    <p:extLst>
      <p:ext uri="{BB962C8B-B14F-4D97-AF65-F5344CB8AC3E}">
        <p14:creationId xmlns:p14="http://schemas.microsoft.com/office/powerpoint/2010/main" val="34729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B9AB2BEA-0D81-8879-3801-5680F98146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68" y="6505369"/>
            <a:ext cx="1984525" cy="286339"/>
          </a:xfrm>
          <a:prstGeom prst="rect">
            <a:avLst/>
          </a:prstGeom>
        </p:spPr>
      </p:pic>
      <p:sp>
        <p:nvSpPr>
          <p:cNvPr id="7" name="Slide Number Placeholder 5">
            <a:extLst>
              <a:ext uri="{FF2B5EF4-FFF2-40B4-BE49-F238E27FC236}">
                <a16:creationId xmlns:a16="http://schemas.microsoft.com/office/drawing/2014/main" id="{C1FEC925-B833-C9B0-19C2-21AA88F43C95}"/>
              </a:ext>
            </a:extLst>
          </p:cNvPr>
          <p:cNvSpPr txBox="1">
            <a:spLocks/>
          </p:cNvSpPr>
          <p:nvPr/>
        </p:nvSpPr>
        <p:spPr>
          <a:xfrm>
            <a:off x="9448800" y="648335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z="1600" smtClean="0"/>
              <a:pPr/>
              <a:t>‹#›</a:t>
            </a:fld>
            <a:endParaRPr lang="en-US" sz="1600" dirty="0"/>
          </a:p>
        </p:txBody>
      </p:sp>
    </p:spTree>
    <p:extLst>
      <p:ext uri="{BB962C8B-B14F-4D97-AF65-F5344CB8AC3E}">
        <p14:creationId xmlns:p14="http://schemas.microsoft.com/office/powerpoint/2010/main" val="420973690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safari.png">
            <a:extLst>
              <a:ext uri="{FF2B5EF4-FFF2-40B4-BE49-F238E27FC236}">
                <a16:creationId xmlns:a16="http://schemas.microsoft.com/office/drawing/2014/main" id="{3C70062C-F46E-55D4-47A4-AF730E712715}"/>
              </a:ext>
            </a:extLst>
          </p:cNvPr>
          <p:cNvPicPr>
            <a:picLocks noChangeAspect="1"/>
          </p:cNvPicPr>
          <p:nvPr userDrawn="1"/>
        </p:nvPicPr>
        <p:blipFill>
          <a:blip r:embed="rId2" cstate="print"/>
          <a:stretch>
            <a:fillRect/>
          </a:stretch>
        </p:blipFill>
        <p:spPr>
          <a:xfrm>
            <a:off x="252747" y="6413147"/>
            <a:ext cx="1440160" cy="312523"/>
          </a:xfrm>
          <a:prstGeom prst="rect">
            <a:avLst/>
          </a:prstGeom>
        </p:spPr>
      </p:pic>
    </p:spTree>
    <p:extLst>
      <p:ext uri="{BB962C8B-B14F-4D97-AF65-F5344CB8AC3E}">
        <p14:creationId xmlns:p14="http://schemas.microsoft.com/office/powerpoint/2010/main" val="15559698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6C2683-0D41-1E45-8714-724CB2570654}" type="slidenum">
              <a:rPr lang="en-US" smtClean="0"/>
              <a:t>‹#›</a:t>
            </a:fld>
            <a:endParaRPr lang="en-US"/>
          </a:p>
        </p:txBody>
      </p:sp>
    </p:spTree>
    <p:extLst>
      <p:ext uri="{BB962C8B-B14F-4D97-AF65-F5344CB8AC3E}">
        <p14:creationId xmlns:p14="http://schemas.microsoft.com/office/powerpoint/2010/main" val="2543564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C2683-0D41-1E45-8714-724CB2570654}" type="slidenum">
              <a:rPr lang="en-US" smtClean="0"/>
              <a:t>‹#›</a:t>
            </a:fld>
            <a:endParaRPr lang="en-US"/>
          </a:p>
        </p:txBody>
      </p:sp>
    </p:spTree>
    <p:extLst>
      <p:ext uri="{BB962C8B-B14F-4D97-AF65-F5344CB8AC3E}">
        <p14:creationId xmlns:p14="http://schemas.microsoft.com/office/powerpoint/2010/main" val="3080354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C2683-0D41-1E45-8714-724CB2570654}" type="slidenum">
              <a:rPr lang="en-US" smtClean="0"/>
              <a:t>‹#›</a:t>
            </a:fld>
            <a:endParaRPr lang="en-US"/>
          </a:p>
        </p:txBody>
      </p:sp>
    </p:spTree>
    <p:extLst>
      <p:ext uri="{BB962C8B-B14F-4D97-AF65-F5344CB8AC3E}">
        <p14:creationId xmlns:p14="http://schemas.microsoft.com/office/powerpoint/2010/main" val="1194936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C2683-0D41-1E45-8714-724CB2570654}" type="slidenum">
              <a:rPr lang="en-US" smtClean="0"/>
              <a:t>‹#›</a:t>
            </a:fld>
            <a:endParaRPr lang="en-US"/>
          </a:p>
        </p:txBody>
      </p:sp>
    </p:spTree>
    <p:extLst>
      <p:ext uri="{BB962C8B-B14F-4D97-AF65-F5344CB8AC3E}">
        <p14:creationId xmlns:p14="http://schemas.microsoft.com/office/powerpoint/2010/main" val="3428052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C2683-0D41-1E45-8714-724CB2570654}" type="slidenum">
              <a:rPr lang="en-US" smtClean="0"/>
              <a:t>‹#›</a:t>
            </a:fld>
            <a:endParaRPr lang="en-US"/>
          </a:p>
        </p:txBody>
      </p:sp>
    </p:spTree>
    <p:extLst>
      <p:ext uri="{BB962C8B-B14F-4D97-AF65-F5344CB8AC3E}">
        <p14:creationId xmlns:p14="http://schemas.microsoft.com/office/powerpoint/2010/main" val="1573694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aşlık ve İçerik">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67A03328-A26B-0D75-E944-B0D91AFD99F5}"/>
              </a:ext>
            </a:extLst>
          </p:cNvPr>
          <p:cNvSpPr/>
          <p:nvPr/>
        </p:nvSpPr>
        <p:spPr>
          <a:xfrm>
            <a:off x="0" y="0"/>
            <a:ext cx="12191997" cy="872836"/>
          </a:xfrm>
          <a:prstGeom prst="rect">
            <a:avLst/>
          </a:prstGeom>
          <a:solidFill>
            <a:srgbClr val="CFDE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1800"/>
          </a:p>
        </p:txBody>
      </p:sp>
      <p:sp>
        <p:nvSpPr>
          <p:cNvPr id="2" name="Title 1"/>
          <p:cNvSpPr>
            <a:spLocks noGrp="1"/>
          </p:cNvSpPr>
          <p:nvPr>
            <p:ph type="title"/>
          </p:nvPr>
        </p:nvSpPr>
        <p:spPr>
          <a:xfrm>
            <a:off x="177340" y="3"/>
            <a:ext cx="11859491" cy="931025"/>
          </a:xfrm>
        </p:spPr>
        <p:txBody>
          <a:bodyPr>
            <a:noAutofit/>
          </a:bodyPr>
          <a:lstStyle>
            <a:lvl1pPr>
              <a:defRPr sz="3200" b="1">
                <a:solidFill>
                  <a:srgbClr val="2963E3"/>
                </a:solidFill>
              </a:defRPr>
            </a:lvl1pPr>
          </a:lstStyle>
          <a:p>
            <a:r>
              <a:rPr lang="en-US"/>
              <a:t>Click to edit Master title style</a:t>
            </a:r>
            <a:endParaRPr lang="en-US" dirty="0"/>
          </a:p>
        </p:txBody>
      </p:sp>
      <p:sp>
        <p:nvSpPr>
          <p:cNvPr id="3" name="Content Placeholder 2"/>
          <p:cNvSpPr>
            <a:spLocks noGrp="1"/>
          </p:cNvSpPr>
          <p:nvPr>
            <p:ph idx="1"/>
          </p:nvPr>
        </p:nvSpPr>
        <p:spPr>
          <a:xfrm>
            <a:off x="1" y="1088967"/>
            <a:ext cx="12191999" cy="5087996"/>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28106" y="6517178"/>
            <a:ext cx="1378529" cy="204298"/>
          </a:xfrm>
        </p:spPr>
        <p:txBody>
          <a:bodyPr/>
          <a:lstStyle/>
          <a:p>
            <a:fld id="{A332BEE0-9135-4AC6-885F-82FD1AE2535E}" type="datetime1">
              <a:rPr lang="tr-TR" smtClean="0"/>
              <a:t>13.03.2024</a:t>
            </a:fld>
            <a:endParaRPr lang="tr-TR" dirty="0"/>
          </a:p>
        </p:txBody>
      </p:sp>
      <p:sp>
        <p:nvSpPr>
          <p:cNvPr id="5" name="Footer Placeholder 4"/>
          <p:cNvSpPr>
            <a:spLocks noGrp="1"/>
          </p:cNvSpPr>
          <p:nvPr>
            <p:ph type="ftr" sz="quarter" idx="11"/>
          </p:nvPr>
        </p:nvSpPr>
        <p:spPr>
          <a:xfrm>
            <a:off x="5291065" y="6517178"/>
            <a:ext cx="5903408" cy="204298"/>
          </a:xfrm>
        </p:spPr>
        <p:txBody>
          <a:bodyPr/>
          <a:lstStyle/>
          <a:p>
            <a:endParaRPr lang="tr-TR" dirty="0"/>
          </a:p>
        </p:txBody>
      </p:sp>
      <p:sp>
        <p:nvSpPr>
          <p:cNvPr id="6" name="Slide Number Placeholder 5"/>
          <p:cNvSpPr>
            <a:spLocks noGrp="1"/>
          </p:cNvSpPr>
          <p:nvPr>
            <p:ph type="sldNum" sz="quarter" idx="12"/>
          </p:nvPr>
        </p:nvSpPr>
        <p:spPr>
          <a:xfrm>
            <a:off x="11194474" y="6517178"/>
            <a:ext cx="652087" cy="204298"/>
          </a:xfrm>
        </p:spPr>
        <p:txBody>
          <a:bodyPr/>
          <a:lstStyle>
            <a:lvl1pPr>
              <a:defRPr sz="1800"/>
            </a:lvl1pPr>
          </a:lstStyle>
          <a:p>
            <a:fld id="{CBE5B309-C2CE-4D90-B104-F7E98438FC65}" type="slidenum">
              <a:rPr lang="tr-TR" smtClean="0"/>
              <a:pPr/>
              <a:t>‹#›</a:t>
            </a:fld>
            <a:endParaRPr lang="tr-TR" dirty="0"/>
          </a:p>
        </p:txBody>
      </p:sp>
      <p:pic>
        <p:nvPicPr>
          <p:cNvPr id="9" name="Graphic 2">
            <a:extLst>
              <a:ext uri="{FF2B5EF4-FFF2-40B4-BE49-F238E27FC236}">
                <a16:creationId xmlns:a16="http://schemas.microsoft.com/office/drawing/2014/main" id="{2D315ADC-F693-4AFB-AC3B-1C4C4DCE7A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2" y="6514678"/>
            <a:ext cx="1753985" cy="253076"/>
          </a:xfrm>
          <a:prstGeom prst="rect">
            <a:avLst/>
          </a:prstGeom>
        </p:spPr>
      </p:pic>
      <p:sp>
        <p:nvSpPr>
          <p:cNvPr id="8" name="Dikdörtgen 6">
            <a:extLst>
              <a:ext uri="{FF2B5EF4-FFF2-40B4-BE49-F238E27FC236}">
                <a16:creationId xmlns:a16="http://schemas.microsoft.com/office/drawing/2014/main" id="{AABD27B6-845A-D130-549D-65D321EDFEA6}"/>
              </a:ext>
            </a:extLst>
          </p:cNvPr>
          <p:cNvSpPr/>
          <p:nvPr userDrawn="1"/>
        </p:nvSpPr>
        <p:spPr>
          <a:xfrm>
            <a:off x="0" y="1"/>
            <a:ext cx="12191997" cy="872836"/>
          </a:xfrm>
          <a:prstGeom prst="rect">
            <a:avLst/>
          </a:prstGeom>
          <a:solidFill>
            <a:srgbClr val="CFDE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1800"/>
          </a:p>
        </p:txBody>
      </p:sp>
      <p:pic>
        <p:nvPicPr>
          <p:cNvPr id="10" name="Graphic 2">
            <a:extLst>
              <a:ext uri="{FF2B5EF4-FFF2-40B4-BE49-F238E27FC236}">
                <a16:creationId xmlns:a16="http://schemas.microsoft.com/office/drawing/2014/main" id="{0CC0F7EE-6BBC-1F75-13D7-A4E95BBD66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6" y="6514679"/>
            <a:ext cx="1753985" cy="253076"/>
          </a:xfrm>
          <a:prstGeom prst="rect">
            <a:avLst/>
          </a:prstGeom>
        </p:spPr>
      </p:pic>
    </p:spTree>
    <p:extLst>
      <p:ext uri="{BB962C8B-B14F-4D97-AF65-F5344CB8AC3E}">
        <p14:creationId xmlns:p14="http://schemas.microsoft.com/office/powerpoint/2010/main" val="29726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8CCC66-8E36-7493-9695-6DDFEE53BD22}"/>
              </a:ext>
            </a:extLst>
          </p:cNvPr>
          <p:cNvSpPr/>
          <p:nvPr userDrawn="1"/>
        </p:nvSpPr>
        <p:spPr>
          <a:xfrm>
            <a:off x="0" y="1045035"/>
            <a:ext cx="12192000" cy="3266621"/>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1851" y="1709745"/>
            <a:ext cx="10515600" cy="1947861"/>
          </a:xfrm>
        </p:spPr>
        <p:txBody>
          <a:bodyPr anchor="ctr"/>
          <a:lstStyle>
            <a:lvl1pPr>
              <a:defRPr sz="6000">
                <a:solidFill>
                  <a:schemeClr val="bg1"/>
                </a:solidFill>
                <a:latin typeface="Cambria" panose="02040503050406030204" pitchFamily="18" charset="0"/>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2D871ACC-E68E-BED9-EB6C-AFC43D3977F5}"/>
              </a:ext>
            </a:extLst>
          </p:cNvPr>
          <p:cNvSpPr>
            <a:spLocks noGrp="1"/>
          </p:cNvSpPr>
          <p:nvPr>
            <p:ph type="sldNum" sz="quarter" idx="12"/>
          </p:nvPr>
        </p:nvSpPr>
        <p:spPr>
          <a:xfrm>
            <a:off x="9448800" y="6483357"/>
            <a:ext cx="2743200" cy="365125"/>
          </a:xfrm>
        </p:spPr>
        <p:txBody>
          <a:bodyPr/>
          <a:lstStyle>
            <a:lvl1pPr>
              <a:defRPr sz="1600" b="1">
                <a:solidFill>
                  <a:schemeClr val="tx1"/>
                </a:solidFill>
                <a:latin typeface="Cambria" panose="02040503050406030204" pitchFamily="18" charset="0"/>
              </a:defRPr>
            </a:lvl1pPr>
          </a:lstStyle>
          <a:p>
            <a:fld id="{676C2683-0D41-1E45-8714-724CB2570654}" type="slidenum">
              <a:rPr lang="en-US" smtClean="0"/>
              <a:pPr/>
              <a:t>‹#›</a:t>
            </a:fld>
            <a:endParaRPr lang="en-US" dirty="0"/>
          </a:p>
        </p:txBody>
      </p:sp>
      <p:pic>
        <p:nvPicPr>
          <p:cNvPr id="3" name="Graphic 2">
            <a:extLst>
              <a:ext uri="{FF2B5EF4-FFF2-40B4-BE49-F238E27FC236}">
                <a16:creationId xmlns:a16="http://schemas.microsoft.com/office/drawing/2014/main" id="{28E9166A-3F5C-4D2C-7519-887171422D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68" y="6505372"/>
            <a:ext cx="1984525" cy="286339"/>
          </a:xfrm>
          <a:prstGeom prst="rect">
            <a:avLst/>
          </a:prstGeom>
        </p:spPr>
      </p:pic>
    </p:spTree>
    <p:extLst>
      <p:ext uri="{BB962C8B-B14F-4D97-AF65-F5344CB8AC3E}">
        <p14:creationId xmlns:p14="http://schemas.microsoft.com/office/powerpoint/2010/main" val="6416360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B9AB2BEA-0D81-8879-3801-5680F981468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68" y="6505372"/>
            <a:ext cx="1984525" cy="286339"/>
          </a:xfrm>
          <a:prstGeom prst="rect">
            <a:avLst/>
          </a:prstGeom>
        </p:spPr>
      </p:pic>
      <p:sp>
        <p:nvSpPr>
          <p:cNvPr id="7" name="Slide Number Placeholder 5">
            <a:extLst>
              <a:ext uri="{FF2B5EF4-FFF2-40B4-BE49-F238E27FC236}">
                <a16:creationId xmlns:a16="http://schemas.microsoft.com/office/drawing/2014/main" id="{C1FEC925-B833-C9B0-19C2-21AA88F43C95}"/>
              </a:ext>
            </a:extLst>
          </p:cNvPr>
          <p:cNvSpPr txBox="1">
            <a:spLocks/>
          </p:cNvSpPr>
          <p:nvPr userDrawn="1"/>
        </p:nvSpPr>
        <p:spPr>
          <a:xfrm>
            <a:off x="9448800" y="6483357"/>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z="1600" smtClean="0"/>
              <a:pPr/>
              <a:t>‹#›</a:t>
            </a:fld>
            <a:endParaRPr lang="en-US" sz="1600" dirty="0"/>
          </a:p>
        </p:txBody>
      </p:sp>
    </p:spTree>
    <p:extLst>
      <p:ext uri="{BB962C8B-B14F-4D97-AF65-F5344CB8AC3E}">
        <p14:creationId xmlns:p14="http://schemas.microsoft.com/office/powerpoint/2010/main" val="21491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aşlık ve İçerik">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67A03328-A26B-0D75-E944-B0D91AFD99F5}"/>
              </a:ext>
            </a:extLst>
          </p:cNvPr>
          <p:cNvSpPr/>
          <p:nvPr userDrawn="1"/>
        </p:nvSpPr>
        <p:spPr>
          <a:xfrm>
            <a:off x="0" y="1"/>
            <a:ext cx="12191997" cy="872836"/>
          </a:xfrm>
          <a:prstGeom prst="rect">
            <a:avLst/>
          </a:prstGeom>
          <a:solidFill>
            <a:srgbClr val="CFDE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1800"/>
          </a:p>
        </p:txBody>
      </p:sp>
      <p:sp>
        <p:nvSpPr>
          <p:cNvPr id="2" name="Title 1"/>
          <p:cNvSpPr>
            <a:spLocks noGrp="1"/>
          </p:cNvSpPr>
          <p:nvPr>
            <p:ph type="title"/>
          </p:nvPr>
        </p:nvSpPr>
        <p:spPr>
          <a:xfrm>
            <a:off x="177341" y="3"/>
            <a:ext cx="11859491" cy="931025"/>
          </a:xfrm>
        </p:spPr>
        <p:txBody>
          <a:bodyPr>
            <a:noAutofit/>
          </a:bodyPr>
          <a:lstStyle>
            <a:lvl1pPr>
              <a:defRPr sz="3200" b="1">
                <a:solidFill>
                  <a:srgbClr val="2963E3"/>
                </a:solidFill>
              </a:defRPr>
            </a:lvl1pPr>
          </a:lstStyle>
          <a:p>
            <a:r>
              <a:rPr lang="tr-TR" dirty="0"/>
              <a:t>Asıl başlık stilini düzenlemek için tıklayın</a:t>
            </a:r>
            <a:endParaRPr lang="en-US" dirty="0"/>
          </a:p>
        </p:txBody>
      </p:sp>
      <p:sp>
        <p:nvSpPr>
          <p:cNvPr id="3" name="Content Placeholder 2"/>
          <p:cNvSpPr>
            <a:spLocks noGrp="1"/>
          </p:cNvSpPr>
          <p:nvPr>
            <p:ph idx="1"/>
          </p:nvPr>
        </p:nvSpPr>
        <p:spPr>
          <a:xfrm>
            <a:off x="5" y="1088967"/>
            <a:ext cx="12191999" cy="5087996"/>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a:xfrm>
            <a:off x="428110" y="6517180"/>
            <a:ext cx="1378529" cy="204299"/>
          </a:xfrm>
        </p:spPr>
        <p:txBody>
          <a:bodyPr/>
          <a:lstStyle/>
          <a:p>
            <a:fld id="{A332BEE0-9135-4AC6-885F-82FD1AE2535E}" type="datetime1">
              <a:rPr lang="tr-TR" smtClean="0"/>
              <a:t>13.03.2024</a:t>
            </a:fld>
            <a:endParaRPr lang="tr-TR" dirty="0"/>
          </a:p>
        </p:txBody>
      </p:sp>
      <p:sp>
        <p:nvSpPr>
          <p:cNvPr id="5" name="Footer Placeholder 4"/>
          <p:cNvSpPr>
            <a:spLocks noGrp="1"/>
          </p:cNvSpPr>
          <p:nvPr>
            <p:ph type="ftr" sz="quarter" idx="11"/>
          </p:nvPr>
        </p:nvSpPr>
        <p:spPr>
          <a:xfrm>
            <a:off x="5291065" y="6517180"/>
            <a:ext cx="5903408" cy="204299"/>
          </a:xfrm>
        </p:spPr>
        <p:txBody>
          <a:bodyPr/>
          <a:lstStyle/>
          <a:p>
            <a:endParaRPr lang="tr-TR" dirty="0"/>
          </a:p>
        </p:txBody>
      </p:sp>
      <p:sp>
        <p:nvSpPr>
          <p:cNvPr id="6" name="Slide Number Placeholder 5"/>
          <p:cNvSpPr>
            <a:spLocks noGrp="1"/>
          </p:cNvSpPr>
          <p:nvPr>
            <p:ph type="sldNum" sz="quarter" idx="12"/>
          </p:nvPr>
        </p:nvSpPr>
        <p:spPr>
          <a:xfrm>
            <a:off x="11194478" y="6517180"/>
            <a:ext cx="652087" cy="204299"/>
          </a:xfrm>
        </p:spPr>
        <p:txBody>
          <a:bodyPr/>
          <a:lstStyle>
            <a:lvl1pPr>
              <a:defRPr sz="1800"/>
            </a:lvl1pPr>
          </a:lstStyle>
          <a:p>
            <a:fld id="{CBE5B309-C2CE-4D90-B104-F7E98438FC65}" type="slidenum">
              <a:rPr lang="tr-TR" smtClean="0"/>
              <a:pPr/>
              <a:t>‹#›</a:t>
            </a:fld>
            <a:endParaRPr lang="tr-TR" dirty="0"/>
          </a:p>
        </p:txBody>
      </p:sp>
      <p:pic>
        <p:nvPicPr>
          <p:cNvPr id="9" name="Graphic 2">
            <a:extLst>
              <a:ext uri="{FF2B5EF4-FFF2-40B4-BE49-F238E27FC236}">
                <a16:creationId xmlns:a16="http://schemas.microsoft.com/office/drawing/2014/main" id="{2D315ADC-F693-4AFB-AC3B-1C4C4DCE7A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6" y="6514679"/>
            <a:ext cx="1753985" cy="253076"/>
          </a:xfrm>
          <a:prstGeom prst="rect">
            <a:avLst/>
          </a:prstGeom>
        </p:spPr>
      </p:pic>
    </p:spTree>
    <p:extLst>
      <p:ext uri="{BB962C8B-B14F-4D97-AF65-F5344CB8AC3E}">
        <p14:creationId xmlns:p14="http://schemas.microsoft.com/office/powerpoint/2010/main" val="1117571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195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87888944"/>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323" y="3"/>
            <a:ext cx="11983495" cy="770467"/>
          </a:xfrm>
          <a:prstGeom prst="rect">
            <a:avLst/>
          </a:prstGeom>
        </p:spPr>
        <p:txBody>
          <a:bodyPr anchor="ctr"/>
          <a:lstStyle>
            <a:lvl1pPr>
              <a:lnSpc>
                <a:spcPct val="100000"/>
              </a:lnSpc>
              <a:spcAft>
                <a:spcPts val="600"/>
              </a:spcAft>
              <a:defRPr sz="3200" b="1">
                <a:solidFill>
                  <a:schemeClr val="accent5">
                    <a:lumMod val="75000"/>
                  </a:schemeClr>
                </a:solidFill>
                <a:latin typeface="Cambria" panose="02040503050406030204" pitchFamily="18" charset="0"/>
              </a:defRPr>
            </a:lvl1pPr>
          </a:lstStyle>
          <a:p>
            <a:r>
              <a:rPr lang="en-US"/>
              <a:t>Click to edit Master title style</a:t>
            </a:r>
          </a:p>
        </p:txBody>
      </p:sp>
      <p:sp>
        <p:nvSpPr>
          <p:cNvPr id="3" name="Content Placeholder 2"/>
          <p:cNvSpPr>
            <a:spLocks noGrp="1"/>
          </p:cNvSpPr>
          <p:nvPr>
            <p:ph idx="1"/>
          </p:nvPr>
        </p:nvSpPr>
        <p:spPr>
          <a:xfrm>
            <a:off x="101321" y="770468"/>
            <a:ext cx="11983496" cy="5585248"/>
          </a:xfrm>
          <a:prstGeom prst="rect">
            <a:avLst/>
          </a:prstGeom>
        </p:spPr>
        <p:txBody>
          <a:bodyPr/>
          <a:lstStyle>
            <a:lvl1pPr marL="133350" indent="-133350">
              <a:tabLst/>
              <a:defRPr sz="2400">
                <a:latin typeface="Cambria" panose="02040503050406030204" pitchFamily="18" charset="0"/>
              </a:defRPr>
            </a:lvl1pPr>
            <a:lvl2pPr marL="311150" indent="-133350">
              <a:buFont typeface="Cambria" panose="02040503050406030204" pitchFamily="18" charset="0"/>
              <a:buChar char="-"/>
              <a:tabLst/>
              <a:defRPr sz="2000">
                <a:latin typeface="Cambria" panose="02040503050406030204" pitchFamily="18" charset="0"/>
              </a:defRPr>
            </a:lvl2pPr>
            <a:lvl3pPr marL="533400" indent="-177800">
              <a:tabLst/>
              <a:defRPr sz="2000">
                <a:latin typeface="Cambria" panose="02040503050406030204" pitchFamily="18" charset="0"/>
              </a:defRPr>
            </a:lvl3pPr>
            <a:lvl4pPr>
              <a:defRPr sz="2000">
                <a:latin typeface="Cambria" panose="02040503050406030204" pitchFamily="18" charset="0"/>
              </a:defRPr>
            </a:lvl4pPr>
            <a:lvl5pPr>
              <a:defRPr sz="2000">
                <a:latin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safari.png"/>
          <p:cNvPicPr>
            <a:picLocks noChangeAspect="1"/>
          </p:cNvPicPr>
          <p:nvPr/>
        </p:nvPicPr>
        <p:blipFill>
          <a:blip r:embed="rId2" cstate="print"/>
          <a:stretch>
            <a:fillRect/>
          </a:stretch>
        </p:blipFill>
        <p:spPr>
          <a:xfrm>
            <a:off x="252747" y="6413144"/>
            <a:ext cx="1440160" cy="312522"/>
          </a:xfrm>
          <a:prstGeom prst="rect">
            <a:avLst/>
          </a:prstGeom>
        </p:spPr>
      </p:pic>
    </p:spTree>
    <p:extLst>
      <p:ext uri="{BB962C8B-B14F-4D97-AF65-F5344CB8AC3E}">
        <p14:creationId xmlns:p14="http://schemas.microsoft.com/office/powerpoint/2010/main" val="4286262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85B736-2E4D-B759-B843-D55F41DE6A6A}"/>
              </a:ext>
            </a:extLst>
          </p:cNvPr>
          <p:cNvSpPr/>
          <p:nvPr/>
        </p:nvSpPr>
        <p:spPr>
          <a:xfrm>
            <a:off x="0" y="0"/>
            <a:ext cx="12192000" cy="3255962"/>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6773" y="1"/>
            <a:ext cx="12185227" cy="3255962"/>
          </a:xfrm>
        </p:spPr>
        <p:txBody>
          <a:bodyPr anchor="b"/>
          <a:lstStyle>
            <a:lvl1pPr algn="ctr">
              <a:defRPr sz="6000">
                <a:solidFill>
                  <a:schemeClr val="bg1"/>
                </a:solidFill>
                <a:latin typeface="Cambria" panose="020405030504060302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 y="3602038"/>
            <a:ext cx="12185227" cy="1655762"/>
          </a:xfrm>
        </p:spPr>
        <p:txBody>
          <a:bodyPr/>
          <a:lstStyle>
            <a:lvl1pPr marL="0" indent="0" algn="ctr">
              <a:buNone/>
              <a:defRPr sz="2400">
                <a:latin typeface="Cambria" panose="0204050305040603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663428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3366809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2218205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3/13/24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8330271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625400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065036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36619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3/13/24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17852194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674" r:id="rId12"/>
    <p:sldLayoutId id="214748367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C2683-0D41-1E45-8714-724CB2570654}" type="slidenum">
              <a:rPr lang="en-US" smtClean="0"/>
              <a:t>‹#›</a:t>
            </a:fld>
            <a:endParaRPr lang="en-US"/>
          </a:p>
        </p:txBody>
      </p:sp>
    </p:spTree>
    <p:extLst>
      <p:ext uri="{BB962C8B-B14F-4D97-AF65-F5344CB8AC3E}">
        <p14:creationId xmlns:p14="http://schemas.microsoft.com/office/powerpoint/2010/main" val="229253376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663" r:id="rId13"/>
    <p:sldLayoutId id="2147483666" r:id="rId14"/>
    <p:sldLayoutId id="2147483677"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52012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s://agyaglikci.github.io/"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emf"/><Relationship Id="rId10" Type="http://schemas.openxmlformats.org/officeDocument/2006/relationships/hyperlink" Target="mailto:agyaglikci@gmail.com" TargetMode="External"/><Relationship Id="rId4" Type="http://schemas.openxmlformats.org/officeDocument/2006/relationships/image" Target="../media/image3.svg"/><Relationship Id="rId9" Type="http://schemas.openxmlformats.org/officeDocument/2006/relationships/hyperlink" Target="https://safari.ethz.ch/"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rxiv.org/pdf/2402.18652.pdf" TargetMode="External"/><Relationship Id="rId2" Type="http://schemas.openxmlformats.org/officeDocument/2006/relationships/notesSlide" Target="../notesSlides/notesSlide79.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4.emf"/><Relationship Id="rId4" Type="http://schemas.openxmlformats.org/officeDocument/2006/relationships/image" Target="../media/image3.svg"/></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rxiv.org/pdf/2402.18652.pdf" TargetMode="External"/><Relationship Id="rId2" Type="http://schemas.openxmlformats.org/officeDocument/2006/relationships/notesSlide" Target="../notesSlides/notesSlide80.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4.emf"/><Relationship Id="rId4" Type="http://schemas.openxmlformats.org/officeDocument/2006/relationships/image" Target="../media/image3.svg"/></Relationships>
</file>

<file path=ppt/slides/_rels/slide10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15.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79.svg"/><Relationship Id="rId4" Type="http://schemas.openxmlformats.org/officeDocument/2006/relationships/image" Target="../media/image15.svg"/><Relationship Id="rId9" Type="http://schemas.openxmlformats.org/officeDocument/2006/relationships/image" Target="../media/image78.png"/></Relationships>
</file>

<file path=ppt/slides/_rels/slide10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rxiv.org/pdf/2402.18652.pdf" TargetMode="External"/><Relationship Id="rId2" Type="http://schemas.openxmlformats.org/officeDocument/2006/relationships/notesSlide" Target="../notesSlides/notesSlide83.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4.emf"/><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15.xml"/><Relationship Id="rId4" Type="http://schemas.microsoft.com/office/2007/relationships/hdphoto" Target="../media/hdphoto1.wdp"/></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gif"/><Relationship Id="rId2" Type="http://schemas.openxmlformats.org/officeDocument/2006/relationships/notesSlide" Target="../notesSlides/notesSlide86.xml"/><Relationship Id="rId1" Type="http://schemas.openxmlformats.org/officeDocument/2006/relationships/slideLayout" Target="../slideLayouts/slideLayout15.xml"/><Relationship Id="rId6" Type="http://schemas.openxmlformats.org/officeDocument/2006/relationships/image" Target="../media/image83.gif"/><Relationship Id="rId5" Type="http://schemas.openxmlformats.org/officeDocument/2006/relationships/image" Target="../media/image82.png"/><Relationship Id="rId4" Type="http://schemas.openxmlformats.org/officeDocument/2006/relationships/image" Target="../media/image81.png"/></Relationships>
</file>

<file path=ppt/slides/_rels/slide113.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image" Target="../media/image85.emf"/><Relationship Id="rId1" Type="http://schemas.openxmlformats.org/officeDocument/2006/relationships/slideLayout" Target="../slideLayouts/slideLayout2.xml"/><Relationship Id="rId6" Type="http://schemas.openxmlformats.org/officeDocument/2006/relationships/image" Target="../media/image89.emf"/><Relationship Id="rId11" Type="http://schemas.openxmlformats.org/officeDocument/2006/relationships/hyperlink" Target="https://people.inf.ethz.ch/omutlu/pub/Revisiting-RowHammer_isca20.pdf" TargetMode="External"/><Relationship Id="rId5" Type="http://schemas.openxmlformats.org/officeDocument/2006/relationships/image" Target="../media/image88.emf"/><Relationship Id="rId10" Type="http://schemas.openxmlformats.org/officeDocument/2006/relationships/image" Target="../media/image93.emf"/><Relationship Id="rId4" Type="http://schemas.openxmlformats.org/officeDocument/2006/relationships/image" Target="../media/image87.emf"/><Relationship Id="rId9" Type="http://schemas.openxmlformats.org/officeDocument/2006/relationships/image" Target="../media/image92.emf"/></Relationships>
</file>

<file path=ppt/slides/_rels/slide114.xml.rels><?xml version="1.0" encoding="UTF-8" standalone="yes"?>
<Relationships xmlns="http://schemas.openxmlformats.org/package/2006/relationships"><Relationship Id="rId8" Type="http://schemas.openxmlformats.org/officeDocument/2006/relationships/hyperlink" Target="https://www.youtube.com/watch?v=R3VKbbbWMnY" TargetMode="External"/><Relationship Id="rId3" Type="http://schemas.openxmlformats.org/officeDocument/2006/relationships/hyperlink" Target="http://iscaconf.org/isca2023/" TargetMode="External"/><Relationship Id="rId7" Type="http://schemas.openxmlformats.org/officeDocument/2006/relationships/hyperlink" Target="https://people.inf.ethz.ch/omutlu/pub/RowPress_isca23-lightning-talk.pdf" TargetMode="External"/><Relationship Id="rId2" Type="http://schemas.openxmlformats.org/officeDocument/2006/relationships/hyperlink" Target="https://people.inf.ethz.ch/omutlu/pub/RowPress_isca23.pdf" TargetMode="External"/><Relationship Id="rId1" Type="http://schemas.openxmlformats.org/officeDocument/2006/relationships/slideLayout" Target="../slideLayouts/slideLayout15.xml"/><Relationship Id="rId6" Type="http://schemas.openxmlformats.org/officeDocument/2006/relationships/hyperlink" Target="https://people.inf.ethz.ch/omutlu/pub/RowPress_isca23-lightning-talk.pptx" TargetMode="External"/><Relationship Id="rId11" Type="http://schemas.openxmlformats.org/officeDocument/2006/relationships/image" Target="../media/image38.png"/><Relationship Id="rId5" Type="http://schemas.openxmlformats.org/officeDocument/2006/relationships/hyperlink" Target="https://people.inf.ethz.ch/omutlu/pub/RowPress_isca23-talk.pdf" TargetMode="External"/><Relationship Id="rId10" Type="http://schemas.openxmlformats.org/officeDocument/2006/relationships/image" Target="../media/image37.png"/><Relationship Id="rId4" Type="http://schemas.openxmlformats.org/officeDocument/2006/relationships/hyperlink" Target="https://people.inf.ethz.ch/omutlu/pub/RowPress_isca23-talk.pptx" TargetMode="External"/><Relationship Id="rId9" Type="http://schemas.openxmlformats.org/officeDocument/2006/relationships/hyperlink" Target="https://github.com/CMU-SAFARI/RowPress"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8" Type="http://schemas.openxmlformats.org/officeDocument/2006/relationships/hyperlink" Target="https://www.youtube.com/watch?v=R3VKbbbWMnY" TargetMode="External"/><Relationship Id="rId3" Type="http://schemas.openxmlformats.org/officeDocument/2006/relationships/hyperlink" Target="http://iscaconf.org/isca2023/" TargetMode="External"/><Relationship Id="rId7" Type="http://schemas.openxmlformats.org/officeDocument/2006/relationships/hyperlink" Target="https://people.inf.ethz.ch/omutlu/pub/RowPress_isca23-lightning-talk.pdf" TargetMode="External"/><Relationship Id="rId2" Type="http://schemas.openxmlformats.org/officeDocument/2006/relationships/hyperlink" Target="https://people.inf.ethz.ch/omutlu/pub/RowPress_isca23.pdf" TargetMode="External"/><Relationship Id="rId1" Type="http://schemas.openxmlformats.org/officeDocument/2006/relationships/slideLayout" Target="../slideLayouts/slideLayout15.xml"/><Relationship Id="rId6" Type="http://schemas.openxmlformats.org/officeDocument/2006/relationships/hyperlink" Target="https://people.inf.ethz.ch/omutlu/pub/RowPress_isca23-lightning-talk.pptx" TargetMode="External"/><Relationship Id="rId11" Type="http://schemas.openxmlformats.org/officeDocument/2006/relationships/image" Target="../media/image38.png"/><Relationship Id="rId5" Type="http://schemas.openxmlformats.org/officeDocument/2006/relationships/hyperlink" Target="https://people.inf.ethz.ch/omutlu/pub/RowPress_isca23-talk.pdf" TargetMode="External"/><Relationship Id="rId10" Type="http://schemas.openxmlformats.org/officeDocument/2006/relationships/image" Target="../media/image37.png"/><Relationship Id="rId4" Type="http://schemas.openxmlformats.org/officeDocument/2006/relationships/hyperlink" Target="https://people.inf.ethz.ch/omutlu/pub/RowPress_isca23-talk.pptx" TargetMode="External"/><Relationship Id="rId9" Type="http://schemas.openxmlformats.org/officeDocument/2006/relationships/hyperlink" Target="https://github.com/CMU-SAFARI/RowPress"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rxiv.org/pdf/2402.18652.pdf" TargetMode="External"/><Relationship Id="rId2" Type="http://schemas.openxmlformats.org/officeDocument/2006/relationships/notesSlide" Target="../notesSlides/notesSlide91.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4.emf"/><Relationship Id="rId4" Type="http://schemas.openxmlformats.org/officeDocument/2006/relationships/image" Target="../media/image3.svg"/></Relationships>
</file>

<file path=ppt/slides/_rels/slide1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rxiv.org/pdf/2402.18652.pdf" TargetMode="External"/><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4.emf"/><Relationship Id="rId4" Type="http://schemas.openxmlformats.org/officeDocument/2006/relationships/image" Target="../media/image3.sv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pixabay.com/en/warning-sign-slow-traffic-safety-36602/" TargetMode="External"/><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sv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CMU-SAFARI/DRAM-Bender" TargetMode="External"/><Relationship Id="rId3" Type="http://schemas.openxmlformats.org/officeDocument/2006/relationships/image" Target="../media/image28.png"/><Relationship Id="rId7" Type="http://schemas.openxmlformats.org/officeDocument/2006/relationships/hyperlink" Target="https://arxiv.org/pdf/2211.05838.pdf"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hyperlink" Target="https://people.inf.ethz.ch/omutlu/pub/ADeeperLookIntoRowhammer_micro21-short-talk.pptx" TargetMode="External"/><Relationship Id="rId13" Type="http://schemas.openxmlformats.org/officeDocument/2006/relationships/hyperlink" Target="https://arxiv.org/abs/2110.10291" TargetMode="External"/><Relationship Id="rId3" Type="http://schemas.openxmlformats.org/officeDocument/2006/relationships/hyperlink" Target="https://people.inf.ethz.ch/omutlu/pub/ADeeperLookIntoRowhammer_micro21.pdf" TargetMode="External"/><Relationship Id="rId7" Type="http://schemas.openxmlformats.org/officeDocument/2006/relationships/hyperlink" Target="https://www.youtube.com/watch?v=fkM32oA0u6U&amp;list=PL5Q2soXY2Zi--0LrXSQ9sST3N0k0bXp51&amp;index=12" TargetMode="External"/><Relationship Id="rId12" Type="http://schemas.openxmlformats.org/officeDocument/2006/relationships/hyperlink" Target="https://www.youtube.com/watch?v=slFNdmPVD-Q&amp;list=PL5Q2soXY2Zi--0LrXSQ9sST3N0k0bXp51&amp;index=6"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hyperlink" Target="https://people.inf.ethz.ch/omutlu/pub/ADeeperLookIntoRowhammer_micro21-talk.pdf" TargetMode="External"/><Relationship Id="rId11" Type="http://schemas.openxmlformats.org/officeDocument/2006/relationships/hyperlink" Target="https://people.inf.ethz.ch/omutlu/pub/ADeeperLookIntoRowhammer_micro21-lightning-talk.pdf" TargetMode="External"/><Relationship Id="rId5" Type="http://schemas.openxmlformats.org/officeDocument/2006/relationships/hyperlink" Target="https://people.inf.ethz.ch/omutlu/pub/ADeeperLookIntoRowhammer_micro21-talk.pptx" TargetMode="External"/><Relationship Id="rId10" Type="http://schemas.openxmlformats.org/officeDocument/2006/relationships/hyperlink" Target="https://people.inf.ethz.ch/omutlu/pub/ADeeperLookIntoRowhammer_micro21-lightning-talk.pptx" TargetMode="External"/><Relationship Id="rId4" Type="http://schemas.openxmlformats.org/officeDocument/2006/relationships/hyperlink" Target="http://www.microarch.org/micro54/" TargetMode="External"/><Relationship Id="rId9" Type="http://schemas.openxmlformats.org/officeDocument/2006/relationships/hyperlink" Target="https://people.inf.ethz.ch/omutlu/pub/ADeeperLookIntoRowhammer_micro21-short-talk.pdf" TargetMode="External"/><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2210.04084.pdf" TargetMode="External"/><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hyperlink" Target="https://people.inf.ethz.ch/omutlu/pub/ADeeperLookIntoRowhammer_micro21-short-talk.pptx" TargetMode="External"/><Relationship Id="rId13" Type="http://schemas.openxmlformats.org/officeDocument/2006/relationships/hyperlink" Target="https://arxiv.org/abs/2110.10291" TargetMode="External"/><Relationship Id="rId3" Type="http://schemas.openxmlformats.org/officeDocument/2006/relationships/hyperlink" Target="https://people.inf.ethz.ch/omutlu/pub/ADeeperLookIntoRowhammer_micro21.pdf" TargetMode="External"/><Relationship Id="rId7" Type="http://schemas.openxmlformats.org/officeDocument/2006/relationships/hyperlink" Target="https://www.youtube.com/watch?v=fkM32oA0u6U&amp;list=PL5Q2soXY2Zi--0LrXSQ9sST3N0k0bXp51&amp;index=12" TargetMode="External"/><Relationship Id="rId12" Type="http://schemas.openxmlformats.org/officeDocument/2006/relationships/hyperlink" Target="https://www.youtube.com/watch?v=slFNdmPVD-Q&amp;list=PL5Q2soXY2Zi--0LrXSQ9sST3N0k0bXp51&amp;index=6"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people.inf.ethz.ch/omutlu/pub/ADeeperLookIntoRowhammer_micro21-talk.pdf" TargetMode="External"/><Relationship Id="rId11" Type="http://schemas.openxmlformats.org/officeDocument/2006/relationships/hyperlink" Target="https://people.inf.ethz.ch/omutlu/pub/ADeeperLookIntoRowhammer_micro21-lightning-talk.pdf" TargetMode="External"/><Relationship Id="rId5" Type="http://schemas.openxmlformats.org/officeDocument/2006/relationships/hyperlink" Target="https://people.inf.ethz.ch/omutlu/pub/ADeeperLookIntoRowhammer_micro21-talk.pptx" TargetMode="External"/><Relationship Id="rId10" Type="http://schemas.openxmlformats.org/officeDocument/2006/relationships/hyperlink" Target="https://people.inf.ethz.ch/omutlu/pub/ADeeperLookIntoRowhammer_micro21-lightning-talk.pptx" TargetMode="External"/><Relationship Id="rId4" Type="http://schemas.openxmlformats.org/officeDocument/2006/relationships/hyperlink" Target="http://www.microarch.org/micro54/" TargetMode="External"/><Relationship Id="rId9" Type="http://schemas.openxmlformats.org/officeDocument/2006/relationships/hyperlink" Target="https://people.inf.ethz.ch/omutlu/pub/ADeeperLookIntoRowhammer_micro21-short-talk.pdf" TargetMode="External"/><Relationship Id="rId1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hyperlink" Target="https://people.inf.ethz.ch/omutlu/pub/RowPress_isca23-lightning-talk.pdf" TargetMode="External"/><Relationship Id="rId3" Type="http://schemas.openxmlformats.org/officeDocument/2006/relationships/hyperlink" Target="https://people.inf.ethz.ch/omutlu/pub/RowPress_isca23.pdf" TargetMode="External"/><Relationship Id="rId7" Type="http://schemas.openxmlformats.org/officeDocument/2006/relationships/hyperlink" Target="https://people.inf.ethz.ch/omutlu/pub/RowPress_isca23-lightning-talk.pptx" TargetMode="External"/><Relationship Id="rId12"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hyperlink" Target="https://people.inf.ethz.ch/omutlu/pub/RowPress_isca23-talk.pdf" TargetMode="External"/><Relationship Id="rId11" Type="http://schemas.openxmlformats.org/officeDocument/2006/relationships/image" Target="../media/image37.png"/><Relationship Id="rId5" Type="http://schemas.openxmlformats.org/officeDocument/2006/relationships/hyperlink" Target="https://people.inf.ethz.ch/omutlu/pub/RowPress_isca23-talk.pptx" TargetMode="External"/><Relationship Id="rId10" Type="http://schemas.openxmlformats.org/officeDocument/2006/relationships/hyperlink" Target="https://github.com/CMU-SAFARI/RowPress" TargetMode="External"/><Relationship Id="rId4" Type="http://schemas.openxmlformats.org/officeDocument/2006/relationships/hyperlink" Target="http://iscaconf.org/isca2023/" TargetMode="External"/><Relationship Id="rId9" Type="http://schemas.openxmlformats.org/officeDocument/2006/relationships/hyperlink" Target="https://www.youtube.com/watch?v=R3VKbbbWMn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www.bodnara.co.kr/bbs/article.html?num=159942" TargetMode="External"/><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2402.18652.pdf" TargetMode="External"/><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s://www.merriam-webster.com/dictionary/sword"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hyperlink" Target="https://pngimg.com/download/54878" TargetMode="External"/><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MU-SAFARI/ramulator2"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pdf/2402.18652.pdf" TargetMode="Externa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hyperlink" Target="https://pixabay.com/en/warning-sign-slow-traffic-safety-36602/" TargetMode="External"/><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svg"/><Relationship Id="rId9" Type="http://schemas.openxmlformats.org/officeDocument/2006/relationships/image" Target="../media/image25.png"/></Relationships>
</file>

<file path=ppt/slides/_rels/slide46.xml.rels><?xml version="1.0" encoding="UTF-8" standalone="yes"?>
<Relationships xmlns="http://schemas.openxmlformats.org/package/2006/relationships"><Relationship Id="rId8" Type="http://schemas.openxmlformats.org/officeDocument/2006/relationships/hyperlink" Target="https://www.youtube.com/live/YQwRYWpCsk0?si=jXPueMHb5wgs69-q" TargetMode="External"/><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https://www.youtube.com/live/CRtm1es4n3o?si=8N5zB6e_RUc5Ejl8" TargetMode="External"/><Relationship Id="rId9" Type="http://schemas.openxmlformats.org/officeDocument/2006/relationships/image" Target="../media/image54.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s://agyaglikci.github.io/"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emf"/><Relationship Id="rId10" Type="http://schemas.openxmlformats.org/officeDocument/2006/relationships/hyperlink" Target="mailto:agyaglikci@gmail.com" TargetMode="External"/><Relationship Id="rId4" Type="http://schemas.openxmlformats.org/officeDocument/2006/relationships/image" Target="../media/image3.svg"/><Relationship Id="rId9" Type="http://schemas.openxmlformats.org/officeDocument/2006/relationships/hyperlink" Target="https://safari.ethz.ch/"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s://agyaglikci.github.io/"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emf"/><Relationship Id="rId10" Type="http://schemas.openxmlformats.org/officeDocument/2006/relationships/hyperlink" Target="mailto:agyaglikci@gmail.com" TargetMode="External"/><Relationship Id="rId4" Type="http://schemas.openxmlformats.org/officeDocument/2006/relationships/image" Target="../media/image3.svg"/><Relationship Id="rId9" Type="http://schemas.openxmlformats.org/officeDocument/2006/relationships/hyperlink" Target="https://safari.ethz.ch/"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s://agyaglikci.github.io/" TargetMode="Externa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emf"/><Relationship Id="rId10" Type="http://schemas.openxmlformats.org/officeDocument/2006/relationships/hyperlink" Target="mailto:agyaglikci@gmail.com" TargetMode="External"/><Relationship Id="rId4" Type="http://schemas.openxmlformats.org/officeDocument/2006/relationships/image" Target="../media/image3.svg"/><Relationship Id="rId9" Type="http://schemas.openxmlformats.org/officeDocument/2006/relationships/hyperlink" Target="https://safari.ethz.ch/"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8" Type="http://schemas.openxmlformats.org/officeDocument/2006/relationships/hyperlink" Target="https://www.youtube.com/watch?v=R3VKbbbWMnY" TargetMode="External"/><Relationship Id="rId3" Type="http://schemas.openxmlformats.org/officeDocument/2006/relationships/hyperlink" Target="http://iscaconf.org/isca2023/" TargetMode="External"/><Relationship Id="rId7" Type="http://schemas.openxmlformats.org/officeDocument/2006/relationships/hyperlink" Target="https://people.inf.ethz.ch/omutlu/pub/RowPress_isca23-lightning-talk.pdf" TargetMode="External"/><Relationship Id="rId2" Type="http://schemas.openxmlformats.org/officeDocument/2006/relationships/hyperlink" Target="https://people.inf.ethz.ch/omutlu/pub/RowPress_isca23.pdf" TargetMode="External"/><Relationship Id="rId1" Type="http://schemas.openxmlformats.org/officeDocument/2006/relationships/slideLayout" Target="../slideLayouts/slideLayout15.xml"/><Relationship Id="rId6" Type="http://schemas.openxmlformats.org/officeDocument/2006/relationships/hyperlink" Target="https://people.inf.ethz.ch/omutlu/pub/RowPress_isca23-lightning-talk.pptx" TargetMode="External"/><Relationship Id="rId11" Type="http://schemas.openxmlformats.org/officeDocument/2006/relationships/image" Target="../media/image38.png"/><Relationship Id="rId5" Type="http://schemas.openxmlformats.org/officeDocument/2006/relationships/hyperlink" Target="https://people.inf.ethz.ch/omutlu/pub/RowPress_isca23-talk.pdf" TargetMode="External"/><Relationship Id="rId10" Type="http://schemas.openxmlformats.org/officeDocument/2006/relationships/image" Target="../media/image37.png"/><Relationship Id="rId4" Type="http://schemas.openxmlformats.org/officeDocument/2006/relationships/hyperlink" Target="https://people.inf.ethz.ch/omutlu/pub/RowPress_isca23-talk.pptx" TargetMode="External"/><Relationship Id="rId9" Type="http://schemas.openxmlformats.org/officeDocument/2006/relationships/hyperlink" Target="https://github.com/CMU-SAFARI/RowPress"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s://agyaglikci.github.io/" TargetMode="External"/><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emf"/><Relationship Id="rId10" Type="http://schemas.openxmlformats.org/officeDocument/2006/relationships/hyperlink" Target="mailto:agyaglikci@gmail.com" TargetMode="External"/><Relationship Id="rId4" Type="http://schemas.openxmlformats.org/officeDocument/2006/relationships/image" Target="../media/image3.svg"/><Relationship Id="rId9" Type="http://schemas.openxmlformats.org/officeDocument/2006/relationships/hyperlink" Target="https://safari.ethz.ch/"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15.xml"/><Relationship Id="rId6" Type="http://schemas.openxmlformats.org/officeDocument/2006/relationships/hyperlink" Target="https://pixabay.com/en/warning-sign-slow-traffic-safety-36602/" TargetMode="External"/><Relationship Id="rId5" Type="http://schemas.openxmlformats.org/officeDocument/2006/relationships/image" Target="../media/image22.png"/><Relationship Id="rId4" Type="http://schemas.openxmlformats.org/officeDocument/2006/relationships/image" Target="../media/image21.sv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15.xml"/><Relationship Id="rId6" Type="http://schemas.openxmlformats.org/officeDocument/2006/relationships/hyperlink" Target="https://pixabay.com/en/warning-sign-slow-traffic-safety-36602/" TargetMode="External"/><Relationship Id="rId5" Type="http://schemas.openxmlformats.org/officeDocument/2006/relationships/image" Target="../media/image22.png"/><Relationship Id="rId4" Type="http://schemas.openxmlformats.org/officeDocument/2006/relationships/image" Target="../media/image21.svg"/></Relationships>
</file>

<file path=ppt/slides/_rels/slide8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1.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0.xml.rels><?xml version="1.0" encoding="UTF-8" standalone="yes"?>
<Relationships xmlns="http://schemas.openxmlformats.org/package/2006/relationships"><Relationship Id="rId8" Type="http://schemas.openxmlformats.org/officeDocument/2006/relationships/hyperlink" Target="https://people.inf.ethz.ch/omutlu/pub/BlockHammer-preventing-rowhammer-at-low-cost-by-blacklisting-rapidly-accessed-dram-rows_hpca21-short-talk.pdf" TargetMode="External"/><Relationship Id="rId13" Type="http://schemas.openxmlformats.org/officeDocument/2006/relationships/hyperlink" Target="https://www.youtube.com/watch?v=5TymwquygZM" TargetMode="External"/><Relationship Id="rId3" Type="http://schemas.openxmlformats.org/officeDocument/2006/relationships/hyperlink" Target="https://people.inf.ethz.ch/omutlu/pub/BlockHammer_preventing-DRAM-rowhammer-at-low-cost_hpca21.pdf" TargetMode="External"/><Relationship Id="rId7" Type="http://schemas.openxmlformats.org/officeDocument/2006/relationships/hyperlink" Target="https://people.inf.ethz.ch/omutlu/pub/BlockHammer-preventing-rowhammer-at-low-cost-by-blacklisting-rapidly-accessed-dram-rows_hpca21-short-talk.pptx" TargetMode="External"/><Relationship Id="rId12" Type="http://schemas.openxmlformats.org/officeDocument/2006/relationships/hyperlink" Target="https://www.youtube.com/watch?v=h0WiOTVIH70&amp;list=PL5Q2soXY2Zi8_VVChACnON4sfh2bJ5IrD&amp;index=124" TargetMode="External"/><Relationship Id="rId2" Type="http://schemas.openxmlformats.org/officeDocument/2006/relationships/notesSlide" Target="../notesSlides/notesSlide72.xml"/><Relationship Id="rId16" Type="http://schemas.openxmlformats.org/officeDocument/2006/relationships/image" Target="../media/image71.jpeg"/><Relationship Id="rId1" Type="http://schemas.openxmlformats.org/officeDocument/2006/relationships/slideLayout" Target="../slideLayouts/slideLayout15.xml"/><Relationship Id="rId6" Type="http://schemas.openxmlformats.org/officeDocument/2006/relationships/hyperlink" Target="https://people.inf.ethz.ch/omutlu/pub/BlockHammer-preventing-rowhammer-at-low-cost-by-blacklisting-rapidly-accessed-dram-rows_hpca21-talk.pdf" TargetMode="External"/><Relationship Id="rId11" Type="http://schemas.openxmlformats.org/officeDocument/2006/relationships/hyperlink" Target="https://www.youtube.com/watch?v=4Y01N1BhWv4&amp;list=PL5Q2soXY2Zi8_VVChACnON4sfh2bJ5IrD&amp;index=102" TargetMode="External"/><Relationship Id="rId5" Type="http://schemas.openxmlformats.org/officeDocument/2006/relationships/hyperlink" Target="https://people.inf.ethz.ch/omutlu/pub/BlockHammer-preventing-rowhammer-at-low-cost-by-blacklisting-rapidly-accessed-dram-rows_hpca21-talk.pptx" TargetMode="External"/><Relationship Id="rId15" Type="http://schemas.openxmlformats.org/officeDocument/2006/relationships/image" Target="../media/image70.png"/><Relationship Id="rId10" Type="http://schemas.openxmlformats.org/officeDocument/2006/relationships/hyperlink" Target="https://people.inf.ethz.ch/omutlu/pub/BlockHammer-IntelHardwareSecurityAcademicAwards-short-talk.pdf" TargetMode="External"/><Relationship Id="rId4" Type="http://schemas.openxmlformats.org/officeDocument/2006/relationships/hyperlink" Target="https://www.hpca-conf.org/2021/" TargetMode="External"/><Relationship Id="rId9" Type="http://schemas.openxmlformats.org/officeDocument/2006/relationships/hyperlink" Target="https://people.inf.ethz.ch/omutlu/pub/BlockHammer-IntelHardwareSecurityAcademicAwards-short-talk.pptx" TargetMode="External"/><Relationship Id="rId14" Type="http://schemas.openxmlformats.org/officeDocument/2006/relationships/hyperlink" Target="https://github.com/CMU-SAFARI/BlockHammer"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73.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hyperlink" Target="https://pixabay.com/en/warning-sign-slow-traffic-safety-36602/"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rxiv.org/pdf/2402.18652.pdf" TargetMode="External"/><Relationship Id="rId2" Type="http://schemas.openxmlformats.org/officeDocument/2006/relationships/notesSlide" Target="../notesSlides/notesSlide74.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4.emf"/><Relationship Id="rId4" Type="http://schemas.openxmlformats.org/officeDocument/2006/relationships/image" Target="../media/image3.svg"/></Relationships>
</file>

<file path=ppt/slides/_rels/slide9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rxiv.org/pdf/2402.18652.pdf" TargetMode="External"/><Relationship Id="rId2" Type="http://schemas.openxmlformats.org/officeDocument/2006/relationships/notesSlide" Target="../notesSlides/notesSlide77.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4.emf"/><Relationship Id="rId4" Type="http://schemas.openxmlformats.org/officeDocument/2006/relationships/image" Target="../media/image3.svg"/></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rxiv.org/pdf/2402.18652.pdf" TargetMode="External"/><Relationship Id="rId2" Type="http://schemas.openxmlformats.org/officeDocument/2006/relationships/notesSlide" Target="../notesSlides/notesSlide78.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4.emf"/><Relationship Id="rId4" Type="http://schemas.openxmlformats.org/officeDocument/2006/relationships/image" Target="../media/image3.svg"/></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F79D-D9FD-1811-3E8D-81ED27DD91DB}"/>
              </a:ext>
            </a:extLst>
          </p:cNvPr>
          <p:cNvSpPr>
            <a:spLocks noGrp="1"/>
          </p:cNvSpPr>
          <p:nvPr>
            <p:ph type="ctrTitle"/>
          </p:nvPr>
        </p:nvSpPr>
        <p:spPr>
          <a:xfrm>
            <a:off x="0" y="6"/>
            <a:ext cx="12192000" cy="3255961"/>
          </a:xfrm>
        </p:spPr>
        <p:txBody>
          <a:bodyPr anchor="ctr">
            <a:noAutofit/>
          </a:bodyPr>
          <a:lstStyle/>
          <a:p>
            <a:r>
              <a:rPr lang="en-US" sz="4400" dirty="0"/>
              <a:t>Enabling Efficient and Scalable</a:t>
            </a:r>
            <a:br>
              <a:rPr lang="en-US" sz="4400" dirty="0"/>
            </a:br>
            <a:r>
              <a:rPr lang="en-US" sz="4400" dirty="0"/>
              <a:t>Read Disturbance Mitigation </a:t>
            </a:r>
            <a:br>
              <a:rPr lang="en-US" sz="3400" dirty="0"/>
            </a:br>
            <a:r>
              <a:rPr lang="en-US" sz="3600" dirty="0">
                <a:solidFill>
                  <a:schemeClr val="bg1">
                    <a:lumMod val="65000"/>
                  </a:schemeClr>
                </a:solidFill>
              </a:rPr>
              <a:t>via New Experimental Insights </a:t>
            </a:r>
            <a:br>
              <a:rPr lang="en-US" sz="3600" dirty="0">
                <a:solidFill>
                  <a:schemeClr val="bg1">
                    <a:lumMod val="65000"/>
                  </a:schemeClr>
                </a:solidFill>
              </a:rPr>
            </a:br>
            <a:r>
              <a:rPr lang="en-US" sz="3600" dirty="0">
                <a:solidFill>
                  <a:schemeClr val="bg1">
                    <a:lumMod val="65000"/>
                  </a:schemeClr>
                </a:solidFill>
              </a:rPr>
              <a:t>into Modern Memory Chips</a:t>
            </a:r>
            <a:endParaRPr lang="en-US" sz="2400" dirty="0">
              <a:solidFill>
                <a:schemeClr val="bg1">
                  <a:lumMod val="65000"/>
                </a:schemeClr>
              </a:solidFill>
            </a:endParaRPr>
          </a:p>
        </p:txBody>
      </p:sp>
      <p:pic>
        <p:nvPicPr>
          <p:cNvPr id="4" name="Graphic 3">
            <a:extLst>
              <a:ext uri="{FF2B5EF4-FFF2-40B4-BE49-F238E27FC236}">
                <a16:creationId xmlns:a16="http://schemas.microsoft.com/office/drawing/2014/main" id="{45829667-7C3E-C3E0-0320-9BA8FE9BA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B0AB3784-942D-97B9-ED22-EF32515CC7D4}"/>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pic>
        <p:nvPicPr>
          <p:cNvPr id="11" name="Picture 10">
            <a:extLst>
              <a:ext uri="{FF2B5EF4-FFF2-40B4-BE49-F238E27FC236}">
                <a16:creationId xmlns:a16="http://schemas.microsoft.com/office/drawing/2014/main" id="{B506B820-5231-6873-CB55-E057D0AD7A26}"/>
              </a:ext>
            </a:extLst>
          </p:cNvPr>
          <p:cNvPicPr>
            <a:picLocks noChangeAspect="1"/>
          </p:cNvPicPr>
          <p:nvPr/>
        </p:nvPicPr>
        <p:blipFill>
          <a:blip r:embed="rId6"/>
          <a:srcRect/>
          <a:stretch/>
        </p:blipFill>
        <p:spPr>
          <a:xfrm>
            <a:off x="2005782" y="3762047"/>
            <a:ext cx="1620000" cy="1620000"/>
          </a:xfrm>
          <a:prstGeom prst="rect">
            <a:avLst/>
          </a:prstGeom>
        </p:spPr>
      </p:pic>
      <p:sp>
        <p:nvSpPr>
          <p:cNvPr id="8" name="TextBox 7">
            <a:extLst>
              <a:ext uri="{FF2B5EF4-FFF2-40B4-BE49-F238E27FC236}">
                <a16:creationId xmlns:a16="http://schemas.microsoft.com/office/drawing/2014/main" id="{1FAC3E75-06BC-9EE0-CDAA-4D9B6D040461}"/>
              </a:ext>
            </a:extLst>
          </p:cNvPr>
          <p:cNvSpPr txBox="1"/>
          <p:nvPr/>
        </p:nvSpPr>
        <p:spPr>
          <a:xfrm>
            <a:off x="1596067" y="5388044"/>
            <a:ext cx="2433682"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hlinkClick r:id="rId7"/>
              </a:rPr>
              <a:t>agyaglikci.github.io</a:t>
            </a:r>
            <a:endParaRPr lang="en-US" sz="1400" dirty="0">
              <a:latin typeface="Consolas" panose="020B0609020204030204" pitchFamily="49" charset="0"/>
              <a:cs typeface="Consolas" panose="020B0609020204030204" pitchFamily="49" charset="0"/>
            </a:endParaRPr>
          </a:p>
        </p:txBody>
      </p:sp>
      <p:pic>
        <p:nvPicPr>
          <p:cNvPr id="10" name="Picture 9">
            <a:extLst>
              <a:ext uri="{FF2B5EF4-FFF2-40B4-BE49-F238E27FC236}">
                <a16:creationId xmlns:a16="http://schemas.microsoft.com/office/drawing/2014/main" id="{7368E3C5-27EF-3DC5-648E-B2570D6EA03B}"/>
              </a:ext>
            </a:extLst>
          </p:cNvPr>
          <p:cNvPicPr>
            <a:picLocks noChangeAspect="1"/>
          </p:cNvPicPr>
          <p:nvPr/>
        </p:nvPicPr>
        <p:blipFill>
          <a:blip r:embed="rId8"/>
          <a:srcRect/>
          <a:stretch/>
        </p:blipFill>
        <p:spPr>
          <a:xfrm>
            <a:off x="8568400" y="3768037"/>
            <a:ext cx="1617825" cy="1620000"/>
          </a:xfrm>
          <a:prstGeom prst="rect">
            <a:avLst/>
          </a:prstGeom>
        </p:spPr>
      </p:pic>
      <p:sp>
        <p:nvSpPr>
          <p:cNvPr id="12" name="TextBox 11">
            <a:extLst>
              <a:ext uri="{FF2B5EF4-FFF2-40B4-BE49-F238E27FC236}">
                <a16:creationId xmlns:a16="http://schemas.microsoft.com/office/drawing/2014/main" id="{958D6F00-FB07-53AE-927D-309B0348E2CF}"/>
              </a:ext>
            </a:extLst>
          </p:cNvPr>
          <p:cNvSpPr txBox="1"/>
          <p:nvPr/>
        </p:nvSpPr>
        <p:spPr>
          <a:xfrm>
            <a:off x="8162251" y="5382054"/>
            <a:ext cx="2433682"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hlinkClick r:id="rId9"/>
              </a:rPr>
              <a:t>safari.ethz.ch</a:t>
            </a:r>
            <a:endParaRPr lang="en-US" sz="1400" dirty="0">
              <a:latin typeface="Consolas" panose="020B0609020204030204" pitchFamily="49" charset="0"/>
              <a:cs typeface="Consolas" panose="020B0609020204030204" pitchFamily="49" charset="0"/>
            </a:endParaRPr>
          </a:p>
        </p:txBody>
      </p:sp>
      <p:sp>
        <p:nvSpPr>
          <p:cNvPr id="13" name="Subtitle 2">
            <a:extLst>
              <a:ext uri="{FF2B5EF4-FFF2-40B4-BE49-F238E27FC236}">
                <a16:creationId xmlns:a16="http://schemas.microsoft.com/office/drawing/2014/main" id="{4A18527A-357C-3C9E-8BB8-22298E6F4B3D}"/>
              </a:ext>
            </a:extLst>
          </p:cNvPr>
          <p:cNvSpPr txBox="1">
            <a:spLocks/>
          </p:cNvSpPr>
          <p:nvPr/>
        </p:nvSpPr>
        <p:spPr>
          <a:xfrm>
            <a:off x="3810000" y="3762054"/>
            <a:ext cx="4572000" cy="1927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Abdullah Giray </a:t>
            </a:r>
            <a:r>
              <a:rPr lang="en-US" b="1" dirty="0" err="1"/>
              <a:t>Yaglikci</a:t>
            </a:r>
            <a:endParaRPr lang="en-US" b="1" dirty="0"/>
          </a:p>
          <a:p>
            <a:r>
              <a:rPr lang="en-US" sz="1800" dirty="0">
                <a:hlinkClick r:id="rId10"/>
              </a:rPr>
              <a:t>agyaglikci@gmail.com</a:t>
            </a:r>
            <a:endParaRPr lang="en-US" sz="1800" dirty="0"/>
          </a:p>
          <a:p>
            <a:r>
              <a:rPr lang="en-US" sz="1800" dirty="0">
                <a:hlinkClick r:id="rId7"/>
              </a:rPr>
              <a:t>https://agyaglikci.github.io</a:t>
            </a:r>
            <a:endParaRPr lang="en-US" sz="1800" dirty="0"/>
          </a:p>
          <a:p>
            <a:r>
              <a:rPr lang="en-US" sz="1800" dirty="0"/>
              <a:t>13 March 2024</a:t>
            </a:r>
          </a:p>
          <a:p>
            <a:r>
              <a:rPr lang="en-US" sz="2000" dirty="0"/>
              <a:t>Microsoft Cambridge</a:t>
            </a:r>
          </a:p>
        </p:txBody>
      </p:sp>
    </p:spTree>
    <p:extLst>
      <p:ext uri="{BB962C8B-B14F-4D97-AF65-F5344CB8AC3E}">
        <p14:creationId xmlns:p14="http://schemas.microsoft.com/office/powerpoint/2010/main" val="201984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10CA-A617-6CD3-03A7-36FCEA661746}"/>
              </a:ext>
            </a:extLst>
          </p:cNvPr>
          <p:cNvSpPr>
            <a:spLocks noGrp="1"/>
          </p:cNvSpPr>
          <p:nvPr>
            <p:ph type="title"/>
          </p:nvPr>
        </p:nvSpPr>
        <p:spPr/>
        <p:txBody>
          <a:bodyPr/>
          <a:lstStyle/>
          <a:p>
            <a:r>
              <a:rPr lang="en-US" dirty="0"/>
              <a:t>How Large is 1000 Activations?</a:t>
            </a:r>
          </a:p>
        </p:txBody>
      </p:sp>
      <p:sp>
        <p:nvSpPr>
          <p:cNvPr id="3" name="Content Placeholder 2">
            <a:extLst>
              <a:ext uri="{FF2B5EF4-FFF2-40B4-BE49-F238E27FC236}">
                <a16:creationId xmlns:a16="http://schemas.microsoft.com/office/drawing/2014/main" id="{FB746CCE-69A1-5138-77CF-1C0A186F774F}"/>
              </a:ext>
            </a:extLst>
          </p:cNvPr>
          <p:cNvSpPr>
            <a:spLocks noGrp="1"/>
          </p:cNvSpPr>
          <p:nvPr>
            <p:ph idx="1"/>
          </p:nvPr>
        </p:nvSpPr>
        <p:spPr>
          <a:xfrm>
            <a:off x="1524000" y="965201"/>
            <a:ext cx="4284048" cy="5336922"/>
          </a:xfrm>
        </p:spPr>
        <p:txBody>
          <a:bodyPr>
            <a:noAutofit/>
          </a:bodyPr>
          <a:lstStyle/>
          <a:p>
            <a:endParaRPr lang="en-US" sz="1300" dirty="0"/>
          </a:p>
          <a:p>
            <a:pPr>
              <a:buClr>
                <a:schemeClr val="tx1"/>
              </a:buClr>
            </a:pPr>
            <a:r>
              <a:rPr lang="en-US" sz="2000" dirty="0"/>
              <a:t>Bitflips occur </a:t>
            </a:r>
            <a:br>
              <a:rPr lang="en-US" sz="2000" dirty="0"/>
            </a:br>
            <a:r>
              <a:rPr lang="en-US" sz="2000" b="1" dirty="0"/>
              <a:t>at ~1000 activations</a:t>
            </a:r>
          </a:p>
          <a:p>
            <a:pPr marL="0" indent="0">
              <a:buClr>
                <a:schemeClr val="tx1"/>
              </a:buClr>
              <a:buNone/>
            </a:pPr>
            <a:endParaRPr lang="en-US" sz="1200" dirty="0"/>
          </a:p>
          <a:p>
            <a:pPr>
              <a:buClr>
                <a:schemeClr val="tx1"/>
              </a:buClr>
            </a:pPr>
            <a:r>
              <a:rPr lang="en-US" sz="2000" dirty="0"/>
              <a:t>Mitigation mechanisms trigger </a:t>
            </a:r>
            <a:r>
              <a:rPr lang="en-US" sz="2000" b="1" dirty="0"/>
              <a:t>preventive actions</a:t>
            </a:r>
            <a:r>
              <a:rPr lang="en-US" sz="2000" dirty="0"/>
              <a:t> </a:t>
            </a:r>
            <a:br>
              <a:rPr lang="en-US" sz="2000" dirty="0"/>
            </a:br>
            <a:r>
              <a:rPr lang="en-US" sz="2000" dirty="0"/>
              <a:t>(e.g., preventive refresh) </a:t>
            </a:r>
            <a:br>
              <a:rPr lang="en-US" sz="2000" dirty="0"/>
            </a:br>
            <a:r>
              <a:rPr lang="en-US" sz="2000" b="1" dirty="0"/>
              <a:t>at</a:t>
            </a:r>
            <a:r>
              <a:rPr lang="en-US" sz="2000" dirty="0"/>
              <a:t> </a:t>
            </a:r>
            <a:r>
              <a:rPr lang="en-US" sz="2000" b="1" dirty="0"/>
              <a:t>~500 activations</a:t>
            </a:r>
          </a:p>
          <a:p>
            <a:pPr>
              <a:buClr>
                <a:schemeClr val="tx1"/>
              </a:buClr>
            </a:pPr>
            <a:endParaRPr lang="en-US" sz="1200" b="1" dirty="0"/>
          </a:p>
          <a:p>
            <a:pPr>
              <a:buClr>
                <a:schemeClr val="tx1"/>
              </a:buClr>
            </a:pPr>
            <a:r>
              <a:rPr lang="en-US" sz="2000" dirty="0"/>
              <a:t>Is 500 </a:t>
            </a:r>
            <a:r>
              <a:rPr lang="en-US" sz="2000" b="1" dirty="0"/>
              <a:t>a distinctive activation count</a:t>
            </a:r>
            <a:r>
              <a:rPr lang="en-US" sz="2000" dirty="0"/>
              <a:t>? </a:t>
            </a:r>
          </a:p>
          <a:p>
            <a:pPr>
              <a:buClr>
                <a:schemeClr val="tx1"/>
              </a:buClr>
            </a:pPr>
            <a:endParaRPr lang="en-US" sz="1200" dirty="0"/>
          </a:p>
          <a:p>
            <a:pPr>
              <a:buClr>
                <a:schemeClr val="tx1"/>
              </a:buClr>
            </a:pPr>
            <a:r>
              <a:rPr lang="en-US" sz="2000" dirty="0"/>
              <a:t>Benign workloads activate </a:t>
            </a:r>
            <a:r>
              <a:rPr lang="en-US" sz="2000" b="1" dirty="0"/>
              <a:t>hundreds of rows</a:t>
            </a:r>
            <a:r>
              <a:rPr lang="en-US" sz="2000" dirty="0"/>
              <a:t> </a:t>
            </a:r>
            <a:br>
              <a:rPr lang="en-US" sz="2000" dirty="0"/>
            </a:br>
            <a:r>
              <a:rPr lang="en-US" sz="2000" dirty="0"/>
              <a:t>more than </a:t>
            </a:r>
            <a:r>
              <a:rPr lang="en-US" sz="2000" b="1" dirty="0"/>
              <a:t>512 times </a:t>
            </a:r>
            <a:br>
              <a:rPr lang="en-US" sz="2000" dirty="0"/>
            </a:br>
            <a:r>
              <a:rPr lang="en-US" sz="2000" dirty="0"/>
              <a:t>in a refresh window  </a:t>
            </a:r>
          </a:p>
        </p:txBody>
      </p:sp>
      <p:sp>
        <p:nvSpPr>
          <p:cNvPr id="4" name="Slide Number Placeholder 3">
            <a:extLst>
              <a:ext uri="{FF2B5EF4-FFF2-40B4-BE49-F238E27FC236}">
                <a16:creationId xmlns:a16="http://schemas.microsoft.com/office/drawing/2014/main" id="{11E5BB19-E0AD-EE34-CCC0-97E35A3FF9AA}"/>
              </a:ext>
            </a:extLst>
          </p:cNvPr>
          <p:cNvSpPr>
            <a:spLocks noGrp="1"/>
          </p:cNvSpPr>
          <p:nvPr>
            <p:ph type="sldNum" sz="quarter" idx="12"/>
          </p:nvPr>
        </p:nvSpPr>
        <p:spPr/>
        <p:txBody>
          <a:bodyPr/>
          <a:lstStyle/>
          <a:p>
            <a:fld id="{676C2683-0D41-1E45-8714-724CB2570654}" type="slidenum">
              <a:rPr lang="en-US" smtClean="0"/>
              <a:pPr/>
              <a:t>10</a:t>
            </a:fld>
            <a:endParaRPr lang="en-US" dirty="0"/>
          </a:p>
        </p:txBody>
      </p:sp>
      <p:graphicFrame>
        <p:nvGraphicFramePr>
          <p:cNvPr id="15" name="Table 14">
            <a:extLst>
              <a:ext uri="{FF2B5EF4-FFF2-40B4-BE49-F238E27FC236}">
                <a16:creationId xmlns:a16="http://schemas.microsoft.com/office/drawing/2014/main" id="{E6D929F1-5426-43F4-975B-096FFC971D85}"/>
              </a:ext>
            </a:extLst>
          </p:cNvPr>
          <p:cNvGraphicFramePr>
            <a:graphicFrameLocks noGrp="1"/>
          </p:cNvGraphicFramePr>
          <p:nvPr>
            <p:extLst>
              <p:ext uri="{D42A27DB-BD31-4B8C-83A1-F6EECF244321}">
                <p14:modId xmlns:p14="http://schemas.microsoft.com/office/powerpoint/2010/main" val="2199551701"/>
              </p:ext>
            </p:extLst>
          </p:nvPr>
        </p:nvGraphicFramePr>
        <p:xfrm>
          <a:off x="5899908" y="1671548"/>
          <a:ext cx="4489939" cy="5178470"/>
        </p:xfrm>
        <a:graphic>
          <a:graphicData uri="http://schemas.openxmlformats.org/drawingml/2006/table">
            <a:tbl>
              <a:tblPr firstRow="1" bandRow="1">
                <a:tableStyleId>{2D5ABB26-0587-4C30-8999-92F81FD0307C}</a:tableStyleId>
              </a:tblPr>
              <a:tblGrid>
                <a:gridCol w="1641461">
                  <a:extLst>
                    <a:ext uri="{9D8B030D-6E8A-4147-A177-3AD203B41FA5}">
                      <a16:colId xmlns:a16="http://schemas.microsoft.com/office/drawing/2014/main" val="2760095716"/>
                    </a:ext>
                  </a:extLst>
                </a:gridCol>
                <a:gridCol w="811860">
                  <a:extLst>
                    <a:ext uri="{9D8B030D-6E8A-4147-A177-3AD203B41FA5}">
                      <a16:colId xmlns:a16="http://schemas.microsoft.com/office/drawing/2014/main" val="2385339434"/>
                    </a:ext>
                  </a:extLst>
                </a:gridCol>
                <a:gridCol w="2036618">
                  <a:extLst>
                    <a:ext uri="{9D8B030D-6E8A-4147-A177-3AD203B41FA5}">
                      <a16:colId xmlns:a16="http://schemas.microsoft.com/office/drawing/2014/main" val="2673832214"/>
                    </a:ext>
                  </a:extLst>
                </a:gridCol>
              </a:tblGrid>
              <a:tr h="568368">
                <a:tc>
                  <a:txBody>
                    <a:bodyPr/>
                    <a:lstStyle/>
                    <a:p>
                      <a:r>
                        <a:rPr lang="en-US" b="1" dirty="0">
                          <a:latin typeface="Cambria" panose="02040503050406030204" pitchFamily="18" charset="0"/>
                        </a:rPr>
                        <a:t>Benchmark</a:t>
                      </a:r>
                    </a:p>
                  </a:txBody>
                  <a:tcPr marL="0" marR="0" marT="0" marB="0">
                    <a:lnB w="12700" cap="flat" cmpd="sng" algn="ctr">
                      <a:solidFill>
                        <a:schemeClr val="tx1"/>
                      </a:solidFill>
                      <a:prstDash val="solid"/>
                      <a:round/>
                      <a:headEnd type="none" w="med" len="med"/>
                      <a:tailEnd type="none" w="med" len="med"/>
                    </a:lnB>
                  </a:tcPr>
                </a:tc>
                <a:tc>
                  <a:txBody>
                    <a:bodyPr/>
                    <a:lstStyle/>
                    <a:p>
                      <a:pPr algn="r"/>
                      <a:r>
                        <a:rPr lang="en-US" b="1" dirty="0">
                          <a:latin typeface="Cambria" panose="02040503050406030204" pitchFamily="18" charset="0"/>
                        </a:rPr>
                        <a:t>MPKI</a:t>
                      </a:r>
                    </a:p>
                  </a:txBody>
                  <a:tcPr marL="0" marR="0" marT="0" marB="0">
                    <a:lnB w="12700" cap="flat" cmpd="sng" algn="ctr">
                      <a:solidFill>
                        <a:schemeClr val="tx1"/>
                      </a:solidFill>
                      <a:prstDash val="solid"/>
                      <a:round/>
                      <a:headEnd type="none" w="med" len="med"/>
                      <a:tailEnd type="none" w="med" len="med"/>
                    </a:lnB>
                  </a:tcPr>
                </a:tc>
                <a:tc>
                  <a:txBody>
                    <a:bodyPr/>
                    <a:lstStyle/>
                    <a:p>
                      <a:pPr algn="r"/>
                      <a:r>
                        <a:rPr lang="en-US" b="1" dirty="0">
                          <a:latin typeface="Cambria" panose="02040503050406030204" pitchFamily="18" charset="0"/>
                        </a:rPr>
                        <a:t># of Rows w/</a:t>
                      </a:r>
                      <a:br>
                        <a:rPr lang="en-US" b="1" dirty="0">
                          <a:latin typeface="Cambria" panose="02040503050406030204" pitchFamily="18" charset="0"/>
                        </a:rPr>
                      </a:br>
                      <a:r>
                        <a:rPr lang="en-US" b="1" dirty="0">
                          <a:latin typeface="Cambria" panose="02040503050406030204" pitchFamily="18" charset="0"/>
                        </a:rPr>
                        <a:t>ACT count &gt;512</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1253712"/>
                  </a:ext>
                </a:extLst>
              </a:tr>
              <a:tr h="329293">
                <a:tc>
                  <a:txBody>
                    <a:bodyPr/>
                    <a:lstStyle/>
                    <a:p>
                      <a:r>
                        <a:rPr lang="en-US" dirty="0">
                          <a:latin typeface="Cambria" panose="02040503050406030204" pitchFamily="18" charset="0"/>
                        </a:rPr>
                        <a:t>429.mcf</a:t>
                      </a:r>
                    </a:p>
                  </a:txBody>
                  <a:tcPr marL="0" marR="0" marT="0" marB="0">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r"/>
                      <a:r>
                        <a:rPr lang="en-US" dirty="0">
                          <a:latin typeface="Cambria" panose="02040503050406030204" pitchFamily="18" charset="0"/>
                        </a:rPr>
                        <a:t>68.27</a:t>
                      </a:r>
                    </a:p>
                  </a:txBody>
                  <a:tcPr marL="0" marR="0" marT="0" marB="0">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r"/>
                      <a:r>
                        <a:rPr lang="en-US" dirty="0">
                          <a:latin typeface="Cambria" panose="02040503050406030204" pitchFamily="18" charset="0"/>
                        </a:rPr>
                        <a:t>2564</a:t>
                      </a:r>
                    </a:p>
                  </a:txBody>
                  <a:tcPr marL="0" marR="0" marT="0" marB="0">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2961249628"/>
                  </a:ext>
                </a:extLst>
              </a:tr>
              <a:tr h="329293">
                <a:tc>
                  <a:txBody>
                    <a:bodyPr/>
                    <a:lstStyle/>
                    <a:p>
                      <a:r>
                        <a:rPr lang="en-US" dirty="0">
                          <a:latin typeface="Cambria" panose="02040503050406030204" pitchFamily="18" charset="0"/>
                        </a:rPr>
                        <a:t>470.lbm</a:t>
                      </a:r>
                    </a:p>
                  </a:txBody>
                  <a:tcPr marL="0" marR="0" marT="0" marB="0"/>
                </a:tc>
                <a:tc>
                  <a:txBody>
                    <a:bodyPr/>
                    <a:lstStyle/>
                    <a:p>
                      <a:pPr algn="r"/>
                      <a:r>
                        <a:rPr lang="en-US" dirty="0">
                          <a:latin typeface="Cambria" panose="02040503050406030204" pitchFamily="18" charset="0"/>
                        </a:rPr>
                        <a:t>28.09</a:t>
                      </a:r>
                    </a:p>
                  </a:txBody>
                  <a:tcPr marL="0" marR="0" marT="0" marB="0"/>
                </a:tc>
                <a:tc>
                  <a:txBody>
                    <a:bodyPr/>
                    <a:lstStyle/>
                    <a:p>
                      <a:pPr algn="r"/>
                      <a:r>
                        <a:rPr lang="en-US" dirty="0">
                          <a:latin typeface="Cambria" panose="02040503050406030204" pitchFamily="18" charset="0"/>
                        </a:rPr>
                        <a:t>664</a:t>
                      </a:r>
                    </a:p>
                  </a:txBody>
                  <a:tcPr marL="0" marR="0" marT="0" marB="0"/>
                </a:tc>
                <a:extLst>
                  <a:ext uri="{0D108BD9-81ED-4DB2-BD59-A6C34878D82A}">
                    <a16:rowId xmlns:a16="http://schemas.microsoft.com/office/drawing/2014/main" val="3720148006"/>
                  </a:ext>
                </a:extLst>
              </a:tr>
              <a:tr h="329293">
                <a:tc>
                  <a:txBody>
                    <a:bodyPr/>
                    <a:lstStyle/>
                    <a:p>
                      <a:r>
                        <a:rPr lang="en-US" dirty="0">
                          <a:latin typeface="Cambria" panose="02040503050406030204" pitchFamily="18" charset="0"/>
                        </a:rPr>
                        <a:t>519.lbm</a:t>
                      </a:r>
                    </a:p>
                  </a:txBody>
                  <a:tcPr marL="0" marR="0" marT="0" marB="0">
                    <a:solidFill>
                      <a:schemeClr val="accent2">
                        <a:lumMod val="20000"/>
                        <a:lumOff val="80000"/>
                      </a:schemeClr>
                    </a:solidFill>
                  </a:tcPr>
                </a:tc>
                <a:tc>
                  <a:txBody>
                    <a:bodyPr/>
                    <a:lstStyle/>
                    <a:p>
                      <a:pPr algn="r"/>
                      <a:r>
                        <a:rPr lang="en-US" dirty="0">
                          <a:latin typeface="Cambria" panose="02040503050406030204" pitchFamily="18" charset="0"/>
                        </a:rPr>
                        <a:t>24.37</a:t>
                      </a:r>
                    </a:p>
                  </a:txBody>
                  <a:tcPr marL="0" marR="0" marT="0" marB="0">
                    <a:solidFill>
                      <a:schemeClr val="accent2">
                        <a:lumMod val="20000"/>
                        <a:lumOff val="80000"/>
                      </a:schemeClr>
                    </a:solidFill>
                  </a:tcPr>
                </a:tc>
                <a:tc>
                  <a:txBody>
                    <a:bodyPr/>
                    <a:lstStyle/>
                    <a:p>
                      <a:pPr algn="r"/>
                      <a:r>
                        <a:rPr lang="en-US" dirty="0">
                          <a:latin typeface="Cambria" panose="02040503050406030204" pitchFamily="18" charset="0"/>
                        </a:rPr>
                        <a:t>2482</a:t>
                      </a:r>
                    </a:p>
                  </a:txBody>
                  <a:tcPr marL="0" marR="0" marT="0" marB="0">
                    <a:solidFill>
                      <a:schemeClr val="accent2">
                        <a:lumMod val="20000"/>
                        <a:lumOff val="80000"/>
                      </a:schemeClr>
                    </a:solidFill>
                  </a:tcPr>
                </a:tc>
                <a:extLst>
                  <a:ext uri="{0D108BD9-81ED-4DB2-BD59-A6C34878D82A}">
                    <a16:rowId xmlns:a16="http://schemas.microsoft.com/office/drawing/2014/main" val="315722504"/>
                  </a:ext>
                </a:extLst>
              </a:tr>
              <a:tr h="329293">
                <a:tc>
                  <a:txBody>
                    <a:bodyPr/>
                    <a:lstStyle/>
                    <a:p>
                      <a:r>
                        <a:rPr lang="en-US" dirty="0">
                          <a:latin typeface="Cambria" panose="02040503050406030204" pitchFamily="18" charset="0"/>
                        </a:rPr>
                        <a:t>434.zeusmp</a:t>
                      </a:r>
                    </a:p>
                  </a:txBody>
                  <a:tcPr marL="0" marR="0" marT="0" marB="0"/>
                </a:tc>
                <a:tc>
                  <a:txBody>
                    <a:bodyPr/>
                    <a:lstStyle/>
                    <a:p>
                      <a:pPr algn="r"/>
                      <a:r>
                        <a:rPr lang="en-US" dirty="0">
                          <a:latin typeface="Cambria" panose="02040503050406030204" pitchFamily="18" charset="0"/>
                        </a:rPr>
                        <a:t>22.24</a:t>
                      </a:r>
                    </a:p>
                  </a:txBody>
                  <a:tcPr marL="0" marR="0" marT="0" marB="0"/>
                </a:tc>
                <a:tc>
                  <a:txBody>
                    <a:bodyPr/>
                    <a:lstStyle/>
                    <a:p>
                      <a:pPr algn="r"/>
                      <a:r>
                        <a:rPr lang="en-US" dirty="0">
                          <a:latin typeface="Cambria" panose="02040503050406030204" pitchFamily="18" charset="0"/>
                        </a:rPr>
                        <a:t>292</a:t>
                      </a:r>
                    </a:p>
                  </a:txBody>
                  <a:tcPr marL="0" marR="0" marT="0" marB="0"/>
                </a:tc>
                <a:extLst>
                  <a:ext uri="{0D108BD9-81ED-4DB2-BD59-A6C34878D82A}">
                    <a16:rowId xmlns:a16="http://schemas.microsoft.com/office/drawing/2014/main" val="3536205301"/>
                  </a:ext>
                </a:extLst>
              </a:tr>
              <a:tr h="329293">
                <a:tc>
                  <a:txBody>
                    <a:bodyPr/>
                    <a:lstStyle/>
                    <a:p>
                      <a:r>
                        <a:rPr lang="en-US" dirty="0">
                          <a:latin typeface="Cambria" panose="02040503050406030204" pitchFamily="18" charset="0"/>
                        </a:rPr>
                        <a:t>510.parest</a:t>
                      </a:r>
                    </a:p>
                  </a:txBody>
                  <a:tcPr marL="0" marR="0" marT="0" marB="0"/>
                </a:tc>
                <a:tc>
                  <a:txBody>
                    <a:bodyPr/>
                    <a:lstStyle/>
                    <a:p>
                      <a:pPr algn="r"/>
                      <a:r>
                        <a:rPr lang="en-US" dirty="0">
                          <a:latin typeface="Cambria" panose="02040503050406030204" pitchFamily="18" charset="0"/>
                        </a:rPr>
                        <a:t>17.79</a:t>
                      </a:r>
                    </a:p>
                  </a:txBody>
                  <a:tcPr marL="0" marR="0" marT="0" marB="0"/>
                </a:tc>
                <a:tc>
                  <a:txBody>
                    <a:bodyPr/>
                    <a:lstStyle/>
                    <a:p>
                      <a:pPr algn="r"/>
                      <a:r>
                        <a:rPr lang="en-US" dirty="0">
                          <a:latin typeface="Cambria" panose="02040503050406030204" pitchFamily="18" charset="0"/>
                        </a:rPr>
                        <a:t>94</a:t>
                      </a:r>
                    </a:p>
                  </a:txBody>
                  <a:tcPr marL="0" marR="0" marT="0" marB="0"/>
                </a:tc>
                <a:extLst>
                  <a:ext uri="{0D108BD9-81ED-4DB2-BD59-A6C34878D82A}">
                    <a16:rowId xmlns:a16="http://schemas.microsoft.com/office/drawing/2014/main" val="3242373988"/>
                  </a:ext>
                </a:extLst>
              </a:tr>
              <a:tr h="329293">
                <a:tc>
                  <a:txBody>
                    <a:bodyPr/>
                    <a:lstStyle/>
                    <a:p>
                      <a:r>
                        <a:rPr lang="en-US" dirty="0">
                          <a:latin typeface="Cambria" panose="02040503050406030204" pitchFamily="18" charset="0"/>
                        </a:rPr>
                        <a:t>437.leslie3d</a:t>
                      </a:r>
                    </a:p>
                  </a:txBody>
                  <a:tcPr marL="0" marR="0" marT="0" marB="0"/>
                </a:tc>
                <a:tc>
                  <a:txBody>
                    <a:bodyPr/>
                    <a:lstStyle/>
                    <a:p>
                      <a:pPr algn="r"/>
                      <a:r>
                        <a:rPr lang="en-US" dirty="0">
                          <a:latin typeface="Cambria" panose="02040503050406030204" pitchFamily="18" charset="0"/>
                        </a:rPr>
                        <a:t>15.82</a:t>
                      </a:r>
                    </a:p>
                  </a:txBody>
                  <a:tcPr marL="0" marR="0" marT="0" marB="0"/>
                </a:tc>
                <a:tc>
                  <a:txBody>
                    <a:bodyPr/>
                    <a:lstStyle/>
                    <a:p>
                      <a:pPr algn="r"/>
                      <a:r>
                        <a:rPr lang="en-US" dirty="0">
                          <a:latin typeface="Cambria" panose="02040503050406030204" pitchFamily="18" charset="0"/>
                        </a:rPr>
                        <a:t>7</a:t>
                      </a:r>
                    </a:p>
                  </a:txBody>
                  <a:tcPr marL="0" marR="0" marT="0" marB="0"/>
                </a:tc>
                <a:extLst>
                  <a:ext uri="{0D108BD9-81ED-4DB2-BD59-A6C34878D82A}">
                    <a16:rowId xmlns:a16="http://schemas.microsoft.com/office/drawing/2014/main" val="2776452432"/>
                  </a:ext>
                </a:extLst>
              </a:tr>
              <a:tr h="329293">
                <a:tc>
                  <a:txBody>
                    <a:bodyPr/>
                    <a:lstStyle/>
                    <a:p>
                      <a:r>
                        <a:rPr lang="en-US">
                          <a:latin typeface="Cambria" panose="02040503050406030204" pitchFamily="18" charset="0"/>
                        </a:rPr>
                        <a:t>483.xalancbmk</a:t>
                      </a:r>
                      <a:endParaRPr lang="en-US" dirty="0">
                        <a:latin typeface="Cambria" panose="02040503050406030204" pitchFamily="18" charset="0"/>
                      </a:endParaRPr>
                    </a:p>
                  </a:txBody>
                  <a:tcPr marL="0" marR="0" marT="0" marB="0"/>
                </a:tc>
                <a:tc>
                  <a:txBody>
                    <a:bodyPr/>
                    <a:lstStyle/>
                    <a:p>
                      <a:pPr algn="r"/>
                      <a:r>
                        <a:rPr lang="en-US" dirty="0">
                          <a:latin typeface="Cambria" panose="02040503050406030204" pitchFamily="18" charset="0"/>
                        </a:rPr>
                        <a:t>13.67</a:t>
                      </a:r>
                    </a:p>
                  </a:txBody>
                  <a:tcPr marL="0" marR="0" marT="0" marB="0"/>
                </a:tc>
                <a:tc>
                  <a:txBody>
                    <a:bodyPr/>
                    <a:lstStyle/>
                    <a:p>
                      <a:pPr algn="r"/>
                      <a:r>
                        <a:rPr lang="en-US" dirty="0">
                          <a:latin typeface="Cambria" panose="02040503050406030204" pitchFamily="18" charset="0"/>
                        </a:rPr>
                        <a:t>113</a:t>
                      </a:r>
                    </a:p>
                  </a:txBody>
                  <a:tcPr marL="0" marR="0" marT="0" marB="0"/>
                </a:tc>
                <a:extLst>
                  <a:ext uri="{0D108BD9-81ED-4DB2-BD59-A6C34878D82A}">
                    <a16:rowId xmlns:a16="http://schemas.microsoft.com/office/drawing/2014/main" val="1985507191"/>
                  </a:ext>
                </a:extLst>
              </a:tr>
              <a:tr h="329293">
                <a:tc>
                  <a:txBody>
                    <a:bodyPr/>
                    <a:lstStyle/>
                    <a:p>
                      <a:r>
                        <a:rPr lang="en-US">
                          <a:latin typeface="Cambria" panose="02040503050406030204" pitchFamily="18" charset="0"/>
                        </a:rPr>
                        <a:t>482.sphinx3</a:t>
                      </a:r>
                      <a:endParaRPr lang="en-US" dirty="0">
                        <a:latin typeface="Cambria" panose="02040503050406030204" pitchFamily="18" charset="0"/>
                      </a:endParaRPr>
                    </a:p>
                  </a:txBody>
                  <a:tcPr marL="0" marR="0" marT="0" marB="0"/>
                </a:tc>
                <a:tc>
                  <a:txBody>
                    <a:bodyPr/>
                    <a:lstStyle/>
                    <a:p>
                      <a:pPr algn="r"/>
                      <a:r>
                        <a:rPr lang="en-US" dirty="0">
                          <a:latin typeface="Cambria" panose="02040503050406030204" pitchFamily="18" charset="0"/>
                        </a:rPr>
                        <a:t>12.59</a:t>
                      </a:r>
                    </a:p>
                  </a:txBody>
                  <a:tcPr marL="0" marR="0" marT="0" marB="0"/>
                </a:tc>
                <a:tc>
                  <a:txBody>
                    <a:bodyPr/>
                    <a:lstStyle/>
                    <a:p>
                      <a:pPr algn="r"/>
                      <a:r>
                        <a:rPr lang="en-US" dirty="0">
                          <a:latin typeface="Cambria" panose="02040503050406030204" pitchFamily="18" charset="0"/>
                        </a:rPr>
                        <a:t>304</a:t>
                      </a:r>
                    </a:p>
                  </a:txBody>
                  <a:tcPr marL="0" marR="0" marT="0" marB="0"/>
                </a:tc>
                <a:extLst>
                  <a:ext uri="{0D108BD9-81ED-4DB2-BD59-A6C34878D82A}">
                    <a16:rowId xmlns:a16="http://schemas.microsoft.com/office/drawing/2014/main" val="449021813"/>
                  </a:ext>
                </a:extLst>
              </a:tr>
              <a:tr h="329293">
                <a:tc>
                  <a:txBody>
                    <a:bodyPr/>
                    <a:lstStyle/>
                    <a:p>
                      <a:r>
                        <a:rPr lang="en-US">
                          <a:latin typeface="Cambria" panose="02040503050406030204" pitchFamily="18" charset="0"/>
                        </a:rPr>
                        <a:t>505.mcf</a:t>
                      </a:r>
                      <a:endParaRPr lang="en-US" dirty="0">
                        <a:latin typeface="Cambria" panose="02040503050406030204" pitchFamily="18" charset="0"/>
                      </a:endParaRPr>
                    </a:p>
                  </a:txBody>
                  <a:tcPr marL="0" marR="0" marT="0" marB="0"/>
                </a:tc>
                <a:tc>
                  <a:txBody>
                    <a:bodyPr/>
                    <a:lstStyle/>
                    <a:p>
                      <a:pPr algn="r"/>
                      <a:r>
                        <a:rPr lang="en-US" dirty="0">
                          <a:latin typeface="Cambria" panose="02040503050406030204" pitchFamily="18" charset="0"/>
                        </a:rPr>
                        <a:t>11.35</a:t>
                      </a:r>
                    </a:p>
                  </a:txBody>
                  <a:tcPr marL="0" marR="0" marT="0" marB="0"/>
                </a:tc>
                <a:tc>
                  <a:txBody>
                    <a:bodyPr/>
                    <a:lstStyle/>
                    <a:p>
                      <a:pPr algn="r"/>
                      <a:r>
                        <a:rPr lang="en-US" dirty="0">
                          <a:latin typeface="Cambria" panose="02040503050406030204" pitchFamily="18" charset="0"/>
                        </a:rPr>
                        <a:t>732</a:t>
                      </a:r>
                    </a:p>
                  </a:txBody>
                  <a:tcPr marL="0" marR="0" marT="0" marB="0"/>
                </a:tc>
                <a:extLst>
                  <a:ext uri="{0D108BD9-81ED-4DB2-BD59-A6C34878D82A}">
                    <a16:rowId xmlns:a16="http://schemas.microsoft.com/office/drawing/2014/main" val="1887781122"/>
                  </a:ext>
                </a:extLst>
              </a:tr>
              <a:tr h="329293">
                <a:tc>
                  <a:txBody>
                    <a:bodyPr/>
                    <a:lstStyle/>
                    <a:p>
                      <a:r>
                        <a:rPr lang="en-US">
                          <a:latin typeface="Cambria" panose="02040503050406030204" pitchFamily="18" charset="0"/>
                        </a:rPr>
                        <a:t>471.omnetpp</a:t>
                      </a:r>
                      <a:endParaRPr lang="en-US" dirty="0">
                        <a:latin typeface="Cambria" panose="02040503050406030204" pitchFamily="18" charset="0"/>
                      </a:endParaRPr>
                    </a:p>
                  </a:txBody>
                  <a:tcPr marL="0" marR="0" marT="0" marB="0"/>
                </a:tc>
                <a:tc>
                  <a:txBody>
                    <a:bodyPr/>
                    <a:lstStyle/>
                    <a:p>
                      <a:pPr algn="r"/>
                      <a:r>
                        <a:rPr lang="en-US" dirty="0">
                          <a:latin typeface="Cambria" panose="02040503050406030204" pitchFamily="18" charset="0"/>
                        </a:rPr>
                        <a:t>10.72</a:t>
                      </a:r>
                    </a:p>
                  </a:txBody>
                  <a:tcPr marL="0" marR="0" marT="0" marB="0"/>
                </a:tc>
                <a:tc>
                  <a:txBody>
                    <a:bodyPr/>
                    <a:lstStyle/>
                    <a:p>
                      <a:pPr algn="r"/>
                      <a:r>
                        <a:rPr lang="en-US" dirty="0">
                          <a:latin typeface="Cambria" panose="02040503050406030204" pitchFamily="18" charset="0"/>
                        </a:rPr>
                        <a:t>122</a:t>
                      </a:r>
                    </a:p>
                  </a:txBody>
                  <a:tcPr marL="0" marR="0" marT="0" marB="0"/>
                </a:tc>
                <a:extLst>
                  <a:ext uri="{0D108BD9-81ED-4DB2-BD59-A6C34878D82A}">
                    <a16:rowId xmlns:a16="http://schemas.microsoft.com/office/drawing/2014/main" val="1391338998"/>
                  </a:ext>
                </a:extLst>
              </a:tr>
              <a:tr h="329293">
                <a:tc>
                  <a:txBody>
                    <a:bodyPr/>
                    <a:lstStyle/>
                    <a:p>
                      <a:r>
                        <a:rPr lang="en-US">
                          <a:latin typeface="Cambria" panose="02040503050406030204" pitchFamily="18" charset="0"/>
                        </a:rPr>
                        <a:t>tpch2</a:t>
                      </a:r>
                      <a:endParaRPr lang="en-US" dirty="0">
                        <a:latin typeface="Cambria" panose="02040503050406030204" pitchFamily="18" charset="0"/>
                      </a:endParaRPr>
                    </a:p>
                  </a:txBody>
                  <a:tcPr marL="0" marR="0" marT="0" marB="0"/>
                </a:tc>
                <a:tc>
                  <a:txBody>
                    <a:bodyPr/>
                    <a:lstStyle/>
                    <a:p>
                      <a:pPr algn="r"/>
                      <a:r>
                        <a:rPr lang="en-US" dirty="0">
                          <a:latin typeface="Cambria" panose="02040503050406030204" pitchFamily="18" charset="0"/>
                        </a:rPr>
                        <a:t>9.09</a:t>
                      </a:r>
                    </a:p>
                  </a:txBody>
                  <a:tcPr marL="0" marR="0" marT="0" marB="0"/>
                </a:tc>
                <a:tc>
                  <a:txBody>
                    <a:bodyPr/>
                    <a:lstStyle/>
                    <a:p>
                      <a:pPr algn="r"/>
                      <a:r>
                        <a:rPr lang="en-US" dirty="0">
                          <a:latin typeface="Cambria" panose="02040503050406030204" pitchFamily="18" charset="0"/>
                        </a:rPr>
                        <a:t>88</a:t>
                      </a:r>
                    </a:p>
                  </a:txBody>
                  <a:tcPr marL="0" marR="0" marT="0" marB="0"/>
                </a:tc>
                <a:extLst>
                  <a:ext uri="{0D108BD9-81ED-4DB2-BD59-A6C34878D82A}">
                    <a16:rowId xmlns:a16="http://schemas.microsoft.com/office/drawing/2014/main" val="3231834429"/>
                  </a:ext>
                </a:extLst>
              </a:tr>
              <a:tr h="329293">
                <a:tc>
                  <a:txBody>
                    <a:bodyPr/>
                    <a:lstStyle/>
                    <a:p>
                      <a:r>
                        <a:rPr lang="en-US">
                          <a:latin typeface="Cambria" panose="02040503050406030204" pitchFamily="18" charset="0"/>
                        </a:rPr>
                        <a:t>520.omnetpp</a:t>
                      </a:r>
                      <a:endParaRPr lang="en-US" dirty="0">
                        <a:latin typeface="Cambria" panose="02040503050406030204" pitchFamily="18" charset="0"/>
                      </a:endParaRPr>
                    </a:p>
                  </a:txBody>
                  <a:tcPr marL="0" marR="0" marT="0" marB="0"/>
                </a:tc>
                <a:tc>
                  <a:txBody>
                    <a:bodyPr/>
                    <a:lstStyle/>
                    <a:p>
                      <a:pPr algn="r"/>
                      <a:r>
                        <a:rPr lang="en-US" dirty="0">
                          <a:latin typeface="Cambria" panose="02040503050406030204" pitchFamily="18" charset="0"/>
                        </a:rPr>
                        <a:t>9.00</a:t>
                      </a:r>
                    </a:p>
                  </a:txBody>
                  <a:tcPr marL="0" marR="0" marT="0" marB="0"/>
                </a:tc>
                <a:tc>
                  <a:txBody>
                    <a:bodyPr/>
                    <a:lstStyle/>
                    <a:p>
                      <a:pPr algn="r"/>
                      <a:r>
                        <a:rPr lang="en-US" dirty="0">
                          <a:latin typeface="Cambria" panose="02040503050406030204" pitchFamily="18" charset="0"/>
                        </a:rPr>
                        <a:t>32</a:t>
                      </a:r>
                    </a:p>
                  </a:txBody>
                  <a:tcPr marL="0" marR="0" marT="0" marB="0"/>
                </a:tc>
                <a:extLst>
                  <a:ext uri="{0D108BD9-81ED-4DB2-BD59-A6C34878D82A}">
                    <a16:rowId xmlns:a16="http://schemas.microsoft.com/office/drawing/2014/main" val="2158383078"/>
                  </a:ext>
                </a:extLst>
              </a:tr>
              <a:tr h="329293">
                <a:tc>
                  <a:txBody>
                    <a:bodyPr/>
                    <a:lstStyle/>
                    <a:p>
                      <a:r>
                        <a:rPr lang="en-US" dirty="0">
                          <a:latin typeface="Cambria" panose="02040503050406030204" pitchFamily="18" charset="0"/>
                        </a:rPr>
                        <a:t>tpch17</a:t>
                      </a:r>
                    </a:p>
                  </a:txBody>
                  <a:tcPr marL="0" marR="0" marT="0" marB="0">
                    <a:solidFill>
                      <a:schemeClr val="accent4">
                        <a:lumMod val="20000"/>
                        <a:lumOff val="80000"/>
                      </a:schemeClr>
                    </a:solidFill>
                  </a:tcPr>
                </a:tc>
                <a:tc>
                  <a:txBody>
                    <a:bodyPr/>
                    <a:lstStyle/>
                    <a:p>
                      <a:pPr algn="r"/>
                      <a:r>
                        <a:rPr lang="en-US" dirty="0">
                          <a:latin typeface="Cambria" panose="02040503050406030204" pitchFamily="18" charset="0"/>
                        </a:rPr>
                        <a:t>7.43</a:t>
                      </a:r>
                    </a:p>
                  </a:txBody>
                  <a:tcPr marL="0" marR="0" marT="0" marB="0">
                    <a:solidFill>
                      <a:schemeClr val="accent4">
                        <a:lumMod val="20000"/>
                        <a:lumOff val="80000"/>
                      </a:schemeClr>
                    </a:solidFill>
                  </a:tcPr>
                </a:tc>
                <a:tc>
                  <a:txBody>
                    <a:bodyPr/>
                    <a:lstStyle/>
                    <a:p>
                      <a:pPr algn="r"/>
                      <a:r>
                        <a:rPr lang="en-US" dirty="0">
                          <a:latin typeface="Cambria" panose="02040503050406030204" pitchFamily="18" charset="0"/>
                        </a:rPr>
                        <a:t>26</a:t>
                      </a:r>
                    </a:p>
                  </a:txBody>
                  <a:tcPr marL="0" marR="0" marT="0" marB="0">
                    <a:solidFill>
                      <a:schemeClr val="accent4">
                        <a:lumMod val="20000"/>
                        <a:lumOff val="80000"/>
                      </a:schemeClr>
                    </a:solidFill>
                  </a:tcPr>
                </a:tc>
                <a:extLst>
                  <a:ext uri="{0D108BD9-81ED-4DB2-BD59-A6C34878D82A}">
                    <a16:rowId xmlns:a16="http://schemas.microsoft.com/office/drawing/2014/main" val="2429251909"/>
                  </a:ext>
                </a:extLst>
              </a:tr>
              <a:tr h="329293">
                <a:tc gridSpan="3">
                  <a:txBody>
                    <a:bodyPr/>
                    <a:lstStyle/>
                    <a:p>
                      <a:r>
                        <a:rPr lang="en-US" sz="1600" dirty="0">
                          <a:latin typeface="Cambria" panose="02040503050406030204" pitchFamily="18" charset="0"/>
                        </a:rPr>
                        <a:t>* Row counts are across all banks</a:t>
                      </a:r>
                    </a:p>
                  </a:txBody>
                  <a:tcPr marL="0" marR="0" marT="0" marB="0">
                    <a:noFill/>
                  </a:tcPr>
                </a:tc>
                <a:tc hMerge="1">
                  <a:txBody>
                    <a:bodyPr/>
                    <a:lstStyle/>
                    <a:p>
                      <a:pPr algn="r"/>
                      <a:endParaRPr lang="en-US" dirty="0">
                        <a:latin typeface="Cambria" panose="02040503050406030204" pitchFamily="18" charset="0"/>
                      </a:endParaRPr>
                    </a:p>
                  </a:txBody>
                  <a:tcPr marL="0" marR="0" marT="0" marB="0">
                    <a:noFill/>
                  </a:tcPr>
                </a:tc>
                <a:tc hMerge="1">
                  <a:txBody>
                    <a:bodyPr/>
                    <a:lstStyle/>
                    <a:p>
                      <a:pPr algn="r"/>
                      <a:endParaRPr lang="en-US" dirty="0">
                        <a:latin typeface="Cambria" panose="02040503050406030204" pitchFamily="18" charset="0"/>
                      </a:endParaRPr>
                    </a:p>
                  </a:txBody>
                  <a:tcPr marL="0" marR="0" marT="0" marB="0">
                    <a:noFill/>
                  </a:tcPr>
                </a:tc>
                <a:extLst>
                  <a:ext uri="{0D108BD9-81ED-4DB2-BD59-A6C34878D82A}">
                    <a16:rowId xmlns:a16="http://schemas.microsoft.com/office/drawing/2014/main" val="643505323"/>
                  </a:ext>
                </a:extLst>
              </a:tr>
            </a:tbl>
          </a:graphicData>
        </a:graphic>
      </p:graphicFrame>
      <p:sp>
        <p:nvSpPr>
          <p:cNvPr id="16" name="TextBox 15">
            <a:extLst>
              <a:ext uri="{FF2B5EF4-FFF2-40B4-BE49-F238E27FC236}">
                <a16:creationId xmlns:a16="http://schemas.microsoft.com/office/drawing/2014/main" id="{FCEAC39D-B283-55AB-715D-6F024B60EED6}"/>
              </a:ext>
            </a:extLst>
          </p:cNvPr>
          <p:cNvSpPr txBox="1"/>
          <p:nvPr/>
        </p:nvSpPr>
        <p:spPr>
          <a:xfrm>
            <a:off x="5808055" y="994433"/>
            <a:ext cx="5016413" cy="677108"/>
          </a:xfrm>
          <a:prstGeom prst="rect">
            <a:avLst/>
          </a:prstGeom>
          <a:noFill/>
        </p:spPr>
        <p:txBody>
          <a:bodyPr wrap="square" rtlCol="0">
            <a:spAutoFit/>
          </a:bodyPr>
          <a:lstStyle/>
          <a:p>
            <a:r>
              <a:rPr lang="en-US" sz="2000" b="1" dirty="0">
                <a:latin typeface="Cambria" panose="02040503050406030204" pitchFamily="18" charset="0"/>
              </a:rPr>
              <a:t>Memory intensive workloads </a:t>
            </a:r>
            <a:br>
              <a:rPr lang="en-US" sz="2000" b="1" dirty="0">
                <a:latin typeface="Cambria" panose="02040503050406030204" pitchFamily="18" charset="0"/>
              </a:rPr>
            </a:br>
            <a:r>
              <a:rPr lang="en-US" dirty="0">
                <a:latin typeface="Cambria" panose="02040503050406030204" pitchFamily="18" charset="0"/>
              </a:rPr>
              <a:t>from SPEC’06/17, TPC, YCSB, and </a:t>
            </a:r>
            <a:r>
              <a:rPr lang="en-US" dirty="0" err="1">
                <a:latin typeface="Cambria" panose="02040503050406030204" pitchFamily="18" charset="0"/>
              </a:rPr>
              <a:t>MediaBench</a:t>
            </a:r>
            <a:endParaRPr lang="en-US" sz="2000" dirty="0">
              <a:latin typeface="Cambria" panose="02040503050406030204" pitchFamily="18" charset="0"/>
            </a:endParaRPr>
          </a:p>
        </p:txBody>
      </p:sp>
      <p:cxnSp>
        <p:nvCxnSpPr>
          <p:cNvPr id="18" name="Straight Arrow Connector 17">
            <a:extLst>
              <a:ext uri="{FF2B5EF4-FFF2-40B4-BE49-F238E27FC236}">
                <a16:creationId xmlns:a16="http://schemas.microsoft.com/office/drawing/2014/main" id="{CEE40F12-F1AF-D5BE-8DD6-4C784ECC168F}"/>
              </a:ext>
            </a:extLst>
          </p:cNvPr>
          <p:cNvCxnSpPr/>
          <p:nvPr/>
        </p:nvCxnSpPr>
        <p:spPr>
          <a:xfrm>
            <a:off x="7585364" y="2327571"/>
            <a:ext cx="0" cy="415578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135CC3B-E203-B660-244B-26A8766793AF}"/>
              </a:ext>
            </a:extLst>
          </p:cNvPr>
          <p:cNvSpPr txBox="1"/>
          <p:nvPr/>
        </p:nvSpPr>
        <p:spPr>
          <a:xfrm rot="16200000">
            <a:off x="7143519" y="4059382"/>
            <a:ext cx="883703" cy="369332"/>
          </a:xfrm>
          <a:prstGeom prst="rect">
            <a:avLst/>
          </a:prstGeom>
          <a:solidFill>
            <a:schemeClr val="bg1"/>
          </a:solidFill>
        </p:spPr>
        <p:txBody>
          <a:bodyPr wrap="none" rtlCol="0">
            <a:spAutoFit/>
          </a:bodyPr>
          <a:lstStyle/>
          <a:p>
            <a:pPr algn="ctr"/>
            <a:r>
              <a:rPr lang="en-US" b="1" dirty="0">
                <a:solidFill>
                  <a:srgbClr val="C00000"/>
                </a:solidFill>
                <a:latin typeface="Cambria" panose="02040503050406030204" pitchFamily="18" charset="0"/>
              </a:rPr>
              <a:t>Sorted</a:t>
            </a:r>
          </a:p>
        </p:txBody>
      </p:sp>
      <p:sp>
        <p:nvSpPr>
          <p:cNvPr id="23" name="Rectangle 22">
            <a:extLst>
              <a:ext uri="{FF2B5EF4-FFF2-40B4-BE49-F238E27FC236}">
                <a16:creationId xmlns:a16="http://schemas.microsoft.com/office/drawing/2014/main" id="{BBF25FEC-4CBD-6FF8-B21F-D64F43A64373}"/>
              </a:ext>
            </a:extLst>
          </p:cNvPr>
          <p:cNvSpPr/>
          <p:nvPr/>
        </p:nvSpPr>
        <p:spPr>
          <a:xfrm>
            <a:off x="8727532" y="1671548"/>
            <a:ext cx="1714690" cy="484917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85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P spid="19" grpId="0" animBg="1"/>
      <p:bldP spid="2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Minimum Hammer Count to Induce the First Bitflip 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100</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a:blip r:embed="rId2"/>
          <a:stretch>
            <a:fillRect/>
          </a:stretch>
        </p:blipFill>
        <p:spPr>
          <a:xfrm>
            <a:off x="2486025" y="2149513"/>
            <a:ext cx="7772400" cy="2558987"/>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2800356" y="4620050"/>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4524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5753100" y="1758362"/>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E0D7C35-23F1-5BE8-2742-5FB1D343D0F2}"/>
              </a:ext>
            </a:extLst>
          </p:cNvPr>
          <p:cNvSpPr/>
          <p:nvPr/>
        </p:nvSpPr>
        <p:spPr>
          <a:xfrm>
            <a:off x="1523999" y="5414566"/>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TextBox 2">
            <a:extLst>
              <a:ext uri="{FF2B5EF4-FFF2-40B4-BE49-F238E27FC236}">
                <a16:creationId xmlns:a16="http://schemas.microsoft.com/office/drawing/2014/main" id="{F7773E21-83D6-54F7-AE8B-9B859043216A}"/>
              </a:ext>
            </a:extLst>
          </p:cNvPr>
          <p:cNvSpPr txBox="1"/>
          <p:nvPr/>
        </p:nvSpPr>
        <p:spPr>
          <a:xfrm rot="16200000">
            <a:off x="18226" y="2982723"/>
            <a:ext cx="4107521" cy="892552"/>
          </a:xfrm>
          <a:prstGeom prst="rect">
            <a:avLst/>
          </a:prstGeom>
          <a:no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br>
              <a:rPr lang="en-US" dirty="0">
                <a:latin typeface="Cambria" panose="02040503050406030204" pitchFamily="18" charset="0"/>
              </a:rPr>
            </a:br>
            <a:r>
              <a:rPr lang="en-US" sz="1600" dirty="0">
                <a:latin typeface="Cambria" panose="02040503050406030204" pitchFamily="18" charset="0"/>
              </a:rPr>
              <a:t>Norm. to the Lowest </a:t>
            </a: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in the module</a:t>
            </a:r>
            <a:endParaRPr lang="en-US" sz="1600" baseline="-25000" dirty="0">
              <a:latin typeface="Cambria" panose="02040503050406030204" pitchFamily="18" charset="0"/>
            </a:endParaRPr>
          </a:p>
        </p:txBody>
      </p:sp>
    </p:spTree>
    <p:extLst>
      <p:ext uri="{BB962C8B-B14F-4D97-AF65-F5344CB8AC3E}">
        <p14:creationId xmlns:p14="http://schemas.microsoft.com/office/powerpoint/2010/main" val="2397979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CBA4E-631F-65E8-85C5-225642CBC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FE945-762A-59DE-E949-300C4EF6E2AB}"/>
              </a:ext>
            </a:extLst>
          </p:cNvPr>
          <p:cNvSpPr>
            <a:spLocks noGrp="1"/>
          </p:cNvSpPr>
          <p:nvPr>
            <p:ph type="title"/>
          </p:nvPr>
        </p:nvSpPr>
        <p:spPr/>
        <p:txBody>
          <a:bodyPr>
            <a:normAutofit fontScale="90000"/>
          </a:bodyPr>
          <a:lstStyle/>
          <a:p>
            <a:r>
              <a:rPr lang="en-US" dirty="0"/>
              <a:t>The Minimum Hammer Count to Induce the First Bitflip across DRAM Rows</a:t>
            </a:r>
          </a:p>
        </p:txBody>
      </p:sp>
      <p:sp>
        <p:nvSpPr>
          <p:cNvPr id="4" name="Slide Number Placeholder 3">
            <a:extLst>
              <a:ext uri="{FF2B5EF4-FFF2-40B4-BE49-F238E27FC236}">
                <a16:creationId xmlns:a16="http://schemas.microsoft.com/office/drawing/2014/main" id="{FAC2121A-8322-0903-EC4A-2F52181A261D}"/>
              </a:ext>
            </a:extLst>
          </p:cNvPr>
          <p:cNvSpPr>
            <a:spLocks noGrp="1"/>
          </p:cNvSpPr>
          <p:nvPr>
            <p:ph type="sldNum" sz="quarter" idx="12"/>
          </p:nvPr>
        </p:nvSpPr>
        <p:spPr/>
        <p:txBody>
          <a:bodyPr/>
          <a:lstStyle/>
          <a:p>
            <a:fld id="{676C2683-0D41-1E45-8714-724CB2570654}" type="slidenum">
              <a:rPr lang="en-US" smtClean="0"/>
              <a:pPr/>
              <a:t>101</a:t>
            </a:fld>
            <a:endParaRPr lang="en-US" dirty="0"/>
          </a:p>
        </p:txBody>
      </p:sp>
      <p:pic>
        <p:nvPicPr>
          <p:cNvPr id="5" name="Picture 4">
            <a:extLst>
              <a:ext uri="{FF2B5EF4-FFF2-40B4-BE49-F238E27FC236}">
                <a16:creationId xmlns:a16="http://schemas.microsoft.com/office/drawing/2014/main" id="{98976E0D-84D8-AA72-5658-74EFBD5B9A06}"/>
              </a:ext>
            </a:extLst>
          </p:cNvPr>
          <p:cNvPicPr>
            <a:picLocks noChangeAspect="1"/>
          </p:cNvPicPr>
          <p:nvPr/>
        </p:nvPicPr>
        <p:blipFill>
          <a:blip r:embed="rId2"/>
          <a:stretch>
            <a:fillRect/>
          </a:stretch>
        </p:blipFill>
        <p:spPr>
          <a:xfrm>
            <a:off x="2486025" y="2149513"/>
            <a:ext cx="7772400" cy="2558987"/>
          </a:xfrm>
          <a:prstGeom prst="rect">
            <a:avLst/>
          </a:prstGeom>
        </p:spPr>
      </p:pic>
      <p:sp>
        <p:nvSpPr>
          <p:cNvPr id="6" name="TextBox 5">
            <a:extLst>
              <a:ext uri="{FF2B5EF4-FFF2-40B4-BE49-F238E27FC236}">
                <a16:creationId xmlns:a16="http://schemas.microsoft.com/office/drawing/2014/main" id="{470BA1C9-2C0F-6B8F-7E20-1B9A0D95E6B0}"/>
              </a:ext>
            </a:extLst>
          </p:cNvPr>
          <p:cNvSpPr txBox="1"/>
          <p:nvPr/>
        </p:nvSpPr>
        <p:spPr>
          <a:xfrm>
            <a:off x="2800356" y="4620050"/>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0CCE860A-D9F9-51EC-3CD4-779421956EDE}"/>
              </a:ext>
            </a:extLst>
          </p:cNvPr>
          <p:cNvSpPr txBox="1"/>
          <p:nvPr/>
        </p:nvSpPr>
        <p:spPr>
          <a:xfrm>
            <a:off x="4524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
        <p:nvSpPr>
          <p:cNvPr id="11" name="Rounded Rectangle 10">
            <a:extLst>
              <a:ext uri="{FF2B5EF4-FFF2-40B4-BE49-F238E27FC236}">
                <a16:creationId xmlns:a16="http://schemas.microsoft.com/office/drawing/2014/main" id="{841D9D34-BCE0-A092-4F58-A4B90A40ECDD}"/>
              </a:ext>
            </a:extLst>
          </p:cNvPr>
          <p:cNvSpPr/>
          <p:nvPr/>
        </p:nvSpPr>
        <p:spPr>
          <a:xfrm>
            <a:off x="1523999" y="5414566"/>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pic>
        <p:nvPicPr>
          <p:cNvPr id="3" name="Picture 2">
            <a:extLst>
              <a:ext uri="{FF2B5EF4-FFF2-40B4-BE49-F238E27FC236}">
                <a16:creationId xmlns:a16="http://schemas.microsoft.com/office/drawing/2014/main" id="{66ED18CD-82DA-07DC-A280-7A75A16AF9AB}"/>
              </a:ext>
            </a:extLst>
          </p:cNvPr>
          <p:cNvPicPr>
            <a:picLocks noChangeAspect="1"/>
          </p:cNvPicPr>
          <p:nvPr/>
        </p:nvPicPr>
        <p:blipFill rotWithShape="1">
          <a:blip r:embed="rId3"/>
          <a:srcRect l="7975" t="63576" b="6915"/>
          <a:stretch/>
        </p:blipFill>
        <p:spPr>
          <a:xfrm>
            <a:off x="2533649" y="2127687"/>
            <a:ext cx="7772400" cy="2492356"/>
          </a:xfrm>
          <a:prstGeom prst="rect">
            <a:avLst/>
          </a:prstGeom>
        </p:spPr>
      </p:pic>
      <p:cxnSp>
        <p:nvCxnSpPr>
          <p:cNvPr id="10" name="Straight Arrow Connector 9">
            <a:extLst>
              <a:ext uri="{FF2B5EF4-FFF2-40B4-BE49-F238E27FC236}">
                <a16:creationId xmlns:a16="http://schemas.microsoft.com/office/drawing/2014/main" id="{EA610EFB-DAE5-5831-DF9B-FF317113BBEA}"/>
              </a:ext>
            </a:extLst>
          </p:cNvPr>
          <p:cNvCxnSpPr/>
          <p:nvPr/>
        </p:nvCxnSpPr>
        <p:spPr>
          <a:xfrm>
            <a:off x="5753100" y="1758362"/>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C4D06C8-57F0-2B25-6188-CE9352821A7E}"/>
              </a:ext>
            </a:extLst>
          </p:cNvPr>
          <p:cNvSpPr txBox="1"/>
          <p:nvPr/>
        </p:nvSpPr>
        <p:spPr>
          <a:xfrm rot="16200000">
            <a:off x="18226" y="2982723"/>
            <a:ext cx="4107521" cy="892552"/>
          </a:xfrm>
          <a:prstGeom prst="rect">
            <a:avLst/>
          </a:prstGeom>
          <a:no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br>
              <a:rPr lang="en-US" dirty="0">
                <a:latin typeface="Cambria" panose="02040503050406030204" pitchFamily="18" charset="0"/>
              </a:rPr>
            </a:br>
            <a:r>
              <a:rPr lang="en-US" sz="1600" dirty="0">
                <a:latin typeface="Cambria" panose="02040503050406030204" pitchFamily="18" charset="0"/>
              </a:rPr>
              <a:t>Norm. to the Lowest </a:t>
            </a: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in the module</a:t>
            </a:r>
            <a:endParaRPr lang="en-US" sz="1600" baseline="-25000" dirty="0">
              <a:latin typeface="Cambria" panose="02040503050406030204" pitchFamily="18" charset="0"/>
            </a:endParaRPr>
          </a:p>
        </p:txBody>
      </p:sp>
    </p:spTree>
    <p:extLst>
      <p:ext uri="{BB962C8B-B14F-4D97-AF65-F5344CB8AC3E}">
        <p14:creationId xmlns:p14="http://schemas.microsoft.com/office/powerpoint/2010/main" val="1705809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1529080" y="6"/>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152400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BER across Rows</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9420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9376942" y="3701094"/>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u="sng" dirty="0">
                <a:solidFill>
                  <a:srgbClr val="0563C1"/>
                </a:solidFill>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1524000" y="3762053"/>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t>Yağlıkçı</a:t>
            </a:r>
            <a:r>
              <a:rPr lang="en-US" b="1" dirty="0"/>
              <a:t> </a:t>
            </a:r>
          </a:p>
          <a:p>
            <a:pPr>
              <a:spcAft>
                <a:spcPts val="600"/>
              </a:spcAft>
            </a:pPr>
            <a:r>
              <a:rPr lang="en-US" dirty="0"/>
              <a:t>Yahya Can </a:t>
            </a:r>
            <a:r>
              <a:rPr lang="en-US" dirty="0" err="1"/>
              <a:t>Tuğrul</a:t>
            </a:r>
            <a:r>
              <a:rPr lang="en-US" dirty="0"/>
              <a:t>    Geraldo F. Oliveira    İsmail Emir </a:t>
            </a:r>
            <a:r>
              <a:rPr lang="en-US" dirty="0" err="1"/>
              <a:t>Yüksel</a:t>
            </a:r>
            <a:endParaRPr lang="en-US" dirty="0"/>
          </a:p>
          <a:p>
            <a:pPr>
              <a:spcAft>
                <a:spcPts val="600"/>
              </a:spcAft>
            </a:pPr>
            <a:r>
              <a:rPr lang="en-US" dirty="0" err="1"/>
              <a:t>Ataberk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1666856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Read Disturbance Bit Error Rate</a:t>
            </a:r>
            <a:br>
              <a:rPr lang="en-US" dirty="0"/>
            </a:br>
            <a:r>
              <a:rPr lang="en-US" dirty="0"/>
              <a:t>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103</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rotWithShape="1">
          <a:blip r:embed="rId2"/>
          <a:srcRect b="68506"/>
          <a:stretch/>
        </p:blipFill>
        <p:spPr>
          <a:xfrm>
            <a:off x="1505423" y="1851052"/>
            <a:ext cx="9144000" cy="2873353"/>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2800356" y="4620050"/>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4524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Bit error rate periodically increases and decreases</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5753100" y="1758362"/>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E0D7C35-23F1-5BE8-2742-5FB1D343D0F2}"/>
              </a:ext>
            </a:extLst>
          </p:cNvPr>
          <p:cNvSpPr/>
          <p:nvPr/>
        </p:nvSpPr>
        <p:spPr>
          <a:xfrm>
            <a:off x="1523999" y="5266375"/>
            <a:ext cx="9143999" cy="1146478"/>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variation in read disturbance bit error rate</a:t>
            </a:r>
          </a:p>
          <a:p>
            <a:pPr algn="ctr"/>
            <a:r>
              <a:rPr lang="en-US" sz="2400" b="1" dirty="0">
                <a:solidFill>
                  <a:srgbClr val="C00000"/>
                </a:solidFill>
                <a:latin typeface="Cambria" panose="02040503050406030204" pitchFamily="18" charset="0"/>
              </a:rPr>
              <a:t>exhibits a stronger regularity compared to the variation in  varies </a:t>
            </a:r>
            <a:r>
              <a:rPr lang="en-US" sz="2400" dirty="0">
                <a:solidFill>
                  <a:schemeClr val="tx1"/>
                </a:solidFill>
                <a:latin typeface="Cambria" panose="02040503050406030204" pitchFamily="18" charset="0"/>
              </a:rPr>
              <a:t>with respect to row’s location in DRAM bank</a:t>
            </a:r>
          </a:p>
        </p:txBody>
      </p:sp>
    </p:spTree>
    <p:extLst>
      <p:ext uri="{BB962C8B-B14F-4D97-AF65-F5344CB8AC3E}">
        <p14:creationId xmlns:p14="http://schemas.microsoft.com/office/powerpoint/2010/main" val="27084194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Read Disturbance Bit Error Rate</a:t>
            </a:r>
            <a:br>
              <a:rPr lang="en-US" dirty="0"/>
            </a:br>
            <a:r>
              <a:rPr lang="en-US" dirty="0"/>
              <a:t>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104</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rotWithShape="1">
          <a:blip r:embed="rId2"/>
          <a:srcRect t="31949" b="36466"/>
          <a:stretch/>
        </p:blipFill>
        <p:spPr>
          <a:xfrm>
            <a:off x="1524000" y="1916407"/>
            <a:ext cx="9144000" cy="2881745"/>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2800356" y="4620050"/>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4524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Bit error rate periodically increases and decreases</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5753100" y="1758362"/>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FF8D54A8-E2F4-ED29-2AAE-20C36B7D4374}"/>
              </a:ext>
            </a:extLst>
          </p:cNvPr>
          <p:cNvSpPr/>
          <p:nvPr/>
        </p:nvSpPr>
        <p:spPr>
          <a:xfrm>
            <a:off x="1523999" y="5266375"/>
            <a:ext cx="9143999" cy="1146478"/>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variation in read disturbance bit error rate</a:t>
            </a:r>
          </a:p>
          <a:p>
            <a:pPr algn="ctr"/>
            <a:r>
              <a:rPr lang="en-US" sz="2400" b="1" dirty="0">
                <a:solidFill>
                  <a:srgbClr val="C00000"/>
                </a:solidFill>
                <a:latin typeface="Cambria" panose="02040503050406030204" pitchFamily="18" charset="0"/>
              </a:rPr>
              <a:t>exhibits a stronger regularity compared to the variation in  varies </a:t>
            </a:r>
            <a:r>
              <a:rPr lang="en-US" sz="2400" dirty="0">
                <a:solidFill>
                  <a:schemeClr val="tx1"/>
                </a:solidFill>
                <a:latin typeface="Cambria" panose="02040503050406030204" pitchFamily="18" charset="0"/>
              </a:rPr>
              <a:t>with respect to row’s location in DRAM bank</a:t>
            </a:r>
          </a:p>
        </p:txBody>
      </p:sp>
    </p:spTree>
    <p:extLst>
      <p:ext uri="{BB962C8B-B14F-4D97-AF65-F5344CB8AC3E}">
        <p14:creationId xmlns:p14="http://schemas.microsoft.com/office/powerpoint/2010/main" val="13990485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Read Disturbance Bit Error Rate</a:t>
            </a:r>
            <a:br>
              <a:rPr lang="en-US" dirty="0"/>
            </a:br>
            <a:r>
              <a:rPr lang="en-US" dirty="0"/>
              <a:t>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105</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rotWithShape="1">
          <a:blip r:embed="rId2"/>
          <a:srcRect t="63029" b="6376"/>
          <a:stretch/>
        </p:blipFill>
        <p:spPr>
          <a:xfrm>
            <a:off x="1524000" y="1828578"/>
            <a:ext cx="9144000" cy="2791466"/>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2800356" y="4620050"/>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4524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Bit error rate periodically increases and decreases</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5753100" y="1758362"/>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8AD7BDB4-E33C-1835-C3A7-B0432D32D197}"/>
              </a:ext>
            </a:extLst>
          </p:cNvPr>
          <p:cNvSpPr/>
          <p:nvPr/>
        </p:nvSpPr>
        <p:spPr>
          <a:xfrm>
            <a:off x="1523999" y="5266375"/>
            <a:ext cx="9143999" cy="1146478"/>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variation in read disturbance bit error rate</a:t>
            </a:r>
          </a:p>
          <a:p>
            <a:pPr algn="ctr"/>
            <a:r>
              <a:rPr lang="en-US" sz="2400" b="1" dirty="0">
                <a:solidFill>
                  <a:srgbClr val="C00000"/>
                </a:solidFill>
                <a:latin typeface="Cambria" panose="02040503050406030204" pitchFamily="18" charset="0"/>
              </a:rPr>
              <a:t>exhibits a stronger regularity compared to the variation in  varies </a:t>
            </a:r>
            <a:r>
              <a:rPr lang="en-US" sz="2400" dirty="0">
                <a:solidFill>
                  <a:schemeClr val="tx1"/>
                </a:solidFill>
                <a:latin typeface="Cambria" panose="02040503050406030204" pitchFamily="18" charset="0"/>
              </a:rPr>
              <a:t>with respect to row’s location in DRAM bank</a:t>
            </a:r>
          </a:p>
        </p:txBody>
      </p:sp>
    </p:spTree>
    <p:extLst>
      <p:ext uri="{BB962C8B-B14F-4D97-AF65-F5344CB8AC3E}">
        <p14:creationId xmlns:p14="http://schemas.microsoft.com/office/powerpoint/2010/main" val="31571776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1529080" y="6"/>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152400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Background</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9420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9376942" y="3701094"/>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u="sng" dirty="0">
                <a:solidFill>
                  <a:srgbClr val="0563C1"/>
                </a:solidFill>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1524000" y="3762053"/>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t>Yağlıkçı</a:t>
            </a:r>
            <a:r>
              <a:rPr lang="en-US" b="1" dirty="0"/>
              <a:t> </a:t>
            </a:r>
          </a:p>
          <a:p>
            <a:pPr>
              <a:spcAft>
                <a:spcPts val="600"/>
              </a:spcAft>
            </a:pPr>
            <a:r>
              <a:rPr lang="en-US" dirty="0"/>
              <a:t>Yahya Can </a:t>
            </a:r>
            <a:r>
              <a:rPr lang="en-US" dirty="0" err="1"/>
              <a:t>Tuğrul</a:t>
            </a:r>
            <a:r>
              <a:rPr lang="en-US" dirty="0"/>
              <a:t>    Geraldo F. Oliveira    İsmail Emir </a:t>
            </a:r>
            <a:r>
              <a:rPr lang="en-US" dirty="0" err="1"/>
              <a:t>Yüksel</a:t>
            </a:r>
            <a:endParaRPr lang="en-US" dirty="0"/>
          </a:p>
          <a:p>
            <a:pPr>
              <a:spcAft>
                <a:spcPts val="600"/>
              </a:spcAft>
            </a:pPr>
            <a:r>
              <a:rPr lang="en-US" dirty="0" err="1"/>
              <a:t>Ataberk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35854562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7A5A5-1C9E-1933-B374-A7DFDFB1A923}"/>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80470769-AFC8-CE0B-2D5A-8CD9084B5912}"/>
              </a:ext>
            </a:extLst>
          </p:cNvPr>
          <p:cNvGrpSpPr/>
          <p:nvPr/>
        </p:nvGrpSpPr>
        <p:grpSpPr>
          <a:xfrm>
            <a:off x="1521801" y="2909848"/>
            <a:ext cx="9144000" cy="3522132"/>
            <a:chOff x="-2199" y="2688168"/>
            <a:chExt cx="9144000" cy="3522132"/>
          </a:xfrm>
        </p:grpSpPr>
        <p:grpSp>
          <p:nvGrpSpPr>
            <p:cNvPr id="35" name="Group 34">
              <a:extLst>
                <a:ext uri="{FF2B5EF4-FFF2-40B4-BE49-F238E27FC236}">
                  <a16:creationId xmlns:a16="http://schemas.microsoft.com/office/drawing/2014/main" id="{E709589C-F2D4-880A-AA50-2EB996C0B3A5}"/>
                </a:ext>
              </a:extLst>
            </p:cNvPr>
            <p:cNvGrpSpPr/>
            <p:nvPr/>
          </p:nvGrpSpPr>
          <p:grpSpPr>
            <a:xfrm>
              <a:off x="-2199" y="2688168"/>
              <a:ext cx="9144000" cy="3522132"/>
              <a:chOff x="-2199" y="2688168"/>
              <a:chExt cx="9144000" cy="3522132"/>
            </a:xfrm>
          </p:grpSpPr>
          <p:sp>
            <p:nvSpPr>
              <p:cNvPr id="13" name="Content Placeholder 2">
                <a:extLst>
                  <a:ext uri="{FF2B5EF4-FFF2-40B4-BE49-F238E27FC236}">
                    <a16:creationId xmlns:a16="http://schemas.microsoft.com/office/drawing/2014/main" id="{9326EDFC-9AD2-95E6-F9F7-56A9B524878C}"/>
                  </a:ext>
                </a:extLst>
              </p:cNvPr>
              <p:cNvSpPr txBox="1">
                <a:spLocks/>
              </p:cNvSpPr>
              <p:nvPr/>
            </p:nvSpPr>
            <p:spPr>
              <a:xfrm>
                <a:off x="-2199" y="2688168"/>
                <a:ext cx="9144000" cy="3522132"/>
              </a:xfrm>
              <a:prstGeom prst="rect">
                <a:avLst/>
              </a:prstGeom>
              <a:solidFill>
                <a:schemeClr val="accent2">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sz="2400" b="1" dirty="0">
                  <a:solidFill>
                    <a:srgbClr val="ED7D31">
                      <a:lumMod val="75000"/>
                    </a:srgbClr>
                  </a:solidFill>
                </a:endParaRPr>
              </a:p>
              <a:p>
                <a:pPr marL="0" indent="0">
                  <a:buNone/>
                  <a:defRPr/>
                </a:pPr>
                <a:endParaRPr lang="en-US" sz="2400" b="1" dirty="0">
                  <a:solidFill>
                    <a:srgbClr val="ED7D31">
                      <a:lumMod val="75000"/>
                    </a:srgbClr>
                  </a:solidFill>
                </a:endParaRPr>
              </a:p>
              <a:p>
                <a:pPr marL="0" indent="0">
                  <a:buNone/>
                  <a:defRPr/>
                </a:pPr>
                <a:endParaRPr lang="en-US" sz="2400" b="1" dirty="0">
                  <a:solidFill>
                    <a:srgbClr val="ED7D31">
                      <a:lumMod val="75000"/>
                    </a:srgbClr>
                  </a:solidFill>
                </a:endParaRPr>
              </a:p>
              <a:p>
                <a:pPr marL="0" indent="0">
                  <a:buNone/>
                  <a:defRPr/>
                </a:pPr>
                <a:r>
                  <a:rPr lang="en-US" sz="2400" b="1" dirty="0">
                    <a:solidFill>
                      <a:prstClr val="black"/>
                    </a:solidFill>
                  </a:rPr>
                  <a:t>	</a:t>
                </a:r>
                <a:endParaRPr lang="en-US" sz="2400" b="1" dirty="0">
                  <a:solidFill>
                    <a:srgbClr val="ED7D31">
                      <a:lumMod val="75000"/>
                    </a:srgbClr>
                  </a:solidFill>
                </a:endParaRPr>
              </a:p>
            </p:txBody>
          </p:sp>
          <p:sp>
            <p:nvSpPr>
              <p:cNvPr id="15" name="TextBox 14">
                <a:extLst>
                  <a:ext uri="{FF2B5EF4-FFF2-40B4-BE49-F238E27FC236}">
                    <a16:creationId xmlns:a16="http://schemas.microsoft.com/office/drawing/2014/main" id="{345FB2A4-D57B-30EE-3E6A-D7A0EB736D57}"/>
                  </a:ext>
                </a:extLst>
              </p:cNvPr>
              <p:cNvSpPr txBox="1"/>
              <p:nvPr/>
            </p:nvSpPr>
            <p:spPr>
              <a:xfrm>
                <a:off x="75991" y="3814402"/>
                <a:ext cx="611065" cy="1015663"/>
              </a:xfrm>
              <a:prstGeom prst="rect">
                <a:avLst/>
              </a:prstGeom>
              <a:noFill/>
            </p:spPr>
            <p:txBody>
              <a:bodyPr wrap="none" rtlCol="0">
                <a:spAutoFit/>
              </a:bodyPr>
              <a:lstStyle/>
              <a:p>
                <a:pPr defTabSz="914400">
                  <a:defRPr/>
                </a:pPr>
                <a:r>
                  <a:rPr lang="en-US" sz="6000" dirty="0">
                    <a:solidFill>
                      <a:prstClr val="black"/>
                    </a:solidFill>
                    <a:latin typeface="Cambria" panose="02040503050406030204" pitchFamily="18" charset="0"/>
                  </a:rPr>
                  <a:t>2</a:t>
                </a:r>
              </a:p>
            </p:txBody>
          </p:sp>
        </p:grpSp>
        <p:pic>
          <p:nvPicPr>
            <p:cNvPr id="43" name="Graphic 42" descr="Shield outline">
              <a:extLst>
                <a:ext uri="{FF2B5EF4-FFF2-40B4-BE49-F238E27FC236}">
                  <a16:creationId xmlns:a16="http://schemas.microsoft.com/office/drawing/2014/main" id="{FCF30412-3A33-FC51-77A3-5ED1260CB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348" y="3653373"/>
              <a:ext cx="1604937" cy="1604937"/>
            </a:xfrm>
            <a:prstGeom prst="rect">
              <a:avLst/>
            </a:prstGeom>
          </p:spPr>
        </p:pic>
        <p:pic>
          <p:nvPicPr>
            <p:cNvPr id="33" name="Graphic 32" descr="Hammer with solid fill">
              <a:extLst>
                <a:ext uri="{FF2B5EF4-FFF2-40B4-BE49-F238E27FC236}">
                  <a16:creationId xmlns:a16="http://schemas.microsoft.com/office/drawing/2014/main" id="{5AC11109-3168-99ED-7671-F2D83C9A2F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7333" y="4040343"/>
              <a:ext cx="830997" cy="830997"/>
            </a:xfrm>
            <a:prstGeom prst="rect">
              <a:avLst/>
            </a:prstGeom>
          </p:spPr>
        </p:pic>
      </p:grpSp>
      <p:sp>
        <p:nvSpPr>
          <p:cNvPr id="2" name="Title 1">
            <a:extLst>
              <a:ext uri="{FF2B5EF4-FFF2-40B4-BE49-F238E27FC236}">
                <a16:creationId xmlns:a16="http://schemas.microsoft.com/office/drawing/2014/main" id="{DEEA8B9B-2584-5FD9-8CE8-CFE7B3027019}"/>
              </a:ext>
            </a:extLst>
          </p:cNvPr>
          <p:cNvSpPr>
            <a:spLocks noGrp="1"/>
          </p:cNvSpPr>
          <p:nvPr>
            <p:ph type="title"/>
          </p:nvPr>
        </p:nvSpPr>
        <p:spPr/>
        <p:txBody>
          <a:bodyPr/>
          <a:lstStyle/>
          <a:p>
            <a:r>
              <a:rPr lang="en-US" dirty="0"/>
              <a:t>Two Main Types of DRAM Refresh</a:t>
            </a:r>
          </a:p>
        </p:txBody>
      </p:sp>
      <p:sp>
        <p:nvSpPr>
          <p:cNvPr id="3" name="Slide Number Placeholder 3">
            <a:extLst>
              <a:ext uri="{FF2B5EF4-FFF2-40B4-BE49-F238E27FC236}">
                <a16:creationId xmlns:a16="http://schemas.microsoft.com/office/drawing/2014/main" id="{F33C42B9-AA9D-26EF-3578-64EB606FF43F}"/>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107</a:t>
            </a:fld>
            <a:endParaRPr lang="en-US" dirty="0"/>
          </a:p>
        </p:txBody>
      </p:sp>
      <p:grpSp>
        <p:nvGrpSpPr>
          <p:cNvPr id="36" name="Group 35">
            <a:extLst>
              <a:ext uri="{FF2B5EF4-FFF2-40B4-BE49-F238E27FC236}">
                <a16:creationId xmlns:a16="http://schemas.microsoft.com/office/drawing/2014/main" id="{869A0EC5-EA1C-5D7D-E77C-C5F9E9C662CB}"/>
              </a:ext>
            </a:extLst>
          </p:cNvPr>
          <p:cNvGrpSpPr/>
          <p:nvPr/>
        </p:nvGrpSpPr>
        <p:grpSpPr>
          <a:xfrm>
            <a:off x="1524000" y="992154"/>
            <a:ext cx="9144000" cy="1718733"/>
            <a:chOff x="0" y="770467"/>
            <a:chExt cx="9144000" cy="1718733"/>
          </a:xfrm>
        </p:grpSpPr>
        <p:grpSp>
          <p:nvGrpSpPr>
            <p:cNvPr id="34" name="Group 33">
              <a:extLst>
                <a:ext uri="{FF2B5EF4-FFF2-40B4-BE49-F238E27FC236}">
                  <a16:creationId xmlns:a16="http://schemas.microsoft.com/office/drawing/2014/main" id="{7D778E74-0D45-1E79-6D44-6D7FE2B37C03}"/>
                </a:ext>
              </a:extLst>
            </p:cNvPr>
            <p:cNvGrpSpPr/>
            <p:nvPr/>
          </p:nvGrpSpPr>
          <p:grpSpPr>
            <a:xfrm>
              <a:off x="0" y="770467"/>
              <a:ext cx="9144000" cy="1718733"/>
              <a:chOff x="0" y="770467"/>
              <a:chExt cx="9144000" cy="1718733"/>
            </a:xfrm>
          </p:grpSpPr>
          <p:sp>
            <p:nvSpPr>
              <p:cNvPr id="7" name="Content Placeholder 2">
                <a:extLst>
                  <a:ext uri="{FF2B5EF4-FFF2-40B4-BE49-F238E27FC236}">
                    <a16:creationId xmlns:a16="http://schemas.microsoft.com/office/drawing/2014/main" id="{E80A14BB-F16E-5A15-3142-4AF31F4D9064}"/>
                  </a:ext>
                </a:extLst>
              </p:cNvPr>
              <p:cNvSpPr txBox="1">
                <a:spLocks/>
              </p:cNvSpPr>
              <p:nvPr/>
            </p:nvSpPr>
            <p:spPr>
              <a:xfrm>
                <a:off x="0" y="770467"/>
                <a:ext cx="9144000" cy="1718733"/>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tabLst>
                    <a:tab pos="841375" algn="l"/>
                    <a:tab pos="3325813" algn="l"/>
                  </a:tabLst>
                  <a:defRPr/>
                </a:pPr>
                <a:r>
                  <a:rPr lang="en-US" sz="2400" b="1" dirty="0">
                    <a:solidFill>
                      <a:srgbClr val="C00000"/>
                    </a:solidFill>
                  </a:rPr>
                  <a:t>	</a:t>
                </a:r>
                <a:r>
                  <a:rPr lang="en-US" sz="2400" b="1" u="sng" dirty="0">
                    <a:solidFill>
                      <a:srgbClr val="7030A0"/>
                    </a:solidFill>
                  </a:rPr>
                  <a:t>Periodic Refresh</a:t>
                </a:r>
                <a:r>
                  <a:rPr lang="en-US" sz="2400" b="1" dirty="0">
                    <a:solidFill>
                      <a:srgbClr val="7030A0"/>
                    </a:solidFill>
                  </a:rPr>
                  <a:t>:</a:t>
                </a:r>
                <a:r>
                  <a:rPr lang="en-US" sz="2400" b="1" dirty="0">
                    <a:solidFill>
                      <a:srgbClr val="C00000"/>
                    </a:solidFill>
                  </a:rPr>
                  <a:t> </a:t>
                </a:r>
                <a:r>
                  <a:rPr lang="en-US" sz="2400" dirty="0">
                    <a:solidFill>
                      <a:prstClr val="black"/>
                    </a:solidFill>
                  </a:rPr>
                  <a:t>Periodically </a:t>
                </a:r>
                <a:r>
                  <a:rPr lang="en-US" sz="2400" b="1" dirty="0">
                    <a:solidFill>
                      <a:srgbClr val="7030A0"/>
                    </a:solidFill>
                  </a:rPr>
                  <a:t>restores </a:t>
                </a:r>
                <a:r>
                  <a:rPr lang="en-US" sz="2400" dirty="0">
                    <a:solidFill>
                      <a:prstClr val="black"/>
                    </a:solidFill>
                  </a:rPr>
                  <a:t>the charge</a:t>
                </a:r>
                <a:br>
                  <a:rPr lang="en-US" sz="2400" dirty="0">
                    <a:solidFill>
                      <a:prstClr val="black"/>
                    </a:solidFill>
                  </a:rPr>
                </a:br>
                <a:r>
                  <a:rPr lang="en-US" sz="2400" dirty="0">
                    <a:solidFill>
                      <a:prstClr val="black"/>
                    </a:solidFill>
                  </a:rPr>
                  <a:t>		DRAM cells leak</a:t>
                </a:r>
                <a:r>
                  <a:rPr lang="en-US" sz="2400" b="1" dirty="0">
                    <a:solidFill>
                      <a:srgbClr val="C00000"/>
                    </a:solidFill>
                  </a:rPr>
                  <a:t> over time</a:t>
                </a:r>
              </a:p>
            </p:txBody>
          </p:sp>
          <p:sp>
            <p:nvSpPr>
              <p:cNvPr id="10" name="TextBox 9">
                <a:extLst>
                  <a:ext uri="{FF2B5EF4-FFF2-40B4-BE49-F238E27FC236}">
                    <a16:creationId xmlns:a16="http://schemas.microsoft.com/office/drawing/2014/main" id="{EFF4A33F-5BA9-7085-F667-769AA78ADFC8}"/>
                  </a:ext>
                </a:extLst>
              </p:cNvPr>
              <p:cNvSpPr txBox="1"/>
              <p:nvPr/>
            </p:nvSpPr>
            <p:spPr>
              <a:xfrm>
                <a:off x="75991" y="1122001"/>
                <a:ext cx="611065" cy="1015663"/>
              </a:xfrm>
              <a:prstGeom prst="rect">
                <a:avLst/>
              </a:prstGeom>
              <a:noFill/>
            </p:spPr>
            <p:txBody>
              <a:bodyPr wrap="none" rtlCol="0">
                <a:spAutoFit/>
              </a:bodyPr>
              <a:lstStyle/>
              <a:p>
                <a:pPr defTabSz="914400">
                  <a:defRPr/>
                </a:pPr>
                <a:r>
                  <a:rPr lang="en-US" sz="6000" dirty="0">
                    <a:solidFill>
                      <a:prstClr val="black"/>
                    </a:solidFill>
                    <a:latin typeface="Cambria" panose="02040503050406030204" pitchFamily="18" charset="0"/>
                  </a:rPr>
                  <a:t>1</a:t>
                </a:r>
              </a:p>
            </p:txBody>
          </p:sp>
        </p:grpSp>
        <p:pic>
          <p:nvPicPr>
            <p:cNvPr id="12" name="Graphic 11" descr="Stopwatch with solid fill">
              <a:extLst>
                <a:ext uri="{FF2B5EF4-FFF2-40B4-BE49-F238E27FC236}">
                  <a16:creationId xmlns:a16="http://schemas.microsoft.com/office/drawing/2014/main" id="{195EA338-11BC-BF97-67FC-25E9E17B70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4566" y="899583"/>
              <a:ext cx="1460500" cy="1460500"/>
            </a:xfrm>
            <a:prstGeom prst="rect">
              <a:avLst/>
            </a:prstGeom>
          </p:spPr>
        </p:pic>
      </p:grpSp>
      <p:pic>
        <p:nvPicPr>
          <p:cNvPr id="18" name="Graphic 17" descr="Hammer with solid fill">
            <a:extLst>
              <a:ext uri="{FF2B5EF4-FFF2-40B4-BE49-F238E27FC236}">
                <a16:creationId xmlns:a16="http://schemas.microsoft.com/office/drawing/2014/main" id="{631F0743-CA39-8360-3B34-32A13B6DC4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71491" y="4358392"/>
            <a:ext cx="439618" cy="432063"/>
          </a:xfrm>
          <a:prstGeom prst="rect">
            <a:avLst/>
          </a:prstGeom>
        </p:spPr>
      </p:pic>
      <p:sp>
        <p:nvSpPr>
          <p:cNvPr id="19" name="Rectangle 18">
            <a:extLst>
              <a:ext uri="{FF2B5EF4-FFF2-40B4-BE49-F238E27FC236}">
                <a16:creationId xmlns:a16="http://schemas.microsoft.com/office/drawing/2014/main" id="{957FE2D4-772E-6ECA-3051-BFA9F05CD54A}"/>
              </a:ext>
            </a:extLst>
          </p:cNvPr>
          <p:cNvSpPr/>
          <p:nvPr/>
        </p:nvSpPr>
        <p:spPr>
          <a:xfrm>
            <a:off x="3049104" y="4332546"/>
            <a:ext cx="1230156" cy="30744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dirty="0">
                <a:solidFill>
                  <a:prstClr val="black"/>
                </a:solidFill>
                <a:latin typeface="Cambria" panose="02040503050406030204" pitchFamily="18" charset="0"/>
              </a:rPr>
              <a:t>DRAM Row</a:t>
            </a:r>
            <a:endParaRPr lang="en-US" dirty="0">
              <a:solidFill>
                <a:prstClr val="black"/>
              </a:solidFill>
              <a:latin typeface="Cambria" panose="02040503050406030204" pitchFamily="18" charset="0"/>
            </a:endParaRPr>
          </a:p>
        </p:txBody>
      </p:sp>
      <p:sp>
        <p:nvSpPr>
          <p:cNvPr id="20" name="Rectangle 19">
            <a:extLst>
              <a:ext uri="{FF2B5EF4-FFF2-40B4-BE49-F238E27FC236}">
                <a16:creationId xmlns:a16="http://schemas.microsoft.com/office/drawing/2014/main" id="{B78F7794-1883-979B-63B2-93B980974E7B}"/>
              </a:ext>
            </a:extLst>
          </p:cNvPr>
          <p:cNvSpPr/>
          <p:nvPr/>
        </p:nvSpPr>
        <p:spPr>
          <a:xfrm>
            <a:off x="3049104" y="4659871"/>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BF46F1E-985F-CE4A-C907-9AB50D086922}"/>
              </a:ext>
            </a:extLst>
          </p:cNvPr>
          <p:cNvSpPr/>
          <p:nvPr/>
        </p:nvSpPr>
        <p:spPr>
          <a:xfrm>
            <a:off x="3049104" y="4005221"/>
            <a:ext cx="1230156" cy="307447"/>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dirty="0">
              <a:solidFill>
                <a:prstClr val="white"/>
              </a:solidFill>
              <a:latin typeface="Calibri" panose="020F0502020204030204"/>
            </a:endParaRPr>
          </a:p>
        </p:txBody>
      </p:sp>
      <p:grpSp>
        <p:nvGrpSpPr>
          <p:cNvPr id="22" name="Group 21">
            <a:extLst>
              <a:ext uri="{FF2B5EF4-FFF2-40B4-BE49-F238E27FC236}">
                <a16:creationId xmlns:a16="http://schemas.microsoft.com/office/drawing/2014/main" id="{93E06D95-3DA5-D872-9BB5-55554AC1D4D2}"/>
              </a:ext>
            </a:extLst>
          </p:cNvPr>
          <p:cNvGrpSpPr/>
          <p:nvPr/>
        </p:nvGrpSpPr>
        <p:grpSpPr>
          <a:xfrm>
            <a:off x="3153899" y="4005214"/>
            <a:ext cx="1048680" cy="978650"/>
            <a:chOff x="969499" y="1721468"/>
            <a:chExt cx="1048680" cy="978650"/>
          </a:xfrm>
        </p:grpSpPr>
        <p:sp>
          <p:nvSpPr>
            <p:cNvPr id="23" name="Multiply 22">
              <a:extLst>
                <a:ext uri="{FF2B5EF4-FFF2-40B4-BE49-F238E27FC236}">
                  <a16:creationId xmlns:a16="http://schemas.microsoft.com/office/drawing/2014/main" id="{1BA55CCF-BE0F-8154-1CB0-1EA00A04B05C}"/>
                </a:ext>
              </a:extLst>
            </p:cNvPr>
            <p:cNvSpPr>
              <a:spLocks noChangeAspect="1"/>
            </p:cNvSpPr>
            <p:nvPr/>
          </p:nvSpPr>
          <p:spPr>
            <a:xfrm>
              <a:off x="969499" y="1724793"/>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sp>
          <p:nvSpPr>
            <p:cNvPr id="24" name="Multiply 23">
              <a:extLst>
                <a:ext uri="{FF2B5EF4-FFF2-40B4-BE49-F238E27FC236}">
                  <a16:creationId xmlns:a16="http://schemas.microsoft.com/office/drawing/2014/main" id="{75AF7E1D-49F1-DE58-EEA9-507596388ED7}"/>
                </a:ext>
              </a:extLst>
            </p:cNvPr>
            <p:cNvSpPr>
              <a:spLocks noChangeAspect="1"/>
            </p:cNvSpPr>
            <p:nvPr/>
          </p:nvSpPr>
          <p:spPr>
            <a:xfrm>
              <a:off x="1532179" y="172146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sp>
          <p:nvSpPr>
            <p:cNvPr id="25" name="Multiply 24">
              <a:extLst>
                <a:ext uri="{FF2B5EF4-FFF2-40B4-BE49-F238E27FC236}">
                  <a16:creationId xmlns:a16="http://schemas.microsoft.com/office/drawing/2014/main" id="{7964C8E7-D326-BB2E-6A6A-423CDF1AA508}"/>
                </a:ext>
              </a:extLst>
            </p:cNvPr>
            <p:cNvSpPr>
              <a:spLocks noChangeAspect="1"/>
            </p:cNvSpPr>
            <p:nvPr/>
          </p:nvSpPr>
          <p:spPr>
            <a:xfrm>
              <a:off x="1155782"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dirty="0">
                <a:solidFill>
                  <a:prstClr val="white"/>
                </a:solidFill>
                <a:latin typeface="Cambria" panose="02040503050406030204" pitchFamily="18" charset="0"/>
              </a:endParaRPr>
            </a:p>
          </p:txBody>
        </p:sp>
        <p:sp>
          <p:nvSpPr>
            <p:cNvPr id="26" name="Multiply 25">
              <a:extLst>
                <a:ext uri="{FF2B5EF4-FFF2-40B4-BE49-F238E27FC236}">
                  <a16:creationId xmlns:a16="http://schemas.microsoft.com/office/drawing/2014/main" id="{410BCDAF-5F98-0D94-1D96-5AA324DF6FB6}"/>
                </a:ext>
              </a:extLst>
            </p:cNvPr>
            <p:cNvSpPr>
              <a:spLocks noChangeAspect="1"/>
            </p:cNvSpPr>
            <p:nvPr/>
          </p:nvSpPr>
          <p:spPr>
            <a:xfrm>
              <a:off x="1694179" y="2376118"/>
              <a:ext cx="324000" cy="324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grpSp>
      <p:cxnSp>
        <p:nvCxnSpPr>
          <p:cNvPr id="27" name="Straight Arrow Connector 26">
            <a:extLst>
              <a:ext uri="{FF2B5EF4-FFF2-40B4-BE49-F238E27FC236}">
                <a16:creationId xmlns:a16="http://schemas.microsoft.com/office/drawing/2014/main" id="{C3580FB3-D4C5-F44D-F808-9D8E7A701F91}"/>
              </a:ext>
            </a:extLst>
          </p:cNvPr>
          <p:cNvCxnSpPr>
            <a:cxnSpLocks/>
          </p:cNvCxnSpPr>
          <p:nvPr/>
        </p:nvCxnSpPr>
        <p:spPr>
          <a:xfrm flipH="1">
            <a:off x="4279260" y="4821864"/>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7CAA6C0E-BF6D-0394-C4E5-2EC6152848E7}"/>
              </a:ext>
            </a:extLst>
          </p:cNvPr>
          <p:cNvGrpSpPr/>
          <p:nvPr/>
        </p:nvGrpSpPr>
        <p:grpSpPr>
          <a:xfrm>
            <a:off x="4279260" y="3959882"/>
            <a:ext cx="2755780" cy="369332"/>
            <a:chOff x="2094860" y="1676136"/>
            <a:chExt cx="2755780" cy="369332"/>
          </a:xfrm>
        </p:grpSpPr>
        <p:cxnSp>
          <p:nvCxnSpPr>
            <p:cNvPr id="29" name="Straight Arrow Connector 28">
              <a:extLst>
                <a:ext uri="{FF2B5EF4-FFF2-40B4-BE49-F238E27FC236}">
                  <a16:creationId xmlns:a16="http://schemas.microsoft.com/office/drawing/2014/main" id="{B13009FB-31B7-0B8D-FDB1-52AF19512173}"/>
                </a:ext>
              </a:extLst>
            </p:cNvPr>
            <p:cNvCxnSpPr>
              <a:cxnSpLocks/>
            </p:cNvCxnSpPr>
            <p:nvPr/>
          </p:nvCxnSpPr>
          <p:spPr>
            <a:xfrm flipH="1">
              <a:off x="2094860" y="1875191"/>
              <a:ext cx="5390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13B8E6-11F6-A1DB-3DBE-5B571F337C59}"/>
                </a:ext>
              </a:extLst>
            </p:cNvPr>
            <p:cNvSpPr txBox="1"/>
            <p:nvPr/>
          </p:nvSpPr>
          <p:spPr>
            <a:xfrm>
              <a:off x="2709861" y="1676136"/>
              <a:ext cx="2140779" cy="369332"/>
            </a:xfrm>
            <a:prstGeom prst="rect">
              <a:avLst/>
            </a:prstGeom>
            <a:noFill/>
          </p:spPr>
          <p:txBody>
            <a:bodyPr wrap="none" rtlCol="0">
              <a:spAutoFit/>
            </a:bodyPr>
            <a:lstStyle/>
            <a:p>
              <a:pPr defTabSz="914400">
                <a:defRPr/>
              </a:pPr>
              <a:r>
                <a:rPr lang="en-US" dirty="0">
                  <a:solidFill>
                    <a:prstClr val="black"/>
                  </a:solidFill>
                  <a:latin typeface="Cambria" panose="02040503050406030204" pitchFamily="18" charset="0"/>
                </a:rPr>
                <a:t>Preventive Refresh  </a:t>
              </a:r>
            </a:p>
          </p:txBody>
        </p:sp>
      </p:grpSp>
      <p:sp>
        <p:nvSpPr>
          <p:cNvPr id="31" name="TextBox 30">
            <a:extLst>
              <a:ext uri="{FF2B5EF4-FFF2-40B4-BE49-F238E27FC236}">
                <a16:creationId xmlns:a16="http://schemas.microsoft.com/office/drawing/2014/main" id="{C92E1D00-080D-E6E4-E7DC-D815929786F8}"/>
              </a:ext>
            </a:extLst>
          </p:cNvPr>
          <p:cNvSpPr txBox="1"/>
          <p:nvPr/>
        </p:nvSpPr>
        <p:spPr>
          <a:xfrm>
            <a:off x="4894268" y="4639986"/>
            <a:ext cx="2038187" cy="369332"/>
          </a:xfrm>
          <a:prstGeom prst="rect">
            <a:avLst/>
          </a:prstGeom>
          <a:noFill/>
        </p:spPr>
        <p:txBody>
          <a:bodyPr wrap="none" rtlCol="0">
            <a:spAutoFit/>
          </a:bodyPr>
          <a:lstStyle/>
          <a:p>
            <a:pPr defTabSz="914400">
              <a:defRPr/>
            </a:pPr>
            <a:r>
              <a:rPr lang="en-US" dirty="0">
                <a:solidFill>
                  <a:prstClr val="black"/>
                </a:solidFill>
                <a:latin typeface="Cambria" panose="02040503050406030204" pitchFamily="18" charset="0"/>
              </a:rPr>
              <a:t>Preventive Refresh</a:t>
            </a:r>
          </a:p>
        </p:txBody>
      </p:sp>
      <p:sp>
        <p:nvSpPr>
          <p:cNvPr id="38" name="TextBox 37">
            <a:extLst>
              <a:ext uri="{FF2B5EF4-FFF2-40B4-BE49-F238E27FC236}">
                <a16:creationId xmlns:a16="http://schemas.microsoft.com/office/drawing/2014/main" id="{3754CAA4-6887-FA9B-0E1F-89B7A3135B2E}"/>
              </a:ext>
            </a:extLst>
          </p:cNvPr>
          <p:cNvSpPr txBox="1"/>
          <p:nvPr/>
        </p:nvSpPr>
        <p:spPr>
          <a:xfrm>
            <a:off x="2375096" y="3125567"/>
            <a:ext cx="8292911" cy="830997"/>
          </a:xfrm>
          <a:prstGeom prst="rect">
            <a:avLst/>
          </a:prstGeom>
          <a:noFill/>
        </p:spPr>
        <p:txBody>
          <a:bodyPr wrap="none" rtlCol="0">
            <a:spAutoFit/>
          </a:bodyPr>
          <a:lstStyle/>
          <a:p>
            <a:pPr defTabSz="914400">
              <a:defRPr/>
            </a:pPr>
            <a:r>
              <a:rPr lang="en-US" sz="2400" b="1" u="sng" dirty="0">
                <a:solidFill>
                  <a:srgbClr val="C00000"/>
                </a:solidFill>
                <a:latin typeface="Cambria" panose="02040503050406030204" pitchFamily="18" charset="0"/>
              </a:rPr>
              <a:t>RowHammer</a:t>
            </a:r>
            <a:r>
              <a:rPr lang="en-US" sz="2400" b="1" dirty="0">
                <a:solidFill>
                  <a:srgbClr val="C00000"/>
                </a:solidFill>
                <a:latin typeface="Cambria" panose="02040503050406030204" pitchFamily="18" charset="0"/>
              </a:rPr>
              <a:t>: </a:t>
            </a:r>
            <a:r>
              <a:rPr lang="en-US" sz="2400" b="1" dirty="0">
                <a:solidFill>
                  <a:srgbClr val="7030A0"/>
                </a:solidFill>
                <a:latin typeface="Cambria" panose="02040503050406030204" pitchFamily="18" charset="0"/>
              </a:rPr>
              <a:t>Repeatedly accessing </a:t>
            </a:r>
            <a:r>
              <a:rPr lang="en-US" sz="2400" dirty="0">
                <a:solidFill>
                  <a:prstClr val="black"/>
                </a:solidFill>
                <a:latin typeface="Cambria" panose="02040503050406030204" pitchFamily="18" charset="0"/>
              </a:rPr>
              <a:t>a DRAM row can cause</a:t>
            </a:r>
            <a:r>
              <a:rPr lang="en-US" sz="2400" b="1" dirty="0">
                <a:solidFill>
                  <a:srgbClr val="C00000"/>
                </a:solidFill>
                <a:latin typeface="Cambria" panose="02040503050406030204" pitchFamily="18" charset="0"/>
              </a:rPr>
              <a:t> </a:t>
            </a:r>
            <a:br>
              <a:rPr lang="en-US" sz="2400" b="1" dirty="0">
                <a:solidFill>
                  <a:srgbClr val="C00000"/>
                </a:solidFill>
                <a:latin typeface="Cambria" panose="02040503050406030204" pitchFamily="18" charset="0"/>
              </a:rPr>
            </a:br>
            <a:r>
              <a:rPr lang="en-US" sz="2400" b="1" dirty="0">
                <a:solidFill>
                  <a:srgbClr val="C00000"/>
                </a:solidFill>
                <a:latin typeface="Cambria" panose="02040503050406030204" pitchFamily="18" charset="0"/>
              </a:rPr>
              <a:t>		   bit flips </a:t>
            </a:r>
            <a:r>
              <a:rPr lang="en-US" sz="2400" dirty="0">
                <a:solidFill>
                  <a:prstClr val="black"/>
                </a:solidFill>
                <a:latin typeface="Cambria" panose="02040503050406030204" pitchFamily="18" charset="0"/>
              </a:rPr>
              <a:t>in other </a:t>
            </a:r>
            <a:r>
              <a:rPr lang="en-US" sz="2400" b="1" dirty="0">
                <a:solidFill>
                  <a:srgbClr val="ED7D31">
                    <a:lumMod val="75000"/>
                  </a:srgbClr>
                </a:solidFill>
                <a:latin typeface="Cambria" panose="02040503050406030204" pitchFamily="18" charset="0"/>
              </a:rPr>
              <a:t>physically nearby rows</a:t>
            </a:r>
            <a:endParaRPr lang="en-US" dirty="0">
              <a:solidFill>
                <a:prstClr val="black"/>
              </a:solidFill>
              <a:latin typeface="Cambria" panose="02040503050406030204" pitchFamily="18" charset="0"/>
            </a:endParaRPr>
          </a:p>
        </p:txBody>
      </p:sp>
      <p:sp>
        <p:nvSpPr>
          <p:cNvPr id="39" name="TextBox 38">
            <a:extLst>
              <a:ext uri="{FF2B5EF4-FFF2-40B4-BE49-F238E27FC236}">
                <a16:creationId xmlns:a16="http://schemas.microsoft.com/office/drawing/2014/main" id="{F0156F70-F15E-B7EE-2E7D-162D471CE4B4}"/>
              </a:ext>
            </a:extLst>
          </p:cNvPr>
          <p:cNvSpPr txBox="1"/>
          <p:nvPr/>
        </p:nvSpPr>
        <p:spPr>
          <a:xfrm>
            <a:off x="2375089" y="5196111"/>
            <a:ext cx="8175700" cy="1200329"/>
          </a:xfrm>
          <a:prstGeom prst="rect">
            <a:avLst/>
          </a:prstGeom>
          <a:noFill/>
        </p:spPr>
        <p:txBody>
          <a:bodyPr wrap="none" rtlCol="0">
            <a:spAutoFit/>
          </a:bodyPr>
          <a:lstStyle/>
          <a:p>
            <a:pPr defTabSz="914400">
              <a:defRPr/>
            </a:pPr>
            <a:r>
              <a:rPr lang="en-US" sz="2400" b="1" u="sng" dirty="0">
                <a:solidFill>
                  <a:srgbClr val="002060"/>
                </a:solidFill>
                <a:latin typeface="Cambria" panose="02040503050406030204" pitchFamily="18" charset="0"/>
              </a:rPr>
              <a:t>Preventive Refresh</a:t>
            </a:r>
            <a:r>
              <a:rPr lang="en-US" sz="2400" b="1" dirty="0">
                <a:solidFill>
                  <a:srgbClr val="002060"/>
                </a:solidFill>
                <a:latin typeface="Cambria" panose="02040503050406030204" pitchFamily="18" charset="0"/>
              </a:rPr>
              <a:t>:</a:t>
            </a:r>
            <a:r>
              <a:rPr lang="en-US" sz="2400" dirty="0">
                <a:solidFill>
                  <a:srgbClr val="002060"/>
                </a:solidFill>
                <a:latin typeface="Cambria" panose="02040503050406030204" pitchFamily="18" charset="0"/>
              </a:rPr>
              <a:t> Mitigates RowHammer </a:t>
            </a:r>
            <a:br>
              <a:rPr lang="en-US" sz="2400" b="1" dirty="0">
                <a:solidFill>
                  <a:srgbClr val="00B050"/>
                </a:solidFill>
                <a:latin typeface="Cambria" panose="02040503050406030204" pitchFamily="18" charset="0"/>
              </a:rPr>
            </a:br>
            <a:r>
              <a:rPr lang="en-US" sz="2400" b="1" dirty="0">
                <a:solidFill>
                  <a:srgbClr val="00B050"/>
                </a:solidFill>
                <a:latin typeface="Cambria" panose="02040503050406030204" pitchFamily="18" charset="0"/>
              </a:rPr>
              <a:t>		          	 </a:t>
            </a:r>
            <a:r>
              <a:rPr lang="en-US" sz="2400" dirty="0">
                <a:solidFill>
                  <a:prstClr val="black"/>
                </a:solidFill>
                <a:latin typeface="Cambria" panose="02040503050406030204" pitchFamily="18" charset="0"/>
              </a:rPr>
              <a:t>by </a:t>
            </a:r>
            <a:r>
              <a:rPr lang="en-US" sz="2400" b="1" dirty="0">
                <a:solidFill>
                  <a:srgbClr val="7030A0"/>
                </a:solidFill>
                <a:latin typeface="Cambria" panose="02040503050406030204" pitchFamily="18" charset="0"/>
              </a:rPr>
              <a:t>refreshing</a:t>
            </a:r>
            <a:r>
              <a:rPr lang="en-US" sz="2400" dirty="0">
                <a:solidFill>
                  <a:prstClr val="black"/>
                </a:solidFill>
                <a:latin typeface="Cambria" panose="02040503050406030204" pitchFamily="18" charset="0"/>
              </a:rPr>
              <a:t> </a:t>
            </a:r>
            <a:r>
              <a:rPr lang="en-US" sz="2400" b="1" dirty="0">
                <a:solidFill>
                  <a:srgbClr val="ED7D31">
                    <a:lumMod val="75000"/>
                  </a:srgbClr>
                </a:solidFill>
                <a:latin typeface="Cambria" panose="02040503050406030204" pitchFamily="18" charset="0"/>
              </a:rPr>
              <a:t>physically nearby rows </a:t>
            </a:r>
            <a:br>
              <a:rPr lang="en-US" sz="2400" b="1" dirty="0">
                <a:solidFill>
                  <a:srgbClr val="ED7D31">
                    <a:lumMod val="75000"/>
                  </a:srgbClr>
                </a:solidFill>
                <a:latin typeface="Cambria" panose="02040503050406030204" pitchFamily="18" charset="0"/>
              </a:rPr>
            </a:br>
            <a:r>
              <a:rPr lang="en-US" sz="2400" b="1" dirty="0">
                <a:solidFill>
                  <a:srgbClr val="ED7D31">
                    <a:lumMod val="75000"/>
                  </a:srgbClr>
                </a:solidFill>
                <a:latin typeface="Cambria" panose="02040503050406030204" pitchFamily="18" charset="0"/>
              </a:rPr>
              <a:t>		          	 </a:t>
            </a:r>
            <a:r>
              <a:rPr lang="en-US" sz="2400" dirty="0">
                <a:solidFill>
                  <a:prstClr val="black"/>
                </a:solidFill>
                <a:latin typeface="Cambria" panose="02040503050406030204" pitchFamily="18" charset="0"/>
              </a:rPr>
              <a:t>of a repeatedly accessed row</a:t>
            </a:r>
            <a:endParaRPr lang="en-US" dirty="0">
              <a:solidFill>
                <a:prstClr val="black"/>
              </a:solidFill>
              <a:latin typeface="Cambria" panose="02040503050406030204" pitchFamily="18" charset="0"/>
            </a:endParaRPr>
          </a:p>
        </p:txBody>
      </p:sp>
    </p:spTree>
    <p:extLst>
      <p:ext uri="{BB962C8B-B14F-4D97-AF65-F5344CB8AC3E}">
        <p14:creationId xmlns:p14="http://schemas.microsoft.com/office/powerpoint/2010/main" val="1524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mph" presetSubtype="2" fill="hold" nodeType="withEffect">
                                  <p:stCondLst>
                                    <p:cond delay="0"/>
                                  </p:stCondLst>
                                  <p:childTnLst>
                                    <p:animClr clrSpc="rgb" dir="cw">
                                      <p:cBhvr>
                                        <p:cTn id="20" dur="1000" fill="hold"/>
                                        <p:tgtEl>
                                          <p:spTgt spid="21"/>
                                        </p:tgtEl>
                                        <p:attrNameLst>
                                          <p:attrName>fillcolor</p:attrName>
                                        </p:attrNameLst>
                                      </p:cBhvr>
                                      <p:to>
                                        <a:srgbClr val="FB6D67"/>
                                      </p:to>
                                    </p:animClr>
                                    <p:set>
                                      <p:cBhvr>
                                        <p:cTn id="21" dur="1000" fill="hold"/>
                                        <p:tgtEl>
                                          <p:spTgt spid="21"/>
                                        </p:tgtEl>
                                        <p:attrNameLst>
                                          <p:attrName>fill.type</p:attrName>
                                        </p:attrNameLst>
                                      </p:cBhvr>
                                      <p:to>
                                        <p:strVal val="solid"/>
                                      </p:to>
                                    </p:set>
                                    <p:set>
                                      <p:cBhvr>
                                        <p:cTn id="22" dur="1000" fill="hold"/>
                                        <p:tgtEl>
                                          <p:spTgt spid="21"/>
                                        </p:tgtEl>
                                        <p:attrNameLst>
                                          <p:attrName>fill.on</p:attrName>
                                        </p:attrNameLst>
                                      </p:cBhvr>
                                      <p:to>
                                        <p:strVal val="tru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mph" presetSubtype="2" fill="hold" nodeType="withEffect">
                                  <p:stCondLst>
                                    <p:cond delay="0"/>
                                  </p:stCondLst>
                                  <p:childTnLst>
                                    <p:animClr clrSpc="rgb" dir="cw">
                                      <p:cBhvr>
                                        <p:cTn id="26" dur="1000" fill="hold"/>
                                        <p:tgtEl>
                                          <p:spTgt spid="20"/>
                                        </p:tgtEl>
                                        <p:attrNameLst>
                                          <p:attrName>fillcolor</p:attrName>
                                        </p:attrNameLst>
                                      </p:cBhvr>
                                      <p:to>
                                        <a:srgbClr val="FB6D67"/>
                                      </p:to>
                                    </p:animClr>
                                    <p:set>
                                      <p:cBhvr>
                                        <p:cTn id="27" dur="1000" fill="hold"/>
                                        <p:tgtEl>
                                          <p:spTgt spid="20"/>
                                        </p:tgtEl>
                                        <p:attrNameLst>
                                          <p:attrName>fill.type</p:attrName>
                                        </p:attrNameLst>
                                      </p:cBhvr>
                                      <p:to>
                                        <p:strVal val="solid"/>
                                      </p:to>
                                    </p:set>
                                    <p:set>
                                      <p:cBhvr>
                                        <p:cTn id="28" dur="1000" fill="hold"/>
                                        <p:tgtEl>
                                          <p:spTgt spid="20"/>
                                        </p:tgtEl>
                                        <p:attrNameLst>
                                          <p:attrName>fill.on</p:attrName>
                                        </p:attrNameLst>
                                      </p:cBhvr>
                                      <p:to>
                                        <p:strVal val="tru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mph" presetSubtype="2" fill="hold" nodeType="withEffect">
                                  <p:stCondLst>
                                    <p:cond delay="0"/>
                                  </p:stCondLst>
                                  <p:childTnLst>
                                    <p:animClr clrSpc="rgb" dir="cw">
                                      <p:cBhvr>
                                        <p:cTn id="43" dur="1000" fill="hold"/>
                                        <p:tgtEl>
                                          <p:spTgt spid="21"/>
                                        </p:tgtEl>
                                        <p:attrNameLst>
                                          <p:attrName>fillcolor</p:attrName>
                                        </p:attrNameLst>
                                      </p:cBhvr>
                                      <p:to>
                                        <a:srgbClr val="DAE3F3"/>
                                      </p:to>
                                    </p:animClr>
                                    <p:set>
                                      <p:cBhvr>
                                        <p:cTn id="44" dur="1000" fill="hold"/>
                                        <p:tgtEl>
                                          <p:spTgt spid="21"/>
                                        </p:tgtEl>
                                        <p:attrNameLst>
                                          <p:attrName>fill.type</p:attrName>
                                        </p:attrNameLst>
                                      </p:cBhvr>
                                      <p:to>
                                        <p:strVal val="solid"/>
                                      </p:to>
                                    </p:set>
                                    <p:set>
                                      <p:cBhvr>
                                        <p:cTn id="45" dur="1000" fill="hold"/>
                                        <p:tgtEl>
                                          <p:spTgt spid="21"/>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1000" fill="hold"/>
                                        <p:tgtEl>
                                          <p:spTgt spid="20"/>
                                        </p:tgtEl>
                                        <p:attrNameLst>
                                          <p:attrName>fillcolor</p:attrName>
                                        </p:attrNameLst>
                                      </p:cBhvr>
                                      <p:to>
                                        <a:srgbClr val="DAE3F3"/>
                                      </p:to>
                                    </p:animClr>
                                    <p:set>
                                      <p:cBhvr>
                                        <p:cTn id="48" dur="1000" fill="hold"/>
                                        <p:tgtEl>
                                          <p:spTgt spid="20"/>
                                        </p:tgtEl>
                                        <p:attrNameLst>
                                          <p:attrName>fill.type</p:attrName>
                                        </p:attrNameLst>
                                      </p:cBhvr>
                                      <p:to>
                                        <p:strVal val="solid"/>
                                      </p:to>
                                    </p:set>
                                    <p:set>
                                      <p:cBhvr>
                                        <p:cTn id="49" dur="1000" fill="hold"/>
                                        <p:tgtEl>
                                          <p:spTgt spid="20"/>
                                        </p:tgtEl>
                                        <p:attrNameLst>
                                          <p:attrName>fill.on</p:attrName>
                                        </p:attrNameLst>
                                      </p:cBhvr>
                                      <p:to>
                                        <p:strVal val="true"/>
                                      </p:to>
                                    </p:set>
                                  </p:childTnLst>
                                </p:cTn>
                              </p:par>
                              <p:par>
                                <p:cTn id="50" presetID="1" presetClass="exit" presetSubtype="0" fill="hold" nodeType="withEffect">
                                  <p:stCondLst>
                                    <p:cond delay="0"/>
                                  </p:stCondLst>
                                  <p:childTnLst>
                                    <p:set>
                                      <p:cBhvr>
                                        <p:cTn id="5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p:bldP spid="38" grpId="0"/>
      <p:bldP spid="3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C92B9-E34E-0DE9-4D71-CF71B70E1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C7B-BBD0-BAD2-3A6F-5D2BFA736F10}"/>
              </a:ext>
            </a:extLst>
          </p:cNvPr>
          <p:cNvSpPr>
            <a:spLocks noGrp="1"/>
          </p:cNvSpPr>
          <p:nvPr>
            <p:ph type="title"/>
          </p:nvPr>
        </p:nvSpPr>
        <p:spPr>
          <a:xfrm>
            <a:off x="1524005" y="5"/>
            <a:ext cx="9143999" cy="1056193"/>
          </a:xfrm>
          <a:prstGeom prst="rect">
            <a:avLst/>
          </a:prstGeom>
        </p:spPr>
        <p:txBody>
          <a:bodyPr>
            <a:normAutofit/>
          </a:bodyPr>
          <a:lstStyle/>
          <a:p>
            <a:r>
              <a:rPr lang="en-US" dirty="0"/>
              <a:t>Periodic Refresh</a:t>
            </a:r>
            <a:br>
              <a:rPr lang="en-US" dirty="0"/>
            </a:br>
            <a:r>
              <a:rPr lang="en-US" sz="2800" dirty="0"/>
              <a:t>with Increasing DRAM Chip Density</a:t>
            </a:r>
            <a:endParaRPr lang="en-US" sz="2400" dirty="0"/>
          </a:p>
        </p:txBody>
      </p:sp>
      <p:sp>
        <p:nvSpPr>
          <p:cNvPr id="3" name="Content Placeholder 2">
            <a:extLst>
              <a:ext uri="{FF2B5EF4-FFF2-40B4-BE49-F238E27FC236}">
                <a16:creationId xmlns:a16="http://schemas.microsoft.com/office/drawing/2014/main" id="{19D6C21E-F555-C43E-79D7-8AE46FBEA5B5}"/>
              </a:ext>
            </a:extLst>
          </p:cNvPr>
          <p:cNvSpPr>
            <a:spLocks noGrp="1"/>
          </p:cNvSpPr>
          <p:nvPr>
            <p:ph idx="1"/>
          </p:nvPr>
        </p:nvSpPr>
        <p:spPr>
          <a:xfrm>
            <a:off x="1599991" y="1116425"/>
            <a:ext cx="8987622" cy="5239297"/>
          </a:xfrm>
        </p:spPr>
        <p:txBody>
          <a:bodyPr/>
          <a:lstStyle/>
          <a:p>
            <a:pPr marL="0" indent="0">
              <a:buClr>
                <a:schemeClr val="tx1"/>
              </a:buClr>
              <a:buNone/>
            </a:pPr>
            <a:r>
              <a:rPr lang="en-US" dirty="0"/>
              <a:t>A </a:t>
            </a:r>
            <a:r>
              <a:rPr lang="en-US" b="1" dirty="0">
                <a:solidFill>
                  <a:srgbClr val="C00000"/>
                </a:solidFill>
              </a:rPr>
              <a:t>larger capacity </a:t>
            </a:r>
            <a:r>
              <a:rPr lang="en-US" dirty="0"/>
              <a:t>chip has </a:t>
            </a:r>
            <a:r>
              <a:rPr lang="en-US" b="1" dirty="0">
                <a:solidFill>
                  <a:srgbClr val="C00000"/>
                </a:solidFill>
              </a:rPr>
              <a:t>more rows to be refreshed</a:t>
            </a:r>
          </a:p>
          <a:p>
            <a:pPr>
              <a:buClr>
                <a:schemeClr val="tx1"/>
              </a:buClr>
            </a:pPr>
            <a:endParaRPr lang="en-US" dirty="0"/>
          </a:p>
          <a:p>
            <a:pPr>
              <a:buClr>
                <a:schemeClr val="tx1"/>
              </a:buClr>
            </a:pPr>
            <a:endParaRPr lang="en-US" dirty="0"/>
          </a:p>
          <a:p>
            <a:pPr>
              <a:buClr>
                <a:schemeClr val="tx1"/>
              </a:buClr>
            </a:pPr>
            <a:endParaRPr lang="en-US" dirty="0"/>
          </a:p>
          <a:p>
            <a:pPr marL="0" indent="0">
              <a:buClr>
                <a:schemeClr val="tx1"/>
              </a:buClr>
              <a:buNone/>
            </a:pPr>
            <a:r>
              <a:rPr lang="en-US" dirty="0"/>
              <a:t>A </a:t>
            </a:r>
            <a:r>
              <a:rPr lang="en-US" b="1" dirty="0">
                <a:solidFill>
                  <a:srgbClr val="C00000"/>
                </a:solidFill>
              </a:rPr>
              <a:t>smaller</a:t>
            </a:r>
            <a:r>
              <a:rPr lang="en-US" dirty="0"/>
              <a:t> cell stores </a:t>
            </a:r>
            <a:r>
              <a:rPr lang="en-US" b="1" dirty="0">
                <a:solidFill>
                  <a:srgbClr val="C00000"/>
                </a:solidFill>
              </a:rPr>
              <a:t>less charge </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92671ED-EF1D-BF47-99B7-326791FF93B5}"/>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108</a:t>
            </a:fld>
            <a:endParaRPr lang="en-US" dirty="0"/>
          </a:p>
        </p:txBody>
      </p:sp>
      <p:grpSp>
        <p:nvGrpSpPr>
          <p:cNvPr id="104" name="Group 103">
            <a:extLst>
              <a:ext uri="{FF2B5EF4-FFF2-40B4-BE49-F238E27FC236}">
                <a16:creationId xmlns:a16="http://schemas.microsoft.com/office/drawing/2014/main" id="{7441F764-1025-07B2-6AEF-B6D75FEC642D}"/>
              </a:ext>
            </a:extLst>
          </p:cNvPr>
          <p:cNvGrpSpPr/>
          <p:nvPr/>
        </p:nvGrpSpPr>
        <p:grpSpPr>
          <a:xfrm>
            <a:off x="3618860" y="7944319"/>
            <a:ext cx="4667174" cy="1346665"/>
            <a:chOff x="-36388" y="168367"/>
            <a:chExt cx="4667174" cy="898397"/>
          </a:xfrm>
        </p:grpSpPr>
        <p:sp>
          <p:nvSpPr>
            <p:cNvPr id="105" name="Title 1">
              <a:extLst>
                <a:ext uri="{FF2B5EF4-FFF2-40B4-BE49-F238E27FC236}">
                  <a16:creationId xmlns:a16="http://schemas.microsoft.com/office/drawing/2014/main" id="{FD8EEFF5-AE5C-5976-A177-59BA20C60E5A}"/>
                </a:ext>
              </a:extLst>
            </p:cNvPr>
            <p:cNvSpPr txBox="1">
              <a:spLocks/>
            </p:cNvSpPr>
            <p:nvPr/>
          </p:nvSpPr>
          <p:spPr>
            <a:xfrm>
              <a:off x="-36388" y="510707"/>
              <a:ext cx="4667174" cy="55605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algn="ctr">
                <a:defRPr/>
              </a:pPr>
              <a:r>
                <a:rPr lang="en-US" sz="3200" b="1" dirty="0">
                  <a:solidFill>
                    <a:srgbClr val="C00000"/>
                  </a:solidFill>
                  <a:latin typeface="Quire Sans" panose="020B0502040400020003" pitchFamily="34" charset="0"/>
                  <a:cs typeface="Quire Sans" panose="020B0502040400020003" pitchFamily="34" charset="0"/>
                </a:rPr>
                <a:t>Significant performance and energy overhead</a:t>
              </a:r>
            </a:p>
          </p:txBody>
        </p:sp>
        <p:sp>
          <p:nvSpPr>
            <p:cNvPr id="106" name="Down Arrow 143">
              <a:extLst>
                <a:ext uri="{FF2B5EF4-FFF2-40B4-BE49-F238E27FC236}">
                  <a16:creationId xmlns:a16="http://schemas.microsoft.com/office/drawing/2014/main" id="{A83645C6-B9C1-92A5-BCC1-B5D92EB8C9D7}"/>
                </a:ext>
              </a:extLst>
            </p:cNvPr>
            <p:cNvSpPr/>
            <p:nvPr/>
          </p:nvSpPr>
          <p:spPr>
            <a:xfrm rot="10800000" flipV="1">
              <a:off x="1975980" y="168367"/>
              <a:ext cx="412848" cy="327533"/>
            </a:xfrm>
            <a:prstGeom prst="downArrow">
              <a:avLst>
                <a:gd name="adj1" fmla="val 50000"/>
                <a:gd name="adj2" fmla="val 61672"/>
              </a:avLst>
            </a:prstGeom>
            <a:solidFill>
              <a:schemeClr val="accent2">
                <a:lumMod val="20000"/>
                <a:lumOff val="8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Quire Sans" panose="020B0502040400020003" pitchFamily="34" charset="0"/>
                <a:cs typeface="Quire Sans" panose="020B0502040400020003" pitchFamily="34" charset="0"/>
              </a:endParaRPr>
            </a:p>
          </p:txBody>
        </p:sp>
      </p:grpSp>
      <p:grpSp>
        <p:nvGrpSpPr>
          <p:cNvPr id="72" name="Group 71">
            <a:extLst>
              <a:ext uri="{FF2B5EF4-FFF2-40B4-BE49-F238E27FC236}">
                <a16:creationId xmlns:a16="http://schemas.microsoft.com/office/drawing/2014/main" id="{51318F7E-C1D8-41BB-6A4F-D0C7A8EBD644}"/>
              </a:ext>
            </a:extLst>
          </p:cNvPr>
          <p:cNvGrpSpPr/>
          <p:nvPr/>
        </p:nvGrpSpPr>
        <p:grpSpPr>
          <a:xfrm>
            <a:off x="2078700" y="3580815"/>
            <a:ext cx="3201569" cy="1136821"/>
            <a:chOff x="2721528" y="3690317"/>
            <a:chExt cx="3201569" cy="1136821"/>
          </a:xfrm>
        </p:grpSpPr>
        <p:grpSp>
          <p:nvGrpSpPr>
            <p:cNvPr id="50" name="Group 49">
              <a:extLst>
                <a:ext uri="{FF2B5EF4-FFF2-40B4-BE49-F238E27FC236}">
                  <a16:creationId xmlns:a16="http://schemas.microsoft.com/office/drawing/2014/main" id="{2DEF05C7-BB36-9C41-D0BC-C19FC0915A3E}"/>
                </a:ext>
              </a:extLst>
            </p:cNvPr>
            <p:cNvGrpSpPr/>
            <p:nvPr/>
          </p:nvGrpSpPr>
          <p:grpSpPr>
            <a:xfrm>
              <a:off x="2721528" y="3690536"/>
              <a:ext cx="1008574" cy="1136602"/>
              <a:chOff x="2195736" y="4205514"/>
              <a:chExt cx="1008574" cy="1599156"/>
            </a:xfrm>
          </p:grpSpPr>
          <p:cxnSp>
            <p:nvCxnSpPr>
              <p:cNvPr id="51" name="Straight Connector 50">
                <a:extLst>
                  <a:ext uri="{FF2B5EF4-FFF2-40B4-BE49-F238E27FC236}">
                    <a16:creationId xmlns:a16="http://schemas.microsoft.com/office/drawing/2014/main" id="{C0B0BEAF-04C4-F220-98A4-C6B97612BA11}"/>
                  </a:ext>
                </a:extLst>
              </p:cNvPr>
              <p:cNvCxnSpPr/>
              <p:nvPr/>
            </p:nvCxnSpPr>
            <p:spPr>
              <a:xfrm flipH="1" flipV="1">
                <a:off x="2688123" y="4205514"/>
                <a:ext cx="516187" cy="2770"/>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57759CA-A7DC-E7B2-1216-2539822F4A82}"/>
                  </a:ext>
                </a:extLst>
              </p:cNvPr>
              <p:cNvCxnSpPr/>
              <p:nvPr/>
            </p:nvCxnSpPr>
            <p:spPr>
              <a:xfrm flipV="1">
                <a:off x="2688122" y="420551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55AF9919-964F-7364-E1EB-CF636E2B8D45}"/>
                  </a:ext>
                </a:extLst>
              </p:cNvPr>
              <p:cNvGrpSpPr/>
              <p:nvPr/>
            </p:nvGrpSpPr>
            <p:grpSpPr>
              <a:xfrm>
                <a:off x="2195736" y="4446586"/>
                <a:ext cx="984772" cy="1358084"/>
                <a:chOff x="1913714" y="2287584"/>
                <a:chExt cx="938478" cy="1293816"/>
              </a:xfrm>
            </p:grpSpPr>
            <p:sp>
              <p:nvSpPr>
                <p:cNvPr id="54" name="Rectangle 53">
                  <a:extLst>
                    <a:ext uri="{FF2B5EF4-FFF2-40B4-BE49-F238E27FC236}">
                      <a16:creationId xmlns:a16="http://schemas.microsoft.com/office/drawing/2014/main" id="{61DF9CB1-4D31-D20A-DA32-047BE6B454C9}"/>
                    </a:ext>
                  </a:extLst>
                </p:cNvPr>
                <p:cNvSpPr/>
                <p:nvPr/>
              </p:nvSpPr>
              <p:spPr>
                <a:xfrm>
                  <a:off x="1917669" y="2355236"/>
                  <a:ext cx="933730" cy="122415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pitchFamily="34" charset="0"/>
                  </a:endParaRPr>
                </a:p>
              </p:txBody>
            </p:sp>
            <p:cxnSp>
              <p:nvCxnSpPr>
                <p:cNvPr id="55" name="Straight Connector 54">
                  <a:extLst>
                    <a:ext uri="{FF2B5EF4-FFF2-40B4-BE49-F238E27FC236}">
                      <a16:creationId xmlns:a16="http://schemas.microsoft.com/office/drawing/2014/main" id="{5E076D2C-5501-72FF-337E-C0B7BDE3FED7}"/>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5ED779E-61A6-3D88-0EBF-A4413DC86FF8}"/>
                    </a:ext>
                  </a:extLst>
                </p:cNvPr>
                <p:cNvCxnSpPr/>
                <p:nvPr/>
              </p:nvCxnSpPr>
              <p:spPr>
                <a:xfrm flipV="1">
                  <a:off x="2852192"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9779AF7-7AF2-9BD8-27FA-01A4437CA1F9}"/>
                    </a:ext>
                  </a:extLst>
                </p:cNvPr>
                <p:cNvCxnSpPr/>
                <p:nvPr/>
              </p:nvCxnSpPr>
              <p:spPr>
                <a:xfrm flipH="1">
                  <a:off x="1916088" y="3581400"/>
                  <a:ext cx="936104"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4E30B0-1CFE-F66B-F715-3FF0A12947F4}"/>
                    </a:ext>
                  </a:extLst>
                </p:cNvPr>
                <p:cNvCxnSpPr/>
                <p:nvPr/>
              </p:nvCxnSpPr>
              <p:spPr>
                <a:xfrm flipH="1" flipV="1">
                  <a:off x="1913714" y="2287584"/>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DC61257-6416-62F1-EB47-8F1DA1CBF40D}"/>
                    </a:ext>
                  </a:extLst>
                </p:cNvPr>
                <p:cNvCxnSpPr/>
                <p:nvPr/>
              </p:nvCxnSpPr>
              <p:spPr>
                <a:xfrm flipH="1" flipV="1">
                  <a:off x="1913714" y="2928049"/>
                  <a:ext cx="936104" cy="3784"/>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7CC447BC-CC76-A557-4E05-74A0E37E5201}"/>
                </a:ext>
              </a:extLst>
            </p:cNvPr>
            <p:cNvGrpSpPr/>
            <p:nvPr/>
          </p:nvGrpSpPr>
          <p:grpSpPr>
            <a:xfrm>
              <a:off x="5201316" y="3690317"/>
              <a:ext cx="721781" cy="1135618"/>
              <a:chOff x="5009163" y="4208284"/>
              <a:chExt cx="721781" cy="1597771"/>
            </a:xfrm>
          </p:grpSpPr>
          <p:cxnSp>
            <p:nvCxnSpPr>
              <p:cNvPr id="61" name="Straight Connector 60">
                <a:extLst>
                  <a:ext uri="{FF2B5EF4-FFF2-40B4-BE49-F238E27FC236}">
                    <a16:creationId xmlns:a16="http://schemas.microsoft.com/office/drawing/2014/main" id="{79053CE1-40DA-EDB6-3591-C579E4C39AB0}"/>
                  </a:ext>
                </a:extLst>
              </p:cNvPr>
              <p:cNvCxnSpPr/>
              <p:nvPr/>
            </p:nvCxnSpPr>
            <p:spPr>
              <a:xfrm flipH="1">
                <a:off x="5195308" y="4209668"/>
                <a:ext cx="535636" cy="2503"/>
              </a:xfrm>
              <a:prstGeom prst="line">
                <a:avLst/>
              </a:prstGeom>
              <a:ln w="28575" cap="rnd">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12D340D-EE74-665C-5396-254EC76CE4C2}"/>
                  </a:ext>
                </a:extLst>
              </p:cNvPr>
              <p:cNvCxnSpPr/>
              <p:nvPr/>
            </p:nvCxnSpPr>
            <p:spPr>
              <a:xfrm flipV="1">
                <a:off x="5191922" y="4208284"/>
                <a:ext cx="1" cy="24107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34BF2B2-AF77-9F5C-1C3B-B8B2E7295736}"/>
                  </a:ext>
                </a:extLst>
              </p:cNvPr>
              <p:cNvGrpSpPr/>
              <p:nvPr/>
            </p:nvGrpSpPr>
            <p:grpSpPr>
              <a:xfrm>
                <a:off x="5009163" y="4445728"/>
                <a:ext cx="365081" cy="1360327"/>
                <a:chOff x="1916088" y="2285447"/>
                <a:chExt cx="528676" cy="1295953"/>
              </a:xfrm>
            </p:grpSpPr>
            <p:sp>
              <p:nvSpPr>
                <p:cNvPr id="64" name="Rectangle 63">
                  <a:extLst>
                    <a:ext uri="{FF2B5EF4-FFF2-40B4-BE49-F238E27FC236}">
                      <a16:creationId xmlns:a16="http://schemas.microsoft.com/office/drawing/2014/main" id="{C5458717-879C-43A4-FDC7-EB052F2EB5A1}"/>
                    </a:ext>
                  </a:extLst>
                </p:cNvPr>
                <p:cNvSpPr/>
                <p:nvPr/>
              </p:nvSpPr>
              <p:spPr>
                <a:xfrm>
                  <a:off x="1917669" y="2357242"/>
                  <a:ext cx="512620" cy="122215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pitchFamily="34" charset="0"/>
                  </a:endParaRPr>
                </a:p>
              </p:txBody>
            </p:sp>
            <p:cxnSp>
              <p:nvCxnSpPr>
                <p:cNvPr id="65" name="Straight Connector 64">
                  <a:extLst>
                    <a:ext uri="{FF2B5EF4-FFF2-40B4-BE49-F238E27FC236}">
                      <a16:creationId xmlns:a16="http://schemas.microsoft.com/office/drawing/2014/main" id="{7D2CF900-CEB9-0978-3CCC-E6F5903AB47B}"/>
                    </a:ext>
                  </a:extLst>
                </p:cNvPr>
                <p:cNvCxnSpPr/>
                <p:nvPr/>
              </p:nvCxnSpPr>
              <p:spPr>
                <a:xfrm flipV="1">
                  <a:off x="1916088" y="2291368"/>
                  <a:ext cx="0" cy="129003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7616612-F8EF-E32C-5256-598F6E040ECB}"/>
                    </a:ext>
                  </a:extLst>
                </p:cNvPr>
                <p:cNvCxnSpPr/>
                <p:nvPr/>
              </p:nvCxnSpPr>
              <p:spPr>
                <a:xfrm flipV="1">
                  <a:off x="2444764" y="2291367"/>
                  <a:ext cx="0" cy="129003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224A6B-1021-05A5-B97C-43F800E1F377}"/>
                    </a:ext>
                  </a:extLst>
                </p:cNvPr>
                <p:cNvCxnSpPr>
                  <a:cxnSpLocks/>
                </p:cNvCxnSpPr>
                <p:nvPr/>
              </p:nvCxnSpPr>
              <p:spPr>
                <a:xfrm flipH="1">
                  <a:off x="1916088" y="3581400"/>
                  <a:ext cx="528676"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D60921-1102-338B-4A50-305065E58AA8}"/>
                    </a:ext>
                  </a:extLst>
                </p:cNvPr>
                <p:cNvCxnSpPr>
                  <a:cxnSpLocks/>
                </p:cNvCxnSpPr>
                <p:nvPr/>
              </p:nvCxnSpPr>
              <p:spPr>
                <a:xfrm flipH="1" flipV="1">
                  <a:off x="1952305" y="2285447"/>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C8D068-DBE5-7D00-C3FA-FA8415D16D53}"/>
                    </a:ext>
                  </a:extLst>
                </p:cNvPr>
                <p:cNvCxnSpPr>
                  <a:cxnSpLocks/>
                </p:cNvCxnSpPr>
                <p:nvPr/>
              </p:nvCxnSpPr>
              <p:spPr>
                <a:xfrm flipH="1" flipV="1">
                  <a:off x="1952305" y="2925912"/>
                  <a:ext cx="422181" cy="592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70" name="Right Arrow 69">
              <a:extLst>
                <a:ext uri="{FF2B5EF4-FFF2-40B4-BE49-F238E27FC236}">
                  <a16:creationId xmlns:a16="http://schemas.microsoft.com/office/drawing/2014/main" id="{874261E8-2D02-28BF-1FEC-8E4ECA6A766E}"/>
                </a:ext>
              </a:extLst>
            </p:cNvPr>
            <p:cNvSpPr/>
            <p:nvPr/>
          </p:nvSpPr>
          <p:spPr>
            <a:xfrm>
              <a:off x="4037932" y="4159493"/>
              <a:ext cx="736600" cy="388427"/>
            </a:xfrm>
            <a:prstGeom prst="rightArrow">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grpSp>
      <p:grpSp>
        <p:nvGrpSpPr>
          <p:cNvPr id="139" name="Group 138">
            <a:extLst>
              <a:ext uri="{FF2B5EF4-FFF2-40B4-BE49-F238E27FC236}">
                <a16:creationId xmlns:a16="http://schemas.microsoft.com/office/drawing/2014/main" id="{C1D8DB9E-A4D3-EC22-8197-07A72DB50381}"/>
              </a:ext>
            </a:extLst>
          </p:cNvPr>
          <p:cNvGrpSpPr/>
          <p:nvPr/>
        </p:nvGrpSpPr>
        <p:grpSpPr>
          <a:xfrm>
            <a:off x="2078694" y="1690801"/>
            <a:ext cx="3763306" cy="1120198"/>
            <a:chOff x="2321648" y="1819886"/>
            <a:chExt cx="4399189" cy="1385327"/>
          </a:xfrm>
        </p:grpSpPr>
        <p:grpSp>
          <p:nvGrpSpPr>
            <p:cNvPr id="78" name="Group 77">
              <a:extLst>
                <a:ext uri="{FF2B5EF4-FFF2-40B4-BE49-F238E27FC236}">
                  <a16:creationId xmlns:a16="http://schemas.microsoft.com/office/drawing/2014/main" id="{A20CEE5E-398B-C5DE-287C-F4288FFAD3EA}"/>
                </a:ext>
              </a:extLst>
            </p:cNvPr>
            <p:cNvGrpSpPr/>
            <p:nvPr/>
          </p:nvGrpSpPr>
          <p:grpSpPr>
            <a:xfrm>
              <a:off x="2321648" y="2117132"/>
              <a:ext cx="579230" cy="506875"/>
              <a:chOff x="1642975" y="2076837"/>
              <a:chExt cx="918189" cy="754911"/>
            </a:xfrm>
          </p:grpSpPr>
          <p:sp>
            <p:nvSpPr>
              <p:cNvPr id="73" name="Rectangle 72">
                <a:extLst>
                  <a:ext uri="{FF2B5EF4-FFF2-40B4-BE49-F238E27FC236}">
                    <a16:creationId xmlns:a16="http://schemas.microsoft.com/office/drawing/2014/main" id="{ACDCCCDB-BC10-4122-8F06-121247FBE664}"/>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cxnSp>
            <p:nvCxnSpPr>
              <p:cNvPr id="75" name="Straight Connector 74">
                <a:extLst>
                  <a:ext uri="{FF2B5EF4-FFF2-40B4-BE49-F238E27FC236}">
                    <a16:creationId xmlns:a16="http://schemas.microsoft.com/office/drawing/2014/main" id="{528B2B81-1890-3DD0-5FDF-4669007A6720}"/>
                  </a:ext>
                </a:extLst>
              </p:cNvPr>
              <p:cNvCxnSpPr>
                <a:cxnSpLocks/>
                <a:stCxn id="73" idx="1"/>
                <a:endCxn id="7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66E1F1-AC48-0ACA-6573-70A4BED7F302}"/>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0015E30-0B70-A018-6D95-08EBE85F8F12}"/>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41EB16CC-7486-26DD-277C-16A9F9ADB5E2}"/>
                </a:ext>
              </a:extLst>
            </p:cNvPr>
            <p:cNvGrpSpPr/>
            <p:nvPr/>
          </p:nvGrpSpPr>
          <p:grpSpPr>
            <a:xfrm>
              <a:off x="4215767" y="1982988"/>
              <a:ext cx="588695" cy="798474"/>
              <a:chOff x="3537095" y="1942693"/>
              <a:chExt cx="588695" cy="798474"/>
            </a:xfrm>
          </p:grpSpPr>
          <p:grpSp>
            <p:nvGrpSpPr>
              <p:cNvPr id="79" name="Group 78">
                <a:extLst>
                  <a:ext uri="{FF2B5EF4-FFF2-40B4-BE49-F238E27FC236}">
                    <a16:creationId xmlns:a16="http://schemas.microsoft.com/office/drawing/2014/main" id="{6561B6A9-7D5D-29A3-02ED-F5C90A86BA6E}"/>
                  </a:ext>
                </a:extLst>
              </p:cNvPr>
              <p:cNvGrpSpPr/>
              <p:nvPr/>
            </p:nvGrpSpPr>
            <p:grpSpPr>
              <a:xfrm>
                <a:off x="3546560" y="1942693"/>
                <a:ext cx="579230" cy="798474"/>
                <a:chOff x="1642975" y="2076837"/>
                <a:chExt cx="918189" cy="754911"/>
              </a:xfrm>
            </p:grpSpPr>
            <p:sp>
              <p:nvSpPr>
                <p:cNvPr id="80" name="Rectangle 79">
                  <a:extLst>
                    <a:ext uri="{FF2B5EF4-FFF2-40B4-BE49-F238E27FC236}">
                      <a16:creationId xmlns:a16="http://schemas.microsoft.com/office/drawing/2014/main" id="{1CFE9717-A549-BA9A-FF49-5E7EC0273D15}"/>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cxnSp>
              <p:nvCxnSpPr>
                <p:cNvPr id="81" name="Straight Connector 80">
                  <a:extLst>
                    <a:ext uri="{FF2B5EF4-FFF2-40B4-BE49-F238E27FC236}">
                      <a16:creationId xmlns:a16="http://schemas.microsoft.com/office/drawing/2014/main" id="{E12C927D-B33B-44E3-44A8-BAD1F49A0E99}"/>
                    </a:ext>
                  </a:extLst>
                </p:cNvPr>
                <p:cNvCxnSpPr>
                  <a:cxnSpLocks/>
                  <a:stCxn id="80" idx="1"/>
                  <a:endCxn id="80"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A96E337-52B9-1CEA-2727-20CDD5375063}"/>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C8BC46E-E7A9-F9BD-2BFF-A023E1A9D044}"/>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F26FAC85-3C8E-4207-FCE0-27E12F2B1DE5}"/>
                  </a:ext>
                </a:extLst>
              </p:cNvPr>
              <p:cNvCxnSpPr/>
              <p:nvPr/>
            </p:nvCxnSpPr>
            <p:spPr>
              <a:xfrm>
                <a:off x="3537095" y="2041063"/>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FEFEF96-FC97-E3AE-CEF7-E067E7B46E12}"/>
                  </a:ext>
                </a:extLst>
              </p:cNvPr>
              <p:cNvCxnSpPr/>
              <p:nvPr/>
            </p:nvCxnSpPr>
            <p:spPr>
              <a:xfrm>
                <a:off x="3547728" y="223605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CDE3FB0-7657-9453-5BA4-7281D70A6C69}"/>
                  </a:ext>
                </a:extLst>
              </p:cNvPr>
              <p:cNvCxnSpPr/>
              <p:nvPr/>
            </p:nvCxnSpPr>
            <p:spPr>
              <a:xfrm>
                <a:off x="3555561" y="24398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0945FC2-4170-87EC-EAF5-DE392863447F}"/>
                  </a:ext>
                </a:extLst>
              </p:cNvPr>
              <p:cNvCxnSpPr/>
              <p:nvPr/>
            </p:nvCxnSpPr>
            <p:spPr>
              <a:xfrm>
                <a:off x="3546560" y="2647510"/>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241FC50B-A1EE-26D2-5DD5-5D5D4A71C881}"/>
                </a:ext>
              </a:extLst>
            </p:cNvPr>
            <p:cNvGrpSpPr/>
            <p:nvPr/>
          </p:nvGrpSpPr>
          <p:grpSpPr>
            <a:xfrm>
              <a:off x="6127746" y="1819886"/>
              <a:ext cx="593091" cy="1385327"/>
              <a:chOff x="5449074" y="1779591"/>
              <a:chExt cx="593091" cy="1385327"/>
            </a:xfrm>
          </p:grpSpPr>
          <p:grpSp>
            <p:nvGrpSpPr>
              <p:cNvPr id="112" name="Group 111">
                <a:extLst>
                  <a:ext uri="{FF2B5EF4-FFF2-40B4-BE49-F238E27FC236}">
                    <a16:creationId xmlns:a16="http://schemas.microsoft.com/office/drawing/2014/main" id="{4168328B-0551-5D59-C817-361AAD3BB88A}"/>
                  </a:ext>
                </a:extLst>
              </p:cNvPr>
              <p:cNvGrpSpPr/>
              <p:nvPr/>
            </p:nvGrpSpPr>
            <p:grpSpPr>
              <a:xfrm>
                <a:off x="5450145" y="1779591"/>
                <a:ext cx="579230" cy="1385327"/>
                <a:chOff x="1642975" y="2076837"/>
                <a:chExt cx="918189" cy="754911"/>
              </a:xfrm>
            </p:grpSpPr>
            <p:sp>
              <p:nvSpPr>
                <p:cNvPr id="113" name="Rectangle 112">
                  <a:extLst>
                    <a:ext uri="{FF2B5EF4-FFF2-40B4-BE49-F238E27FC236}">
                      <a16:creationId xmlns:a16="http://schemas.microsoft.com/office/drawing/2014/main" id="{B86E3625-23AD-B032-72F6-A31C72D8EC4D}"/>
                    </a:ext>
                  </a:extLst>
                </p:cNvPr>
                <p:cNvSpPr/>
                <p:nvPr/>
              </p:nvSpPr>
              <p:spPr>
                <a:xfrm>
                  <a:off x="1642976" y="2076837"/>
                  <a:ext cx="903767" cy="754911"/>
                </a:xfrm>
                <a:prstGeom prst="rect">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cxnSp>
              <p:nvCxnSpPr>
                <p:cNvPr id="114" name="Straight Connector 113">
                  <a:extLst>
                    <a:ext uri="{FF2B5EF4-FFF2-40B4-BE49-F238E27FC236}">
                      <a16:creationId xmlns:a16="http://schemas.microsoft.com/office/drawing/2014/main" id="{52515A2F-2C15-B6F3-208B-8BD898E38735}"/>
                    </a:ext>
                  </a:extLst>
                </p:cNvPr>
                <p:cNvCxnSpPr>
                  <a:cxnSpLocks/>
                  <a:stCxn id="113" idx="1"/>
                  <a:endCxn id="113" idx="3"/>
                </p:cNvCxnSpPr>
                <p:nvPr/>
              </p:nvCxnSpPr>
              <p:spPr>
                <a:xfrm>
                  <a:off x="1642976" y="245429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7E2750E-0BBB-0317-8178-259F89EE7551}"/>
                    </a:ext>
                  </a:extLst>
                </p:cNvPr>
                <p:cNvCxnSpPr/>
                <p:nvPr/>
              </p:nvCxnSpPr>
              <p:spPr>
                <a:xfrm>
                  <a:off x="1642975" y="2266451"/>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E8C1B18-E6F5-2A69-6F59-2BAEB8AD3A5A}"/>
                    </a:ext>
                  </a:extLst>
                </p:cNvPr>
                <p:cNvCxnSpPr/>
                <p:nvPr/>
              </p:nvCxnSpPr>
              <p:spPr>
                <a:xfrm>
                  <a:off x="1657397" y="2649223"/>
                  <a:ext cx="90376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id="{385E20E4-43FF-DBB7-E915-C7AF7B96AF73}"/>
                  </a:ext>
                </a:extLst>
              </p:cNvPr>
              <p:cNvCxnSpPr/>
              <p:nvPr/>
            </p:nvCxnSpPr>
            <p:spPr>
              <a:xfrm>
                <a:off x="5459243" y="189724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0C6394B-A1B3-A8F5-ADCB-17249089EA4D}"/>
                  </a:ext>
                </a:extLst>
              </p:cNvPr>
              <p:cNvCxnSpPr/>
              <p:nvPr/>
            </p:nvCxnSpPr>
            <p:spPr>
              <a:xfrm>
                <a:off x="5449074" y="20126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284DD38-95F7-22C6-DCDA-F7B5AD4A44D3}"/>
                  </a:ext>
                </a:extLst>
              </p:cNvPr>
              <p:cNvCxnSpPr/>
              <p:nvPr/>
            </p:nvCxnSpPr>
            <p:spPr>
              <a:xfrm>
                <a:off x="5465039" y="2238967"/>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6B513B6-41EE-76EF-5AF5-CE20BE7FCF50}"/>
                  </a:ext>
                </a:extLst>
              </p:cNvPr>
              <p:cNvCxnSpPr/>
              <p:nvPr/>
            </p:nvCxnSpPr>
            <p:spPr>
              <a:xfrm>
                <a:off x="5452249" y="23555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1DE03A8-FCDF-55D1-5705-599F1597FCDE}"/>
                  </a:ext>
                </a:extLst>
              </p:cNvPr>
              <p:cNvCxnSpPr/>
              <p:nvPr/>
            </p:nvCxnSpPr>
            <p:spPr>
              <a:xfrm>
                <a:off x="5466237" y="2589395"/>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C3983D5-6840-3D9A-4DE3-F67B32C6C58A}"/>
                  </a:ext>
                </a:extLst>
              </p:cNvPr>
              <p:cNvCxnSpPr/>
              <p:nvPr/>
            </p:nvCxnSpPr>
            <p:spPr>
              <a:xfrm>
                <a:off x="5456068" y="270484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F3550C9-C9F6-1F66-40EE-DB9A7B5E94E5}"/>
                  </a:ext>
                </a:extLst>
              </p:cNvPr>
              <p:cNvCxnSpPr/>
              <p:nvPr/>
            </p:nvCxnSpPr>
            <p:spPr>
              <a:xfrm>
                <a:off x="5472033" y="29469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4D95EA2-6460-6FC3-0BC9-7DB108A0C762}"/>
                  </a:ext>
                </a:extLst>
              </p:cNvPr>
              <p:cNvCxnSpPr/>
              <p:nvPr/>
            </p:nvCxnSpPr>
            <p:spPr>
              <a:xfrm>
                <a:off x="5459243" y="3054092"/>
                <a:ext cx="570132"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5" name="Right Arrow 134">
              <a:extLst>
                <a:ext uri="{FF2B5EF4-FFF2-40B4-BE49-F238E27FC236}">
                  <a16:creationId xmlns:a16="http://schemas.microsoft.com/office/drawing/2014/main" id="{060FFB97-195E-6C72-9725-E39E22BF0AF9}"/>
                </a:ext>
              </a:extLst>
            </p:cNvPr>
            <p:cNvSpPr/>
            <p:nvPr/>
          </p:nvSpPr>
          <p:spPr>
            <a:xfrm>
              <a:off x="3194707" y="219303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36" name="Right Arrow 135">
              <a:extLst>
                <a:ext uri="{FF2B5EF4-FFF2-40B4-BE49-F238E27FC236}">
                  <a16:creationId xmlns:a16="http://schemas.microsoft.com/office/drawing/2014/main" id="{82851A64-2FBC-F682-A46A-5C8C3618A0F1}"/>
                </a:ext>
              </a:extLst>
            </p:cNvPr>
            <p:cNvSpPr/>
            <p:nvPr/>
          </p:nvSpPr>
          <p:spPr>
            <a:xfrm>
              <a:off x="5107119" y="2189021"/>
              <a:ext cx="736600" cy="388427"/>
            </a:xfrm>
            <a:prstGeom prst="rightArrow">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grpSp>
      <p:graphicFrame>
        <p:nvGraphicFramePr>
          <p:cNvPr id="140" name="Chart 139">
            <a:extLst>
              <a:ext uri="{FF2B5EF4-FFF2-40B4-BE49-F238E27FC236}">
                <a16:creationId xmlns:a16="http://schemas.microsoft.com/office/drawing/2014/main" id="{187D3BFB-CE00-EAC4-C857-654157537040}"/>
              </a:ext>
            </a:extLst>
          </p:cNvPr>
          <p:cNvGraphicFramePr/>
          <p:nvPr/>
        </p:nvGraphicFramePr>
        <p:xfrm>
          <a:off x="6304892" y="1504244"/>
          <a:ext cx="4238158" cy="3275127"/>
        </p:xfrm>
        <a:graphic>
          <a:graphicData uri="http://schemas.openxmlformats.org/drawingml/2006/chart">
            <c:chart xmlns:c="http://schemas.openxmlformats.org/drawingml/2006/chart" xmlns:r="http://schemas.openxmlformats.org/officeDocument/2006/relationships" r:id="rId3"/>
          </a:graphicData>
        </a:graphic>
      </p:graphicFrame>
      <p:grpSp>
        <p:nvGrpSpPr>
          <p:cNvPr id="151" name="Group 150">
            <a:extLst>
              <a:ext uri="{FF2B5EF4-FFF2-40B4-BE49-F238E27FC236}">
                <a16:creationId xmlns:a16="http://schemas.microsoft.com/office/drawing/2014/main" id="{58B22E9A-A503-A2D4-3EC4-947D2ED976E1}"/>
              </a:ext>
            </a:extLst>
          </p:cNvPr>
          <p:cNvGrpSpPr/>
          <p:nvPr/>
        </p:nvGrpSpPr>
        <p:grpSpPr>
          <a:xfrm>
            <a:off x="9915607" y="1934649"/>
            <a:ext cx="369332" cy="1941612"/>
            <a:chOff x="8520560" y="1934649"/>
            <a:chExt cx="369332" cy="1941612"/>
          </a:xfrm>
        </p:grpSpPr>
        <p:cxnSp>
          <p:nvCxnSpPr>
            <p:cNvPr id="142" name="Straight Arrow Connector 141">
              <a:extLst>
                <a:ext uri="{FF2B5EF4-FFF2-40B4-BE49-F238E27FC236}">
                  <a16:creationId xmlns:a16="http://schemas.microsoft.com/office/drawing/2014/main" id="{BBDE87F8-5015-C35C-6BA6-3FB1A299C3C4}"/>
                </a:ext>
              </a:extLst>
            </p:cNvPr>
            <p:cNvCxnSpPr/>
            <p:nvPr/>
          </p:nvCxnSpPr>
          <p:spPr>
            <a:xfrm>
              <a:off x="8875643" y="2059901"/>
              <a:ext cx="0" cy="18163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DBF8E5B-42CD-12BC-C3D4-C9DD4F7B491C}"/>
                </a:ext>
              </a:extLst>
            </p:cNvPr>
            <p:cNvSpPr txBox="1"/>
            <p:nvPr/>
          </p:nvSpPr>
          <p:spPr>
            <a:xfrm rot="16200000">
              <a:off x="7841271" y="2613938"/>
              <a:ext cx="1727909" cy="369332"/>
            </a:xfrm>
            <a:prstGeom prst="rect">
              <a:avLst/>
            </a:prstGeom>
            <a:noFill/>
          </p:spPr>
          <p:txBody>
            <a:bodyPr wrap="none" rtlCol="0">
              <a:spAutoFit/>
            </a:bodyPr>
            <a:lstStyle/>
            <a:p>
              <a:pPr defTabSz="914400">
                <a:defRPr/>
              </a:pPr>
              <a:r>
                <a:rPr lang="en-US" dirty="0">
                  <a:solidFill>
                    <a:srgbClr val="C00000"/>
                  </a:solidFill>
                  <a:latin typeface="Cambria" panose="02040503050406030204" pitchFamily="18" charset="0"/>
                </a:rPr>
                <a:t>26% Slowdown</a:t>
              </a:r>
            </a:p>
          </p:txBody>
        </p:sp>
      </p:grpSp>
      <p:grpSp>
        <p:nvGrpSpPr>
          <p:cNvPr id="147" name="Group 146">
            <a:extLst>
              <a:ext uri="{FF2B5EF4-FFF2-40B4-BE49-F238E27FC236}">
                <a16:creationId xmlns:a16="http://schemas.microsoft.com/office/drawing/2014/main" id="{C699DD09-84FC-0EBF-1A75-6CAA17CD3375}"/>
              </a:ext>
            </a:extLst>
          </p:cNvPr>
          <p:cNvGrpSpPr/>
          <p:nvPr/>
        </p:nvGrpSpPr>
        <p:grpSpPr>
          <a:xfrm>
            <a:off x="1521803" y="5152021"/>
            <a:ext cx="9144001" cy="913989"/>
            <a:chOff x="-1" y="5309113"/>
            <a:chExt cx="9144001" cy="913989"/>
          </a:xfrm>
        </p:grpSpPr>
        <p:sp>
          <p:nvSpPr>
            <p:cNvPr id="148" name="Content Placeholder 2">
              <a:extLst>
                <a:ext uri="{FF2B5EF4-FFF2-40B4-BE49-F238E27FC236}">
                  <a16:creationId xmlns:a16="http://schemas.microsoft.com/office/drawing/2014/main" id="{A4AD2206-5074-2099-08C2-196F407D27BB}"/>
                </a:ext>
              </a:extLst>
            </p:cNvPr>
            <p:cNvSpPr txBox="1">
              <a:spLocks/>
            </p:cNvSpPr>
            <p:nvPr/>
          </p:nvSpPr>
          <p:spPr>
            <a:xfrm>
              <a:off x="-1" y="5309113"/>
              <a:ext cx="9144001" cy="913989"/>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sz="2400" b="1" dirty="0">
                  <a:solidFill>
                    <a:srgbClr val="C00000"/>
                  </a:solidFill>
                </a:rPr>
                <a:t>More</a:t>
              </a:r>
              <a:r>
                <a:rPr lang="en-US" sz="2400" dirty="0">
                  <a:solidFill>
                    <a:srgbClr val="C00000"/>
                  </a:solidFill>
                </a:rPr>
                <a:t> </a:t>
              </a:r>
              <a:r>
                <a:rPr lang="en-US" sz="2400" b="1" dirty="0">
                  <a:solidFill>
                    <a:srgbClr val="C00000"/>
                  </a:solidFill>
                </a:rPr>
                <a:t>periodic refresh </a:t>
              </a:r>
              <a:r>
                <a:rPr lang="en-US" sz="2400" dirty="0">
                  <a:solidFill>
                    <a:prstClr val="black"/>
                  </a:solidFill>
                </a:rPr>
                <a:t>operations incur </a:t>
              </a:r>
              <a:br>
                <a:rPr lang="en-US" sz="2400" dirty="0">
                  <a:solidFill>
                    <a:prstClr val="black"/>
                  </a:solidFill>
                </a:rPr>
              </a:br>
              <a:r>
                <a:rPr lang="en-US" sz="2400" b="1" dirty="0">
                  <a:solidFill>
                    <a:srgbClr val="C00000"/>
                  </a:solidFill>
                </a:rPr>
                <a:t>larger performance overhead </a:t>
              </a:r>
              <a:r>
                <a:rPr lang="en-US" sz="2400" dirty="0">
                  <a:solidFill>
                    <a:prstClr val="black"/>
                  </a:solidFill>
                </a:rPr>
                <a:t>as DRAM </a:t>
              </a:r>
              <a:r>
                <a:rPr lang="en-US" sz="2400" b="1" dirty="0">
                  <a:solidFill>
                    <a:srgbClr val="7030A0"/>
                  </a:solidFill>
                </a:rPr>
                <a:t>chip density increases</a:t>
              </a:r>
            </a:p>
          </p:txBody>
        </p:sp>
        <p:cxnSp>
          <p:nvCxnSpPr>
            <p:cNvPr id="149" name="Straight Connector 148">
              <a:extLst>
                <a:ext uri="{FF2B5EF4-FFF2-40B4-BE49-F238E27FC236}">
                  <a16:creationId xmlns:a16="http://schemas.microsoft.com/office/drawing/2014/main" id="{ADD0D972-3DA6-E738-A134-1D7BCB5A9FDA}"/>
                </a:ext>
              </a:extLst>
            </p:cNvPr>
            <p:cNvCxnSpPr/>
            <p:nvPr/>
          </p:nvCxnSpPr>
          <p:spPr>
            <a:xfrm>
              <a:off x="0" y="5309113"/>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6AAE1C6-0EFA-1B2B-FD67-5A156E4F8866}"/>
                </a:ext>
              </a:extLst>
            </p:cNvPr>
            <p:cNvCxnSpPr/>
            <p:nvPr/>
          </p:nvCxnSpPr>
          <p:spPr>
            <a:xfrm>
              <a:off x="-1" y="6223102"/>
              <a:ext cx="9144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924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
                                            <p:graphicEl>
                                              <a:chart seriesIdx="-3" categoryIdx="-3" bldStep="gridLegen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
                                            <p:graphicEl>
                                              <a:chart seriesIdx="0"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40" grpId="0" uiExpand="1">
        <p:bldSub>
          <a:bldChart bld="series"/>
        </p:bldSub>
      </p:bldGraphic>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1529080" y="6"/>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152400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latin typeface="Cambria" panose="02040503050406030204" pitchFamily="18" charset="0"/>
              </a:rPr>
              <a:t>RowPress</a:t>
            </a:r>
            <a:endParaRPr lang="en-US" sz="2800" dirty="0">
              <a:latin typeface="Cambria" panose="02040503050406030204" pitchFamily="18" charset="0"/>
            </a:endParaRP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9420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9376942" y="3701094"/>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u="sng" dirty="0">
                <a:solidFill>
                  <a:srgbClr val="0563C1"/>
                </a:solidFill>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1524000" y="3762053"/>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t>Yağlıkçı</a:t>
            </a:r>
            <a:r>
              <a:rPr lang="en-US" b="1" dirty="0"/>
              <a:t> </a:t>
            </a:r>
          </a:p>
          <a:p>
            <a:pPr>
              <a:spcAft>
                <a:spcPts val="600"/>
              </a:spcAft>
            </a:pPr>
            <a:r>
              <a:rPr lang="en-US" dirty="0"/>
              <a:t>Yahya Can </a:t>
            </a:r>
            <a:r>
              <a:rPr lang="en-US" dirty="0" err="1"/>
              <a:t>Tuğrul</a:t>
            </a:r>
            <a:r>
              <a:rPr lang="en-US" dirty="0"/>
              <a:t>    Geraldo F. Oliveira    İsmail Emir </a:t>
            </a:r>
            <a:r>
              <a:rPr lang="en-US" dirty="0" err="1"/>
              <a:t>Yüksel</a:t>
            </a:r>
            <a:endParaRPr lang="en-US" dirty="0"/>
          </a:p>
          <a:p>
            <a:pPr>
              <a:spcAft>
                <a:spcPts val="600"/>
              </a:spcAft>
            </a:pPr>
            <a:r>
              <a:rPr lang="en-US" dirty="0" err="1"/>
              <a:t>Ataberk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78394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10CA-A617-6CD3-03A7-36FCEA661746}"/>
              </a:ext>
            </a:extLst>
          </p:cNvPr>
          <p:cNvSpPr>
            <a:spLocks noGrp="1"/>
          </p:cNvSpPr>
          <p:nvPr>
            <p:ph type="title"/>
          </p:nvPr>
        </p:nvSpPr>
        <p:spPr/>
        <p:txBody>
          <a:bodyPr/>
          <a:lstStyle/>
          <a:p>
            <a:r>
              <a:rPr lang="en-US" dirty="0"/>
              <a:t>How Large is 1000 Activations?</a:t>
            </a:r>
          </a:p>
        </p:txBody>
      </p:sp>
      <p:sp>
        <p:nvSpPr>
          <p:cNvPr id="3" name="Content Placeholder 2">
            <a:extLst>
              <a:ext uri="{FF2B5EF4-FFF2-40B4-BE49-F238E27FC236}">
                <a16:creationId xmlns:a16="http://schemas.microsoft.com/office/drawing/2014/main" id="{FB746CCE-69A1-5138-77CF-1C0A186F774F}"/>
              </a:ext>
            </a:extLst>
          </p:cNvPr>
          <p:cNvSpPr>
            <a:spLocks noGrp="1"/>
          </p:cNvSpPr>
          <p:nvPr>
            <p:ph idx="1"/>
          </p:nvPr>
        </p:nvSpPr>
        <p:spPr>
          <a:xfrm>
            <a:off x="1524000" y="965201"/>
            <a:ext cx="3601116" cy="5336922"/>
          </a:xfrm>
        </p:spPr>
        <p:txBody>
          <a:bodyPr>
            <a:noAutofit/>
          </a:bodyPr>
          <a:lstStyle/>
          <a:p>
            <a:endParaRPr lang="en-US" sz="1300" dirty="0"/>
          </a:p>
          <a:p>
            <a:pPr>
              <a:buClr>
                <a:schemeClr val="tx1"/>
              </a:buClr>
            </a:pPr>
            <a:r>
              <a:rPr lang="en-US" sz="2000" dirty="0"/>
              <a:t>Bitflips occur </a:t>
            </a:r>
            <a:br>
              <a:rPr lang="en-US" sz="2000" dirty="0"/>
            </a:br>
            <a:r>
              <a:rPr lang="en-US" sz="2000" b="1" dirty="0"/>
              <a:t>at ~1000 activations</a:t>
            </a:r>
          </a:p>
          <a:p>
            <a:pPr marL="0" indent="0">
              <a:buClr>
                <a:schemeClr val="tx1"/>
              </a:buClr>
              <a:buNone/>
            </a:pPr>
            <a:endParaRPr lang="en-US" sz="1200" dirty="0"/>
          </a:p>
          <a:p>
            <a:pPr>
              <a:buClr>
                <a:schemeClr val="tx1"/>
              </a:buClr>
            </a:pPr>
            <a:r>
              <a:rPr lang="en-US" sz="2000" dirty="0"/>
              <a:t>Mitigation mechanisms trigger </a:t>
            </a:r>
            <a:r>
              <a:rPr lang="en-US" sz="2000" b="1" dirty="0"/>
              <a:t>preventive actions</a:t>
            </a:r>
            <a:r>
              <a:rPr lang="en-US" sz="2000" dirty="0"/>
              <a:t> (e.g., preventive refresh) </a:t>
            </a:r>
            <a:br>
              <a:rPr lang="en-US" sz="2000" dirty="0"/>
            </a:br>
            <a:r>
              <a:rPr lang="en-US" sz="2000" b="1" dirty="0"/>
              <a:t>at</a:t>
            </a:r>
            <a:r>
              <a:rPr lang="en-US" sz="2000" dirty="0"/>
              <a:t> </a:t>
            </a:r>
            <a:r>
              <a:rPr lang="en-US" sz="2000" b="1" dirty="0"/>
              <a:t>~500 activations</a:t>
            </a:r>
          </a:p>
          <a:p>
            <a:pPr>
              <a:buClr>
                <a:schemeClr val="tx1"/>
              </a:buClr>
            </a:pPr>
            <a:endParaRPr lang="en-US" sz="1200" b="1" dirty="0"/>
          </a:p>
          <a:p>
            <a:pPr>
              <a:buClr>
                <a:schemeClr val="tx1"/>
              </a:buClr>
            </a:pPr>
            <a:r>
              <a:rPr lang="en-US" sz="2000" dirty="0"/>
              <a:t>Is 500 </a:t>
            </a:r>
            <a:r>
              <a:rPr lang="en-US" sz="2000" b="1" dirty="0"/>
              <a:t>a distinctive activation count</a:t>
            </a:r>
            <a:r>
              <a:rPr lang="en-US" sz="2000" dirty="0"/>
              <a:t>? </a:t>
            </a:r>
          </a:p>
          <a:p>
            <a:pPr>
              <a:buClr>
                <a:schemeClr val="tx1"/>
              </a:buClr>
            </a:pPr>
            <a:endParaRPr lang="en-US" sz="1200" dirty="0"/>
          </a:p>
          <a:p>
            <a:pPr>
              <a:buClr>
                <a:schemeClr val="tx1"/>
              </a:buClr>
            </a:pPr>
            <a:r>
              <a:rPr lang="en-US" sz="2000" dirty="0"/>
              <a:t>Benign workloads activate </a:t>
            </a:r>
            <a:r>
              <a:rPr lang="en-US" sz="2000" b="1" dirty="0"/>
              <a:t>hundreds of rows</a:t>
            </a:r>
            <a:r>
              <a:rPr lang="en-US" sz="2000" dirty="0"/>
              <a:t> </a:t>
            </a:r>
            <a:br>
              <a:rPr lang="en-US" sz="2000" dirty="0"/>
            </a:br>
            <a:r>
              <a:rPr lang="en-US" sz="2000" dirty="0"/>
              <a:t>more than </a:t>
            </a:r>
            <a:r>
              <a:rPr lang="en-US" sz="2000" b="1" dirty="0"/>
              <a:t>500 times </a:t>
            </a:r>
            <a:br>
              <a:rPr lang="en-US" sz="2000" dirty="0"/>
            </a:br>
            <a:r>
              <a:rPr lang="en-US" sz="2000" dirty="0"/>
              <a:t>in a refresh window  </a:t>
            </a:r>
          </a:p>
        </p:txBody>
      </p:sp>
      <p:sp>
        <p:nvSpPr>
          <p:cNvPr id="4" name="Slide Number Placeholder 3">
            <a:extLst>
              <a:ext uri="{FF2B5EF4-FFF2-40B4-BE49-F238E27FC236}">
                <a16:creationId xmlns:a16="http://schemas.microsoft.com/office/drawing/2014/main" id="{11E5BB19-E0AD-EE34-CCC0-97E35A3FF9AA}"/>
              </a:ext>
            </a:extLst>
          </p:cNvPr>
          <p:cNvSpPr>
            <a:spLocks noGrp="1"/>
          </p:cNvSpPr>
          <p:nvPr>
            <p:ph type="sldNum" sz="quarter" idx="12"/>
          </p:nvPr>
        </p:nvSpPr>
        <p:spPr/>
        <p:txBody>
          <a:bodyPr/>
          <a:lstStyle/>
          <a:p>
            <a:fld id="{676C2683-0D41-1E45-8714-724CB2570654}" type="slidenum">
              <a:rPr lang="en-US" smtClean="0"/>
              <a:pPr/>
              <a:t>11</a:t>
            </a:fld>
            <a:endParaRPr lang="en-US" dirty="0"/>
          </a:p>
        </p:txBody>
      </p:sp>
      <p:graphicFrame>
        <p:nvGraphicFramePr>
          <p:cNvPr id="15" name="Table 14">
            <a:extLst>
              <a:ext uri="{FF2B5EF4-FFF2-40B4-BE49-F238E27FC236}">
                <a16:creationId xmlns:a16="http://schemas.microsoft.com/office/drawing/2014/main" id="{E6D929F1-5426-43F4-975B-096FFC971D85}"/>
              </a:ext>
            </a:extLst>
          </p:cNvPr>
          <p:cNvGraphicFramePr>
            <a:graphicFrameLocks noGrp="1"/>
          </p:cNvGraphicFramePr>
          <p:nvPr/>
        </p:nvGraphicFramePr>
        <p:xfrm>
          <a:off x="5899908" y="1671548"/>
          <a:ext cx="4489939" cy="4849177"/>
        </p:xfrm>
        <a:graphic>
          <a:graphicData uri="http://schemas.openxmlformats.org/drawingml/2006/table">
            <a:tbl>
              <a:tblPr firstRow="1" bandRow="1">
                <a:tableStyleId>{2D5ABB26-0587-4C30-8999-92F81FD0307C}</a:tableStyleId>
              </a:tblPr>
              <a:tblGrid>
                <a:gridCol w="1641461">
                  <a:extLst>
                    <a:ext uri="{9D8B030D-6E8A-4147-A177-3AD203B41FA5}">
                      <a16:colId xmlns:a16="http://schemas.microsoft.com/office/drawing/2014/main" val="2760095716"/>
                    </a:ext>
                  </a:extLst>
                </a:gridCol>
                <a:gridCol w="811860">
                  <a:extLst>
                    <a:ext uri="{9D8B030D-6E8A-4147-A177-3AD203B41FA5}">
                      <a16:colId xmlns:a16="http://schemas.microsoft.com/office/drawing/2014/main" val="2385339434"/>
                    </a:ext>
                  </a:extLst>
                </a:gridCol>
                <a:gridCol w="2036618">
                  <a:extLst>
                    <a:ext uri="{9D8B030D-6E8A-4147-A177-3AD203B41FA5}">
                      <a16:colId xmlns:a16="http://schemas.microsoft.com/office/drawing/2014/main" val="2673832214"/>
                    </a:ext>
                  </a:extLst>
                </a:gridCol>
              </a:tblGrid>
              <a:tr h="568368">
                <a:tc>
                  <a:txBody>
                    <a:bodyPr/>
                    <a:lstStyle/>
                    <a:p>
                      <a:r>
                        <a:rPr lang="en-US" b="1" dirty="0">
                          <a:latin typeface="Cambria" panose="02040503050406030204" pitchFamily="18" charset="0"/>
                        </a:rPr>
                        <a:t>Benchmark</a:t>
                      </a:r>
                    </a:p>
                  </a:txBody>
                  <a:tcPr marL="0" marR="0" marT="0" marB="0">
                    <a:lnB w="12700" cap="flat" cmpd="sng" algn="ctr">
                      <a:solidFill>
                        <a:schemeClr val="tx1"/>
                      </a:solidFill>
                      <a:prstDash val="solid"/>
                      <a:round/>
                      <a:headEnd type="none" w="med" len="med"/>
                      <a:tailEnd type="none" w="med" len="med"/>
                    </a:lnB>
                  </a:tcPr>
                </a:tc>
                <a:tc>
                  <a:txBody>
                    <a:bodyPr/>
                    <a:lstStyle/>
                    <a:p>
                      <a:pPr algn="r"/>
                      <a:r>
                        <a:rPr lang="en-US" b="1" dirty="0">
                          <a:latin typeface="Cambria" panose="02040503050406030204" pitchFamily="18" charset="0"/>
                        </a:rPr>
                        <a:t>MPKI</a:t>
                      </a:r>
                    </a:p>
                  </a:txBody>
                  <a:tcPr marL="0" marR="0" marT="0" marB="0">
                    <a:lnB w="12700" cap="flat" cmpd="sng" algn="ctr">
                      <a:solidFill>
                        <a:schemeClr val="tx1"/>
                      </a:solidFill>
                      <a:prstDash val="solid"/>
                      <a:round/>
                      <a:headEnd type="none" w="med" len="med"/>
                      <a:tailEnd type="none" w="med" len="med"/>
                    </a:lnB>
                  </a:tcPr>
                </a:tc>
                <a:tc>
                  <a:txBody>
                    <a:bodyPr/>
                    <a:lstStyle/>
                    <a:p>
                      <a:pPr algn="r"/>
                      <a:r>
                        <a:rPr lang="en-US" b="1" dirty="0">
                          <a:latin typeface="Cambria" panose="02040503050406030204" pitchFamily="18" charset="0"/>
                        </a:rPr>
                        <a:t># of Rows w/</a:t>
                      </a:r>
                      <a:br>
                        <a:rPr lang="en-US" b="1" dirty="0">
                          <a:latin typeface="Cambria" panose="02040503050406030204" pitchFamily="18" charset="0"/>
                        </a:rPr>
                      </a:br>
                      <a:r>
                        <a:rPr lang="en-US" b="1" dirty="0">
                          <a:latin typeface="Cambria" panose="02040503050406030204" pitchFamily="18" charset="0"/>
                        </a:rPr>
                        <a:t>ACT count &gt;512</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1253712"/>
                  </a:ext>
                </a:extLst>
              </a:tr>
              <a:tr h="329293">
                <a:tc>
                  <a:txBody>
                    <a:bodyPr/>
                    <a:lstStyle/>
                    <a:p>
                      <a:r>
                        <a:rPr lang="en-US" dirty="0">
                          <a:latin typeface="Cambria" panose="02040503050406030204" pitchFamily="18" charset="0"/>
                        </a:rPr>
                        <a:t>429.mcf</a:t>
                      </a:r>
                    </a:p>
                  </a:txBody>
                  <a:tcPr marL="0" marR="0" marT="0" marB="0">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r"/>
                      <a:r>
                        <a:rPr lang="en-US" dirty="0">
                          <a:latin typeface="Cambria" panose="02040503050406030204" pitchFamily="18" charset="0"/>
                        </a:rPr>
                        <a:t>68.27</a:t>
                      </a:r>
                    </a:p>
                  </a:txBody>
                  <a:tcPr marL="0" marR="0" marT="0" marB="0">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r"/>
                      <a:r>
                        <a:rPr lang="en-US" dirty="0">
                          <a:latin typeface="Cambria" panose="02040503050406030204" pitchFamily="18" charset="0"/>
                        </a:rPr>
                        <a:t>2564</a:t>
                      </a:r>
                    </a:p>
                  </a:txBody>
                  <a:tcPr marL="0" marR="0" marT="0" marB="0">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2961249628"/>
                  </a:ext>
                </a:extLst>
              </a:tr>
              <a:tr h="329293">
                <a:tc>
                  <a:txBody>
                    <a:bodyPr/>
                    <a:lstStyle/>
                    <a:p>
                      <a:r>
                        <a:rPr lang="en-US" dirty="0">
                          <a:latin typeface="Cambria" panose="02040503050406030204" pitchFamily="18" charset="0"/>
                        </a:rPr>
                        <a:t>470.lbm</a:t>
                      </a:r>
                    </a:p>
                  </a:txBody>
                  <a:tcPr marL="0" marR="0" marT="0" marB="0"/>
                </a:tc>
                <a:tc>
                  <a:txBody>
                    <a:bodyPr/>
                    <a:lstStyle/>
                    <a:p>
                      <a:pPr algn="r"/>
                      <a:r>
                        <a:rPr lang="en-US" dirty="0">
                          <a:latin typeface="Cambria" panose="02040503050406030204" pitchFamily="18" charset="0"/>
                        </a:rPr>
                        <a:t>28.09</a:t>
                      </a:r>
                    </a:p>
                  </a:txBody>
                  <a:tcPr marL="0" marR="0" marT="0" marB="0"/>
                </a:tc>
                <a:tc>
                  <a:txBody>
                    <a:bodyPr/>
                    <a:lstStyle/>
                    <a:p>
                      <a:pPr algn="r"/>
                      <a:r>
                        <a:rPr lang="en-US" dirty="0">
                          <a:latin typeface="Cambria" panose="02040503050406030204" pitchFamily="18" charset="0"/>
                        </a:rPr>
                        <a:t>664</a:t>
                      </a:r>
                    </a:p>
                  </a:txBody>
                  <a:tcPr marL="0" marR="0" marT="0" marB="0"/>
                </a:tc>
                <a:extLst>
                  <a:ext uri="{0D108BD9-81ED-4DB2-BD59-A6C34878D82A}">
                    <a16:rowId xmlns:a16="http://schemas.microsoft.com/office/drawing/2014/main" val="3720148006"/>
                  </a:ext>
                </a:extLst>
              </a:tr>
              <a:tr h="329293">
                <a:tc>
                  <a:txBody>
                    <a:bodyPr/>
                    <a:lstStyle/>
                    <a:p>
                      <a:r>
                        <a:rPr lang="en-US" dirty="0">
                          <a:latin typeface="Cambria" panose="02040503050406030204" pitchFamily="18" charset="0"/>
                        </a:rPr>
                        <a:t>519.lbm</a:t>
                      </a:r>
                    </a:p>
                  </a:txBody>
                  <a:tcPr marL="0" marR="0" marT="0" marB="0">
                    <a:solidFill>
                      <a:schemeClr val="accent2">
                        <a:lumMod val="20000"/>
                        <a:lumOff val="80000"/>
                      </a:schemeClr>
                    </a:solidFill>
                  </a:tcPr>
                </a:tc>
                <a:tc>
                  <a:txBody>
                    <a:bodyPr/>
                    <a:lstStyle/>
                    <a:p>
                      <a:pPr algn="r"/>
                      <a:r>
                        <a:rPr lang="en-US" dirty="0">
                          <a:latin typeface="Cambria" panose="02040503050406030204" pitchFamily="18" charset="0"/>
                        </a:rPr>
                        <a:t>24.37</a:t>
                      </a:r>
                    </a:p>
                  </a:txBody>
                  <a:tcPr marL="0" marR="0" marT="0" marB="0">
                    <a:solidFill>
                      <a:schemeClr val="accent2">
                        <a:lumMod val="20000"/>
                        <a:lumOff val="80000"/>
                      </a:schemeClr>
                    </a:solidFill>
                  </a:tcPr>
                </a:tc>
                <a:tc>
                  <a:txBody>
                    <a:bodyPr/>
                    <a:lstStyle/>
                    <a:p>
                      <a:pPr algn="r"/>
                      <a:r>
                        <a:rPr lang="en-US" dirty="0">
                          <a:latin typeface="Cambria" panose="02040503050406030204" pitchFamily="18" charset="0"/>
                        </a:rPr>
                        <a:t>2482</a:t>
                      </a:r>
                    </a:p>
                  </a:txBody>
                  <a:tcPr marL="0" marR="0" marT="0" marB="0">
                    <a:solidFill>
                      <a:schemeClr val="accent2">
                        <a:lumMod val="20000"/>
                        <a:lumOff val="80000"/>
                      </a:schemeClr>
                    </a:solidFill>
                  </a:tcPr>
                </a:tc>
                <a:extLst>
                  <a:ext uri="{0D108BD9-81ED-4DB2-BD59-A6C34878D82A}">
                    <a16:rowId xmlns:a16="http://schemas.microsoft.com/office/drawing/2014/main" val="315722504"/>
                  </a:ext>
                </a:extLst>
              </a:tr>
              <a:tr h="329293">
                <a:tc>
                  <a:txBody>
                    <a:bodyPr/>
                    <a:lstStyle/>
                    <a:p>
                      <a:r>
                        <a:rPr lang="en-US" dirty="0">
                          <a:latin typeface="Cambria" panose="02040503050406030204" pitchFamily="18" charset="0"/>
                        </a:rPr>
                        <a:t>434.zeusmp</a:t>
                      </a:r>
                    </a:p>
                  </a:txBody>
                  <a:tcPr marL="0" marR="0" marT="0" marB="0"/>
                </a:tc>
                <a:tc>
                  <a:txBody>
                    <a:bodyPr/>
                    <a:lstStyle/>
                    <a:p>
                      <a:pPr algn="r"/>
                      <a:r>
                        <a:rPr lang="en-US" dirty="0">
                          <a:latin typeface="Cambria" panose="02040503050406030204" pitchFamily="18" charset="0"/>
                        </a:rPr>
                        <a:t>22.24</a:t>
                      </a:r>
                    </a:p>
                  </a:txBody>
                  <a:tcPr marL="0" marR="0" marT="0" marB="0"/>
                </a:tc>
                <a:tc>
                  <a:txBody>
                    <a:bodyPr/>
                    <a:lstStyle/>
                    <a:p>
                      <a:pPr algn="r"/>
                      <a:r>
                        <a:rPr lang="en-US" dirty="0">
                          <a:latin typeface="Cambria" panose="02040503050406030204" pitchFamily="18" charset="0"/>
                        </a:rPr>
                        <a:t>292</a:t>
                      </a:r>
                    </a:p>
                  </a:txBody>
                  <a:tcPr marL="0" marR="0" marT="0" marB="0"/>
                </a:tc>
                <a:extLst>
                  <a:ext uri="{0D108BD9-81ED-4DB2-BD59-A6C34878D82A}">
                    <a16:rowId xmlns:a16="http://schemas.microsoft.com/office/drawing/2014/main" val="3536205301"/>
                  </a:ext>
                </a:extLst>
              </a:tr>
              <a:tr h="329293">
                <a:tc>
                  <a:txBody>
                    <a:bodyPr/>
                    <a:lstStyle/>
                    <a:p>
                      <a:r>
                        <a:rPr lang="en-US" dirty="0">
                          <a:latin typeface="Cambria" panose="02040503050406030204" pitchFamily="18" charset="0"/>
                        </a:rPr>
                        <a:t>510.parest</a:t>
                      </a:r>
                    </a:p>
                  </a:txBody>
                  <a:tcPr marL="0" marR="0" marT="0" marB="0"/>
                </a:tc>
                <a:tc>
                  <a:txBody>
                    <a:bodyPr/>
                    <a:lstStyle/>
                    <a:p>
                      <a:pPr algn="r"/>
                      <a:r>
                        <a:rPr lang="en-US" dirty="0">
                          <a:latin typeface="Cambria" panose="02040503050406030204" pitchFamily="18" charset="0"/>
                        </a:rPr>
                        <a:t>17.79</a:t>
                      </a:r>
                    </a:p>
                  </a:txBody>
                  <a:tcPr marL="0" marR="0" marT="0" marB="0"/>
                </a:tc>
                <a:tc>
                  <a:txBody>
                    <a:bodyPr/>
                    <a:lstStyle/>
                    <a:p>
                      <a:pPr algn="r"/>
                      <a:r>
                        <a:rPr lang="en-US" dirty="0">
                          <a:latin typeface="Cambria" panose="02040503050406030204" pitchFamily="18" charset="0"/>
                        </a:rPr>
                        <a:t>94</a:t>
                      </a:r>
                    </a:p>
                  </a:txBody>
                  <a:tcPr marL="0" marR="0" marT="0" marB="0"/>
                </a:tc>
                <a:extLst>
                  <a:ext uri="{0D108BD9-81ED-4DB2-BD59-A6C34878D82A}">
                    <a16:rowId xmlns:a16="http://schemas.microsoft.com/office/drawing/2014/main" val="3242373988"/>
                  </a:ext>
                </a:extLst>
              </a:tr>
              <a:tr h="329293">
                <a:tc>
                  <a:txBody>
                    <a:bodyPr/>
                    <a:lstStyle/>
                    <a:p>
                      <a:r>
                        <a:rPr lang="en-US" dirty="0">
                          <a:latin typeface="Cambria" panose="02040503050406030204" pitchFamily="18" charset="0"/>
                        </a:rPr>
                        <a:t>437.leslie3d</a:t>
                      </a:r>
                    </a:p>
                  </a:txBody>
                  <a:tcPr marL="0" marR="0" marT="0" marB="0"/>
                </a:tc>
                <a:tc>
                  <a:txBody>
                    <a:bodyPr/>
                    <a:lstStyle/>
                    <a:p>
                      <a:pPr algn="r"/>
                      <a:r>
                        <a:rPr lang="en-US" dirty="0">
                          <a:latin typeface="Cambria" panose="02040503050406030204" pitchFamily="18" charset="0"/>
                        </a:rPr>
                        <a:t>15.82</a:t>
                      </a:r>
                    </a:p>
                  </a:txBody>
                  <a:tcPr marL="0" marR="0" marT="0" marB="0"/>
                </a:tc>
                <a:tc>
                  <a:txBody>
                    <a:bodyPr/>
                    <a:lstStyle/>
                    <a:p>
                      <a:pPr algn="r"/>
                      <a:r>
                        <a:rPr lang="en-US" dirty="0">
                          <a:latin typeface="Cambria" panose="02040503050406030204" pitchFamily="18" charset="0"/>
                        </a:rPr>
                        <a:t>7</a:t>
                      </a:r>
                    </a:p>
                  </a:txBody>
                  <a:tcPr marL="0" marR="0" marT="0" marB="0"/>
                </a:tc>
                <a:extLst>
                  <a:ext uri="{0D108BD9-81ED-4DB2-BD59-A6C34878D82A}">
                    <a16:rowId xmlns:a16="http://schemas.microsoft.com/office/drawing/2014/main" val="2776452432"/>
                  </a:ext>
                </a:extLst>
              </a:tr>
              <a:tr h="329293">
                <a:tc>
                  <a:txBody>
                    <a:bodyPr/>
                    <a:lstStyle/>
                    <a:p>
                      <a:r>
                        <a:rPr lang="en-US" dirty="0">
                          <a:latin typeface="Cambria" panose="02040503050406030204" pitchFamily="18" charset="0"/>
                        </a:rPr>
                        <a:t>483.xalancbmk</a:t>
                      </a:r>
                    </a:p>
                  </a:txBody>
                  <a:tcPr marL="0" marR="0" marT="0" marB="0"/>
                </a:tc>
                <a:tc>
                  <a:txBody>
                    <a:bodyPr/>
                    <a:lstStyle/>
                    <a:p>
                      <a:pPr algn="r"/>
                      <a:r>
                        <a:rPr lang="en-US" dirty="0">
                          <a:latin typeface="Cambria" panose="02040503050406030204" pitchFamily="18" charset="0"/>
                        </a:rPr>
                        <a:t>13.67</a:t>
                      </a:r>
                    </a:p>
                  </a:txBody>
                  <a:tcPr marL="0" marR="0" marT="0" marB="0"/>
                </a:tc>
                <a:tc>
                  <a:txBody>
                    <a:bodyPr/>
                    <a:lstStyle/>
                    <a:p>
                      <a:pPr algn="r"/>
                      <a:r>
                        <a:rPr lang="en-US" dirty="0">
                          <a:latin typeface="Cambria" panose="02040503050406030204" pitchFamily="18" charset="0"/>
                        </a:rPr>
                        <a:t>113</a:t>
                      </a:r>
                    </a:p>
                  </a:txBody>
                  <a:tcPr marL="0" marR="0" marT="0" marB="0"/>
                </a:tc>
                <a:extLst>
                  <a:ext uri="{0D108BD9-81ED-4DB2-BD59-A6C34878D82A}">
                    <a16:rowId xmlns:a16="http://schemas.microsoft.com/office/drawing/2014/main" val="1985507191"/>
                  </a:ext>
                </a:extLst>
              </a:tr>
              <a:tr h="329293">
                <a:tc>
                  <a:txBody>
                    <a:bodyPr/>
                    <a:lstStyle/>
                    <a:p>
                      <a:r>
                        <a:rPr lang="en-US" dirty="0">
                          <a:latin typeface="Cambria" panose="02040503050406030204" pitchFamily="18" charset="0"/>
                        </a:rPr>
                        <a:t>482.sphinx3</a:t>
                      </a:r>
                    </a:p>
                  </a:txBody>
                  <a:tcPr marL="0" marR="0" marT="0" marB="0"/>
                </a:tc>
                <a:tc>
                  <a:txBody>
                    <a:bodyPr/>
                    <a:lstStyle/>
                    <a:p>
                      <a:pPr algn="r"/>
                      <a:r>
                        <a:rPr lang="en-US" dirty="0">
                          <a:latin typeface="Cambria" panose="02040503050406030204" pitchFamily="18" charset="0"/>
                        </a:rPr>
                        <a:t>12.59</a:t>
                      </a:r>
                    </a:p>
                  </a:txBody>
                  <a:tcPr marL="0" marR="0" marT="0" marB="0"/>
                </a:tc>
                <a:tc>
                  <a:txBody>
                    <a:bodyPr/>
                    <a:lstStyle/>
                    <a:p>
                      <a:pPr algn="r"/>
                      <a:r>
                        <a:rPr lang="en-US" dirty="0">
                          <a:latin typeface="Cambria" panose="02040503050406030204" pitchFamily="18" charset="0"/>
                        </a:rPr>
                        <a:t>304</a:t>
                      </a:r>
                    </a:p>
                  </a:txBody>
                  <a:tcPr marL="0" marR="0" marT="0" marB="0"/>
                </a:tc>
                <a:extLst>
                  <a:ext uri="{0D108BD9-81ED-4DB2-BD59-A6C34878D82A}">
                    <a16:rowId xmlns:a16="http://schemas.microsoft.com/office/drawing/2014/main" val="449021813"/>
                  </a:ext>
                </a:extLst>
              </a:tr>
              <a:tr h="329293">
                <a:tc>
                  <a:txBody>
                    <a:bodyPr/>
                    <a:lstStyle/>
                    <a:p>
                      <a:r>
                        <a:rPr lang="en-US" dirty="0">
                          <a:latin typeface="Cambria" panose="02040503050406030204" pitchFamily="18" charset="0"/>
                        </a:rPr>
                        <a:t>505.mcf</a:t>
                      </a:r>
                    </a:p>
                  </a:txBody>
                  <a:tcPr marL="0" marR="0" marT="0" marB="0"/>
                </a:tc>
                <a:tc>
                  <a:txBody>
                    <a:bodyPr/>
                    <a:lstStyle/>
                    <a:p>
                      <a:pPr algn="r"/>
                      <a:r>
                        <a:rPr lang="en-US" dirty="0">
                          <a:latin typeface="Cambria" panose="02040503050406030204" pitchFamily="18" charset="0"/>
                        </a:rPr>
                        <a:t>11.35</a:t>
                      </a:r>
                    </a:p>
                  </a:txBody>
                  <a:tcPr marL="0" marR="0" marT="0" marB="0"/>
                </a:tc>
                <a:tc>
                  <a:txBody>
                    <a:bodyPr/>
                    <a:lstStyle/>
                    <a:p>
                      <a:pPr algn="r"/>
                      <a:r>
                        <a:rPr lang="en-US" dirty="0">
                          <a:latin typeface="Cambria" panose="02040503050406030204" pitchFamily="18" charset="0"/>
                        </a:rPr>
                        <a:t>732</a:t>
                      </a:r>
                    </a:p>
                  </a:txBody>
                  <a:tcPr marL="0" marR="0" marT="0" marB="0"/>
                </a:tc>
                <a:extLst>
                  <a:ext uri="{0D108BD9-81ED-4DB2-BD59-A6C34878D82A}">
                    <a16:rowId xmlns:a16="http://schemas.microsoft.com/office/drawing/2014/main" val="1887781122"/>
                  </a:ext>
                </a:extLst>
              </a:tr>
              <a:tr h="329293">
                <a:tc>
                  <a:txBody>
                    <a:bodyPr/>
                    <a:lstStyle/>
                    <a:p>
                      <a:r>
                        <a:rPr lang="en-US" dirty="0">
                          <a:latin typeface="Cambria" panose="02040503050406030204" pitchFamily="18" charset="0"/>
                        </a:rPr>
                        <a:t>471.omnetpp</a:t>
                      </a:r>
                    </a:p>
                  </a:txBody>
                  <a:tcPr marL="0" marR="0" marT="0" marB="0"/>
                </a:tc>
                <a:tc>
                  <a:txBody>
                    <a:bodyPr/>
                    <a:lstStyle/>
                    <a:p>
                      <a:pPr algn="r"/>
                      <a:r>
                        <a:rPr lang="en-US" dirty="0">
                          <a:latin typeface="Cambria" panose="02040503050406030204" pitchFamily="18" charset="0"/>
                        </a:rPr>
                        <a:t>10.72</a:t>
                      </a:r>
                    </a:p>
                  </a:txBody>
                  <a:tcPr marL="0" marR="0" marT="0" marB="0"/>
                </a:tc>
                <a:tc>
                  <a:txBody>
                    <a:bodyPr/>
                    <a:lstStyle/>
                    <a:p>
                      <a:pPr algn="r"/>
                      <a:r>
                        <a:rPr lang="en-US" dirty="0">
                          <a:latin typeface="Cambria" panose="02040503050406030204" pitchFamily="18" charset="0"/>
                        </a:rPr>
                        <a:t>122</a:t>
                      </a:r>
                    </a:p>
                  </a:txBody>
                  <a:tcPr marL="0" marR="0" marT="0" marB="0"/>
                </a:tc>
                <a:extLst>
                  <a:ext uri="{0D108BD9-81ED-4DB2-BD59-A6C34878D82A}">
                    <a16:rowId xmlns:a16="http://schemas.microsoft.com/office/drawing/2014/main" val="1391338998"/>
                  </a:ext>
                </a:extLst>
              </a:tr>
              <a:tr h="329293">
                <a:tc>
                  <a:txBody>
                    <a:bodyPr/>
                    <a:lstStyle/>
                    <a:p>
                      <a:r>
                        <a:rPr lang="en-US" dirty="0">
                          <a:latin typeface="Cambria" panose="02040503050406030204" pitchFamily="18" charset="0"/>
                        </a:rPr>
                        <a:t>tpch2</a:t>
                      </a:r>
                    </a:p>
                  </a:txBody>
                  <a:tcPr marL="0" marR="0" marT="0" marB="0"/>
                </a:tc>
                <a:tc>
                  <a:txBody>
                    <a:bodyPr/>
                    <a:lstStyle/>
                    <a:p>
                      <a:pPr algn="r"/>
                      <a:r>
                        <a:rPr lang="en-US" dirty="0">
                          <a:latin typeface="Cambria" panose="02040503050406030204" pitchFamily="18" charset="0"/>
                        </a:rPr>
                        <a:t>9.09</a:t>
                      </a:r>
                    </a:p>
                  </a:txBody>
                  <a:tcPr marL="0" marR="0" marT="0" marB="0"/>
                </a:tc>
                <a:tc>
                  <a:txBody>
                    <a:bodyPr/>
                    <a:lstStyle/>
                    <a:p>
                      <a:pPr algn="r"/>
                      <a:r>
                        <a:rPr lang="en-US" dirty="0">
                          <a:latin typeface="Cambria" panose="02040503050406030204" pitchFamily="18" charset="0"/>
                        </a:rPr>
                        <a:t>88</a:t>
                      </a:r>
                    </a:p>
                  </a:txBody>
                  <a:tcPr marL="0" marR="0" marT="0" marB="0"/>
                </a:tc>
                <a:extLst>
                  <a:ext uri="{0D108BD9-81ED-4DB2-BD59-A6C34878D82A}">
                    <a16:rowId xmlns:a16="http://schemas.microsoft.com/office/drawing/2014/main" val="3231834429"/>
                  </a:ext>
                </a:extLst>
              </a:tr>
              <a:tr h="329293">
                <a:tc>
                  <a:txBody>
                    <a:bodyPr/>
                    <a:lstStyle/>
                    <a:p>
                      <a:r>
                        <a:rPr lang="en-US" dirty="0">
                          <a:latin typeface="Cambria" panose="02040503050406030204" pitchFamily="18" charset="0"/>
                        </a:rPr>
                        <a:t>520.omnetpp</a:t>
                      </a:r>
                    </a:p>
                  </a:txBody>
                  <a:tcPr marL="0" marR="0" marT="0" marB="0"/>
                </a:tc>
                <a:tc>
                  <a:txBody>
                    <a:bodyPr/>
                    <a:lstStyle/>
                    <a:p>
                      <a:pPr algn="r"/>
                      <a:r>
                        <a:rPr lang="en-US" dirty="0">
                          <a:latin typeface="Cambria" panose="02040503050406030204" pitchFamily="18" charset="0"/>
                        </a:rPr>
                        <a:t>9.00</a:t>
                      </a:r>
                    </a:p>
                  </a:txBody>
                  <a:tcPr marL="0" marR="0" marT="0" marB="0"/>
                </a:tc>
                <a:tc>
                  <a:txBody>
                    <a:bodyPr/>
                    <a:lstStyle/>
                    <a:p>
                      <a:pPr algn="r"/>
                      <a:r>
                        <a:rPr lang="en-US" dirty="0">
                          <a:latin typeface="Cambria" panose="02040503050406030204" pitchFamily="18" charset="0"/>
                        </a:rPr>
                        <a:t>32</a:t>
                      </a:r>
                    </a:p>
                  </a:txBody>
                  <a:tcPr marL="0" marR="0" marT="0" marB="0"/>
                </a:tc>
                <a:extLst>
                  <a:ext uri="{0D108BD9-81ED-4DB2-BD59-A6C34878D82A}">
                    <a16:rowId xmlns:a16="http://schemas.microsoft.com/office/drawing/2014/main" val="2158383078"/>
                  </a:ext>
                </a:extLst>
              </a:tr>
              <a:tr h="329293">
                <a:tc>
                  <a:txBody>
                    <a:bodyPr/>
                    <a:lstStyle/>
                    <a:p>
                      <a:r>
                        <a:rPr lang="en-US" dirty="0">
                          <a:latin typeface="Cambria" panose="02040503050406030204" pitchFamily="18" charset="0"/>
                        </a:rPr>
                        <a:t>tpch17</a:t>
                      </a:r>
                    </a:p>
                  </a:txBody>
                  <a:tcPr marL="0" marR="0" marT="0" marB="0">
                    <a:solidFill>
                      <a:schemeClr val="accent4">
                        <a:lumMod val="20000"/>
                        <a:lumOff val="80000"/>
                      </a:schemeClr>
                    </a:solidFill>
                  </a:tcPr>
                </a:tc>
                <a:tc>
                  <a:txBody>
                    <a:bodyPr/>
                    <a:lstStyle/>
                    <a:p>
                      <a:pPr algn="r"/>
                      <a:r>
                        <a:rPr lang="en-US" dirty="0">
                          <a:latin typeface="Cambria" panose="02040503050406030204" pitchFamily="18" charset="0"/>
                        </a:rPr>
                        <a:t>7.43</a:t>
                      </a:r>
                    </a:p>
                  </a:txBody>
                  <a:tcPr marL="0" marR="0" marT="0" marB="0">
                    <a:solidFill>
                      <a:schemeClr val="accent4">
                        <a:lumMod val="20000"/>
                        <a:lumOff val="80000"/>
                      </a:schemeClr>
                    </a:solidFill>
                  </a:tcPr>
                </a:tc>
                <a:tc>
                  <a:txBody>
                    <a:bodyPr/>
                    <a:lstStyle/>
                    <a:p>
                      <a:pPr algn="r"/>
                      <a:r>
                        <a:rPr lang="en-US" dirty="0">
                          <a:latin typeface="Cambria" panose="02040503050406030204" pitchFamily="18" charset="0"/>
                        </a:rPr>
                        <a:t>26</a:t>
                      </a:r>
                    </a:p>
                  </a:txBody>
                  <a:tcPr marL="0" marR="0" marT="0" marB="0">
                    <a:solidFill>
                      <a:schemeClr val="accent4">
                        <a:lumMod val="20000"/>
                        <a:lumOff val="80000"/>
                      </a:schemeClr>
                    </a:solidFill>
                  </a:tcPr>
                </a:tc>
                <a:extLst>
                  <a:ext uri="{0D108BD9-81ED-4DB2-BD59-A6C34878D82A}">
                    <a16:rowId xmlns:a16="http://schemas.microsoft.com/office/drawing/2014/main" val="2429251909"/>
                  </a:ext>
                </a:extLst>
              </a:tr>
            </a:tbl>
          </a:graphicData>
        </a:graphic>
      </p:graphicFrame>
      <p:sp>
        <p:nvSpPr>
          <p:cNvPr id="16" name="TextBox 15">
            <a:extLst>
              <a:ext uri="{FF2B5EF4-FFF2-40B4-BE49-F238E27FC236}">
                <a16:creationId xmlns:a16="http://schemas.microsoft.com/office/drawing/2014/main" id="{FCEAC39D-B283-55AB-715D-6F024B60EED6}"/>
              </a:ext>
            </a:extLst>
          </p:cNvPr>
          <p:cNvSpPr txBox="1"/>
          <p:nvPr/>
        </p:nvSpPr>
        <p:spPr>
          <a:xfrm>
            <a:off x="5830633" y="994433"/>
            <a:ext cx="5016413" cy="677108"/>
          </a:xfrm>
          <a:prstGeom prst="rect">
            <a:avLst/>
          </a:prstGeom>
          <a:noFill/>
        </p:spPr>
        <p:txBody>
          <a:bodyPr wrap="square" rtlCol="0">
            <a:spAutoFit/>
          </a:bodyPr>
          <a:lstStyle/>
          <a:p>
            <a:r>
              <a:rPr lang="en-US" sz="2000" b="1" dirty="0">
                <a:latin typeface="Cambria" panose="02040503050406030204" pitchFamily="18" charset="0"/>
              </a:rPr>
              <a:t>Memory intensive workloads </a:t>
            </a:r>
            <a:br>
              <a:rPr lang="en-US" sz="2000" b="1" dirty="0">
                <a:latin typeface="Cambria" panose="02040503050406030204" pitchFamily="18" charset="0"/>
              </a:rPr>
            </a:br>
            <a:r>
              <a:rPr lang="en-US" dirty="0">
                <a:latin typeface="Cambria" panose="02040503050406030204" pitchFamily="18" charset="0"/>
              </a:rPr>
              <a:t>from SPEC’06/17, TPC, YCSB, and </a:t>
            </a:r>
            <a:r>
              <a:rPr lang="en-US" dirty="0" err="1">
                <a:latin typeface="Cambria" panose="02040503050406030204" pitchFamily="18" charset="0"/>
              </a:rPr>
              <a:t>MediaBench</a:t>
            </a:r>
            <a:endParaRPr lang="en-US" sz="2000" dirty="0">
              <a:latin typeface="Cambria" panose="02040503050406030204" pitchFamily="18" charset="0"/>
            </a:endParaRPr>
          </a:p>
        </p:txBody>
      </p:sp>
      <p:cxnSp>
        <p:nvCxnSpPr>
          <p:cNvPr id="18" name="Straight Arrow Connector 17">
            <a:extLst>
              <a:ext uri="{FF2B5EF4-FFF2-40B4-BE49-F238E27FC236}">
                <a16:creationId xmlns:a16="http://schemas.microsoft.com/office/drawing/2014/main" id="{CEE40F12-F1AF-D5BE-8DD6-4C784ECC168F}"/>
              </a:ext>
            </a:extLst>
          </p:cNvPr>
          <p:cNvCxnSpPr/>
          <p:nvPr/>
        </p:nvCxnSpPr>
        <p:spPr>
          <a:xfrm>
            <a:off x="8610600" y="2327571"/>
            <a:ext cx="0" cy="415578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135CC3B-E203-B660-244B-26A8766793AF}"/>
              </a:ext>
            </a:extLst>
          </p:cNvPr>
          <p:cNvSpPr txBox="1"/>
          <p:nvPr/>
        </p:nvSpPr>
        <p:spPr>
          <a:xfrm rot="16200000">
            <a:off x="8168755" y="4059382"/>
            <a:ext cx="883703" cy="369332"/>
          </a:xfrm>
          <a:prstGeom prst="rect">
            <a:avLst/>
          </a:prstGeom>
          <a:solidFill>
            <a:schemeClr val="bg1"/>
          </a:solidFill>
        </p:spPr>
        <p:txBody>
          <a:bodyPr wrap="none" rtlCol="0">
            <a:spAutoFit/>
          </a:bodyPr>
          <a:lstStyle/>
          <a:p>
            <a:pPr algn="ctr"/>
            <a:r>
              <a:rPr lang="en-US" b="1" dirty="0">
                <a:solidFill>
                  <a:srgbClr val="C00000"/>
                </a:solidFill>
                <a:latin typeface="Cambria" panose="02040503050406030204" pitchFamily="18" charset="0"/>
              </a:rPr>
              <a:t>Sorted</a:t>
            </a:r>
          </a:p>
        </p:txBody>
      </p:sp>
      <p:sp>
        <p:nvSpPr>
          <p:cNvPr id="20" name="Rectangle 19">
            <a:extLst>
              <a:ext uri="{FF2B5EF4-FFF2-40B4-BE49-F238E27FC236}">
                <a16:creationId xmlns:a16="http://schemas.microsoft.com/office/drawing/2014/main" id="{29908462-1B66-C362-B54F-CE4E9E41C213}"/>
              </a:ext>
            </a:extLst>
          </p:cNvPr>
          <p:cNvSpPr/>
          <p:nvPr/>
        </p:nvSpPr>
        <p:spPr>
          <a:xfrm>
            <a:off x="1524001" y="979521"/>
            <a:ext cx="9144000" cy="1294774"/>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580DB72-4527-0B6C-669F-1BAC422DFA51}"/>
              </a:ext>
            </a:extLst>
          </p:cNvPr>
          <p:cNvSpPr/>
          <p:nvPr/>
        </p:nvSpPr>
        <p:spPr>
          <a:xfrm>
            <a:off x="1524000" y="3219724"/>
            <a:ext cx="9144000" cy="2989138"/>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9976B7-191A-9E92-E34C-FB17737A64C3}"/>
              </a:ext>
            </a:extLst>
          </p:cNvPr>
          <p:cNvSpPr/>
          <p:nvPr/>
        </p:nvSpPr>
        <p:spPr>
          <a:xfrm>
            <a:off x="1524000" y="3490346"/>
            <a:ext cx="9144000" cy="1912933"/>
          </a:xfrm>
          <a:prstGeom prst="rect">
            <a:avLst/>
          </a:prstGeom>
          <a:solidFill>
            <a:schemeClr val="accent2">
              <a:lumMod val="20000"/>
              <a:lumOff val="80000"/>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sz="2800" dirty="0">
                <a:solidFill>
                  <a:srgbClr val="C00000"/>
                </a:solidFill>
                <a:latin typeface="Cambria" panose="02040503050406030204" pitchFamily="18" charset="0"/>
              </a:rPr>
              <a:t>Benign workloads </a:t>
            </a:r>
            <a:r>
              <a:rPr lang="en-US" sz="2800" b="1" dirty="0">
                <a:solidFill>
                  <a:srgbClr val="C00000"/>
                </a:solidFill>
                <a:latin typeface="Cambria" panose="02040503050406030204" pitchFamily="18" charset="0"/>
              </a:rPr>
              <a:t>might not be so benign</a:t>
            </a:r>
          </a:p>
          <a:p>
            <a:pPr algn="ctr">
              <a:buClr>
                <a:schemeClr val="tx1"/>
              </a:buClr>
            </a:pPr>
            <a:r>
              <a:rPr lang="en-US" sz="2800" dirty="0">
                <a:solidFill>
                  <a:srgbClr val="C00000"/>
                </a:solidFill>
                <a:latin typeface="Cambria" panose="02040503050406030204" pitchFamily="18" charset="0"/>
              </a:rPr>
              <a:t>even if they are </a:t>
            </a:r>
            <a:r>
              <a:rPr lang="en-US" sz="2800" b="1" dirty="0">
                <a:solidFill>
                  <a:srgbClr val="C00000"/>
                </a:solidFill>
                <a:latin typeface="Cambria" panose="02040503050406030204" pitchFamily="18" charset="0"/>
              </a:rPr>
              <a:t>not very memory intensive</a:t>
            </a:r>
          </a:p>
        </p:txBody>
      </p:sp>
      <p:sp>
        <p:nvSpPr>
          <p:cNvPr id="22" name="Rectangle 21">
            <a:extLst>
              <a:ext uri="{FF2B5EF4-FFF2-40B4-BE49-F238E27FC236}">
                <a16:creationId xmlns:a16="http://schemas.microsoft.com/office/drawing/2014/main" id="{7F046BC3-112D-1640-D69D-DD64A651C737}"/>
              </a:ext>
            </a:extLst>
          </p:cNvPr>
          <p:cNvSpPr/>
          <p:nvPr/>
        </p:nvSpPr>
        <p:spPr>
          <a:xfrm>
            <a:off x="1524000" y="2268245"/>
            <a:ext cx="4097740" cy="951480"/>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216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CC41E-6B94-4B7A-9C13-FAAAF976E486}"/>
              </a:ext>
            </a:extLst>
          </p:cNvPr>
          <p:cNvSpPr>
            <a:spLocks noGrp="1"/>
          </p:cNvSpPr>
          <p:nvPr>
            <p:ph type="title"/>
          </p:nvPr>
        </p:nvSpPr>
        <p:spPr/>
        <p:txBody>
          <a:bodyPr/>
          <a:lstStyle/>
          <a:p>
            <a:r>
              <a:rPr lang="en-US" altLang="zh-CN">
                <a:latin typeface="Cambria" panose="02040503050406030204" pitchFamily="18" charset="0"/>
              </a:rPr>
              <a:t>DRAM Organization</a:t>
            </a:r>
            <a:endParaRPr lang="zh-CN" altLang="en-US">
              <a:latin typeface="Cambria" panose="02040503050406030204" pitchFamily="18" charset="0"/>
            </a:endParaRPr>
          </a:p>
        </p:txBody>
      </p:sp>
      <p:pic>
        <p:nvPicPr>
          <p:cNvPr id="86" name="Content Placeholder 5">
            <a:extLst>
              <a:ext uri="{FF2B5EF4-FFF2-40B4-BE49-F238E27FC236}">
                <a16:creationId xmlns:a16="http://schemas.microsoft.com/office/drawing/2014/main" id="{F93B189B-2D91-944B-B2B0-CFBBFE69F33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4383743" y="355545"/>
            <a:ext cx="3200400" cy="3200400"/>
          </a:xfrm>
        </p:spPr>
      </p:pic>
      <p:sp>
        <p:nvSpPr>
          <p:cNvPr id="7" name="Slide Number Placeholder 2">
            <a:extLst>
              <a:ext uri="{FF2B5EF4-FFF2-40B4-BE49-F238E27FC236}">
                <a16:creationId xmlns:a16="http://schemas.microsoft.com/office/drawing/2014/main" id="{70D549F0-58E7-72AB-151A-3BC881F5383E}"/>
              </a:ext>
            </a:extLst>
          </p:cNvPr>
          <p:cNvSpPr>
            <a:spLocks noGrp="1"/>
          </p:cNvSpPr>
          <p:nvPr>
            <p:ph type="sldNum" sz="quarter" idx="12"/>
          </p:nvPr>
        </p:nvSpPr>
        <p:spPr>
          <a:xfrm>
            <a:off x="8610600" y="6483356"/>
            <a:ext cx="2057400" cy="365125"/>
          </a:xfrm>
        </p:spPr>
        <p:txBody>
          <a:bodyPr/>
          <a:lstStyle/>
          <a:p>
            <a:fld id="{676C2683-0D41-1E45-8714-724CB2570654}" type="slidenum">
              <a:rPr lang="en-US" sz="1800"/>
              <a:pPr/>
              <a:t>110</a:t>
            </a:fld>
            <a:endParaRPr lang="en-US" sz="1800" dirty="0"/>
          </a:p>
        </p:txBody>
      </p:sp>
      <p:sp>
        <p:nvSpPr>
          <p:cNvPr id="40" name="Rounded Rectangle 39">
            <a:extLst>
              <a:ext uri="{FF2B5EF4-FFF2-40B4-BE49-F238E27FC236}">
                <a16:creationId xmlns:a16="http://schemas.microsoft.com/office/drawing/2014/main" id="{CBF73326-9FC5-8149-9B08-D06E138FB2E7}"/>
              </a:ext>
            </a:extLst>
          </p:cNvPr>
          <p:cNvSpPr/>
          <p:nvPr/>
        </p:nvSpPr>
        <p:spPr>
          <a:xfrm>
            <a:off x="4554951" y="1879815"/>
            <a:ext cx="603903" cy="446283"/>
          </a:xfrm>
          <a:prstGeom prst="roundRect">
            <a:avLst/>
          </a:prstGeom>
          <a:solidFill>
            <a:schemeClr val="accent1">
              <a:alpha val="0"/>
            </a:schemeClr>
          </a:solidFill>
          <a:ln w="73025">
            <a:solidFill>
              <a:srgbClr val="D173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grpSp>
        <p:nvGrpSpPr>
          <p:cNvPr id="52" name="Group 51">
            <a:extLst>
              <a:ext uri="{FF2B5EF4-FFF2-40B4-BE49-F238E27FC236}">
                <a16:creationId xmlns:a16="http://schemas.microsoft.com/office/drawing/2014/main" id="{76B4D213-8D00-704F-81A4-FEB2EF5A85DC}"/>
              </a:ext>
            </a:extLst>
          </p:cNvPr>
          <p:cNvGrpSpPr/>
          <p:nvPr/>
        </p:nvGrpSpPr>
        <p:grpSpPr>
          <a:xfrm>
            <a:off x="1629836" y="2060144"/>
            <a:ext cx="3363872" cy="4078443"/>
            <a:chOff x="105836" y="2060137"/>
            <a:chExt cx="3363872" cy="4078443"/>
          </a:xfrm>
        </p:grpSpPr>
        <p:sp>
          <p:nvSpPr>
            <p:cNvPr id="226" name="Rounded Rectangle 225">
              <a:extLst>
                <a:ext uri="{FF2B5EF4-FFF2-40B4-BE49-F238E27FC236}">
                  <a16:creationId xmlns:a16="http://schemas.microsoft.com/office/drawing/2014/main" id="{1938D7CB-CD0C-1942-8167-505B4E160E44}"/>
                </a:ext>
              </a:extLst>
            </p:cNvPr>
            <p:cNvSpPr>
              <a:spLocks noChangeAspect="1"/>
            </p:cNvSpPr>
            <p:nvPr/>
          </p:nvSpPr>
          <p:spPr>
            <a:xfrm>
              <a:off x="105836" y="3265304"/>
              <a:ext cx="2796723" cy="2367191"/>
            </a:xfrm>
            <a:prstGeom prst="roundRect">
              <a:avLst>
                <a:gd name="adj" fmla="val 5443"/>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27" name="TextBox 257">
              <a:extLst>
                <a:ext uri="{FF2B5EF4-FFF2-40B4-BE49-F238E27FC236}">
                  <a16:creationId xmlns:a16="http://schemas.microsoft.com/office/drawing/2014/main" id="{EFF2ED2E-99D9-D34A-9D69-33F612772A0D}"/>
                </a:ext>
              </a:extLst>
            </p:cNvPr>
            <p:cNvSpPr txBox="1">
              <a:spLocks noChangeAspect="1"/>
            </p:cNvSpPr>
            <p:nvPr/>
          </p:nvSpPr>
          <p:spPr>
            <a:xfrm>
              <a:off x="639340" y="5843114"/>
              <a:ext cx="1729713" cy="295466"/>
            </a:xfrm>
            <a:prstGeom prst="rect">
              <a:avLst/>
            </a:prstGeom>
            <a:noFill/>
            <a:ln>
              <a:noFill/>
            </a:ln>
          </p:spPr>
          <p:txBody>
            <a:bodyPr wrap="square" lIns="0" tIns="0" rIns="0" bIns="0" rtlCol="0">
              <a:spAutoFit/>
            </a:bodyPr>
            <a:lstStyle/>
            <a:p>
              <a:pPr algn="ctr" defTabSz="914400">
                <a:lnSpc>
                  <a:spcPct val="80000"/>
                </a:lnSpc>
                <a:defRPr/>
              </a:pPr>
              <a:r>
                <a:rPr lang="en-US" sz="2400" b="1">
                  <a:solidFill>
                    <a:srgbClr val="BD5511"/>
                  </a:solidFill>
                  <a:latin typeface="Cambria" panose="02040503050406030204" pitchFamily="18" charset="0"/>
                </a:rPr>
                <a:t>DRAM Chip</a:t>
              </a:r>
            </a:p>
          </p:txBody>
        </p:sp>
        <p:cxnSp>
          <p:nvCxnSpPr>
            <p:cNvPr id="228" name="Straight Connector 85">
              <a:extLst>
                <a:ext uri="{FF2B5EF4-FFF2-40B4-BE49-F238E27FC236}">
                  <a16:creationId xmlns:a16="http://schemas.microsoft.com/office/drawing/2014/main" id="{7BBB9C99-F034-2340-8974-AB558463FB61}"/>
                </a:ext>
              </a:extLst>
            </p:cNvPr>
            <p:cNvCxnSpPr>
              <a:cxnSpLocks noChangeAspect="1"/>
            </p:cNvCxnSpPr>
            <p:nvPr/>
          </p:nvCxnSpPr>
          <p:spPr>
            <a:xfrm>
              <a:off x="496433" y="4448899"/>
              <a:ext cx="2023671" cy="0"/>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29" name="Straight Connector 85">
              <a:extLst>
                <a:ext uri="{FF2B5EF4-FFF2-40B4-BE49-F238E27FC236}">
                  <a16:creationId xmlns:a16="http://schemas.microsoft.com/office/drawing/2014/main" id="{7D910EA9-378A-444A-8DB9-B2532E3938DE}"/>
                </a:ext>
              </a:extLst>
            </p:cNvPr>
            <p:cNvCxnSpPr>
              <a:cxnSpLocks noChangeAspect="1"/>
            </p:cNvCxnSpPr>
            <p:nvPr/>
          </p:nvCxnSpPr>
          <p:spPr>
            <a:xfrm>
              <a:off x="2520095" y="4212343"/>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1" name="Straight Connector 85">
              <a:extLst>
                <a:ext uri="{FF2B5EF4-FFF2-40B4-BE49-F238E27FC236}">
                  <a16:creationId xmlns:a16="http://schemas.microsoft.com/office/drawing/2014/main" id="{AC967B57-4953-D847-8E3D-BC46BC05919C}"/>
                </a:ext>
              </a:extLst>
            </p:cNvPr>
            <p:cNvCxnSpPr>
              <a:cxnSpLocks noChangeAspect="1"/>
            </p:cNvCxnSpPr>
            <p:nvPr/>
          </p:nvCxnSpPr>
          <p:spPr>
            <a:xfrm>
              <a:off x="1463380" y="419527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2" name="Straight Connector 85">
              <a:extLst>
                <a:ext uri="{FF2B5EF4-FFF2-40B4-BE49-F238E27FC236}">
                  <a16:creationId xmlns:a16="http://schemas.microsoft.com/office/drawing/2014/main" id="{05057CCD-3559-D348-A913-100938340A28}"/>
                </a:ext>
              </a:extLst>
            </p:cNvPr>
            <p:cNvCxnSpPr>
              <a:cxnSpLocks noChangeAspect="1"/>
            </p:cNvCxnSpPr>
            <p:nvPr/>
          </p:nvCxnSpPr>
          <p:spPr>
            <a:xfrm>
              <a:off x="915310" y="418513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68B2851D-CAEE-C340-A99F-C8FBBDE60F07}"/>
                </a:ext>
              </a:extLst>
            </p:cNvPr>
            <p:cNvGrpSpPr>
              <a:grpSpLocks noChangeAspect="1"/>
            </p:cNvGrpSpPr>
            <p:nvPr/>
          </p:nvGrpSpPr>
          <p:grpSpPr>
            <a:xfrm>
              <a:off x="2296955" y="3330925"/>
              <a:ext cx="446276" cy="886781"/>
              <a:chOff x="5042643" y="1883163"/>
              <a:chExt cx="270469" cy="537443"/>
            </a:xfrm>
          </p:grpSpPr>
          <p:sp>
            <p:nvSpPr>
              <p:cNvPr id="274" name="Rounded Rectangle 273">
                <a:extLst>
                  <a:ext uri="{FF2B5EF4-FFF2-40B4-BE49-F238E27FC236}">
                    <a16:creationId xmlns:a16="http://schemas.microsoft.com/office/drawing/2014/main" id="{5ECB4A4F-05DD-D547-81A6-3689D8E36F3B}"/>
                  </a:ext>
                </a:extLst>
              </p:cNvPr>
              <p:cNvSpPr/>
              <p:nvPr/>
            </p:nvSpPr>
            <p:spPr>
              <a:xfrm rot="5400000">
                <a:off x="4931182" y="2042707"/>
                <a:ext cx="493394" cy="238186"/>
              </a:xfrm>
              <a:prstGeom prst="roundRect">
                <a:avLst>
                  <a:gd name="adj" fmla="val 5443"/>
                </a:avLst>
              </a:prstGeom>
              <a:solidFill>
                <a:srgbClr val="F2F8E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75" name="矩形 22">
                <a:extLst>
                  <a:ext uri="{FF2B5EF4-FFF2-40B4-BE49-F238E27FC236}">
                    <a16:creationId xmlns:a16="http://schemas.microsoft.com/office/drawing/2014/main" id="{99C4E9E0-1306-4346-85B1-5B0DFE7B9943}"/>
                  </a:ext>
                </a:extLst>
              </p:cNvPr>
              <p:cNvSpPr/>
              <p:nvPr/>
            </p:nvSpPr>
            <p:spPr>
              <a:xfrm rot="5400000">
                <a:off x="4909158" y="2016649"/>
                <a:ext cx="537443" cy="270469"/>
              </a:xfrm>
              <a:prstGeom prst="rect">
                <a:avLst/>
              </a:prstGeom>
              <a:ln>
                <a:noFill/>
              </a:ln>
            </p:spPr>
            <p:txBody>
              <a:bodyPr wrap="none">
                <a:spAutoFit/>
              </a:bodyPr>
              <a:lstStyle/>
              <a:p>
                <a:pPr algn="ctr" defTabSz="914400">
                  <a:defRPr/>
                </a:pPr>
                <a:r>
                  <a:rPr lang="en-US" altLang="zh-CN" sz="2300" b="1">
                    <a:solidFill>
                      <a:srgbClr val="70AD47">
                        <a:lumMod val="75000"/>
                      </a:srgbClr>
                    </a:solidFill>
                    <a:latin typeface="Cambria" panose="02040503050406030204" pitchFamily="18" charset="0"/>
                    <a:ea typeface="等线" panose="02010600030101010101" pitchFamily="2" charset="-122"/>
                  </a:rPr>
                  <a:t>Bank</a:t>
                </a:r>
              </a:p>
            </p:txBody>
          </p:sp>
        </p:grpSp>
        <p:sp>
          <p:nvSpPr>
            <p:cNvPr id="276" name="Rounded Rectangle 275">
              <a:extLst>
                <a:ext uri="{FF2B5EF4-FFF2-40B4-BE49-F238E27FC236}">
                  <a16:creationId xmlns:a16="http://schemas.microsoft.com/office/drawing/2014/main" id="{70529428-EE4D-BB49-982C-102CB6C8DE9C}"/>
                </a:ext>
              </a:extLst>
            </p:cNvPr>
            <p:cNvSpPr>
              <a:spLocks noChangeAspect="1"/>
            </p:cNvSpPr>
            <p:nvPr/>
          </p:nvSpPr>
          <p:spPr>
            <a:xfrm rot="5400000">
              <a:off x="2121687" y="492723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78" name="Rounded Rectangle 277">
              <a:extLst>
                <a:ext uri="{FF2B5EF4-FFF2-40B4-BE49-F238E27FC236}">
                  <a16:creationId xmlns:a16="http://schemas.microsoft.com/office/drawing/2014/main" id="{593B1522-1F81-B842-8108-1C1A848B7DE6}"/>
                </a:ext>
              </a:extLst>
            </p:cNvPr>
            <p:cNvSpPr>
              <a:spLocks noChangeAspect="1"/>
            </p:cNvSpPr>
            <p:nvPr/>
          </p:nvSpPr>
          <p:spPr>
            <a:xfrm rot="5400000">
              <a:off x="1059296" y="358674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79" name="Rounded Rectangle 278">
              <a:extLst>
                <a:ext uri="{FF2B5EF4-FFF2-40B4-BE49-F238E27FC236}">
                  <a16:creationId xmlns:a16="http://schemas.microsoft.com/office/drawing/2014/main" id="{FEA5ECAA-A76B-CE45-A88B-1CCCAED7A580}"/>
                </a:ext>
              </a:extLst>
            </p:cNvPr>
            <p:cNvSpPr>
              <a:spLocks noChangeAspect="1"/>
            </p:cNvSpPr>
            <p:nvPr/>
          </p:nvSpPr>
          <p:spPr>
            <a:xfrm rot="5400000">
              <a:off x="514481" y="358158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80" name="Rounded Rectangle 279">
              <a:extLst>
                <a:ext uri="{FF2B5EF4-FFF2-40B4-BE49-F238E27FC236}">
                  <a16:creationId xmlns:a16="http://schemas.microsoft.com/office/drawing/2014/main" id="{185A2615-241D-0743-A016-1CDF8369F57E}"/>
                </a:ext>
              </a:extLst>
            </p:cNvPr>
            <p:cNvSpPr>
              <a:spLocks noChangeAspect="1"/>
            </p:cNvSpPr>
            <p:nvPr/>
          </p:nvSpPr>
          <p:spPr>
            <a:xfrm rot="5400000">
              <a:off x="508263" y="490547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81" name="Rounded Rectangle 280">
              <a:extLst>
                <a:ext uri="{FF2B5EF4-FFF2-40B4-BE49-F238E27FC236}">
                  <a16:creationId xmlns:a16="http://schemas.microsoft.com/office/drawing/2014/main" id="{E000A220-5911-074B-A7D5-81862137CB93}"/>
                </a:ext>
              </a:extLst>
            </p:cNvPr>
            <p:cNvSpPr>
              <a:spLocks noChangeAspect="1"/>
            </p:cNvSpPr>
            <p:nvPr/>
          </p:nvSpPr>
          <p:spPr>
            <a:xfrm rot="5400000">
              <a:off x="1056333" y="491804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grpSp>
          <p:nvGrpSpPr>
            <p:cNvPr id="283" name="Group 282">
              <a:extLst>
                <a:ext uri="{FF2B5EF4-FFF2-40B4-BE49-F238E27FC236}">
                  <a16:creationId xmlns:a16="http://schemas.microsoft.com/office/drawing/2014/main" id="{4630AB67-B9C1-744C-951E-6958748B8FB5}"/>
                </a:ext>
              </a:extLst>
            </p:cNvPr>
            <p:cNvGrpSpPr>
              <a:grpSpLocks noChangeAspect="1"/>
            </p:cNvGrpSpPr>
            <p:nvPr/>
          </p:nvGrpSpPr>
          <p:grpSpPr>
            <a:xfrm>
              <a:off x="160434" y="3343837"/>
              <a:ext cx="446276" cy="2114050"/>
              <a:chOff x="3753913" y="2786150"/>
              <a:chExt cx="270469" cy="1281239"/>
            </a:xfrm>
          </p:grpSpPr>
          <p:sp>
            <p:nvSpPr>
              <p:cNvPr id="284" name="Rounded Rectangle 283">
                <a:extLst>
                  <a:ext uri="{FF2B5EF4-FFF2-40B4-BE49-F238E27FC236}">
                    <a16:creationId xmlns:a16="http://schemas.microsoft.com/office/drawing/2014/main" id="{C49A2632-6FBF-D44C-9659-FF538525212E}"/>
                  </a:ext>
                </a:extLst>
              </p:cNvPr>
              <p:cNvSpPr/>
              <p:nvPr/>
            </p:nvSpPr>
            <p:spPr>
              <a:xfrm rot="5400000">
                <a:off x="3246336" y="3307676"/>
                <a:ext cx="1276049" cy="238186"/>
              </a:xfrm>
              <a:prstGeom prst="roundRect">
                <a:avLst>
                  <a:gd name="adj" fmla="val 5443"/>
                </a:avLst>
              </a:prstGeom>
              <a:solidFill>
                <a:schemeClr val="tx1"/>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85" name="矩形 19">
                <a:extLst>
                  <a:ext uri="{FF2B5EF4-FFF2-40B4-BE49-F238E27FC236}">
                    <a16:creationId xmlns:a16="http://schemas.microsoft.com/office/drawing/2014/main" id="{D397EFDF-8E1A-1B47-8F77-B59838095C5E}"/>
                  </a:ext>
                </a:extLst>
              </p:cNvPr>
              <p:cNvSpPr/>
              <p:nvPr/>
            </p:nvSpPr>
            <p:spPr>
              <a:xfrm rot="5400000">
                <a:off x="3248528" y="3291535"/>
                <a:ext cx="1281239" cy="270469"/>
              </a:xfrm>
              <a:prstGeom prst="rect">
                <a:avLst/>
              </a:prstGeom>
              <a:ln>
                <a:noFill/>
              </a:ln>
            </p:spPr>
            <p:txBody>
              <a:bodyPr wrap="square">
                <a:spAutoFit/>
              </a:bodyPr>
              <a:lstStyle/>
              <a:p>
                <a:pPr algn="ctr" defTabSz="914400">
                  <a:defRPr/>
                </a:pPr>
                <a:r>
                  <a:rPr lang="en-US" altLang="zh-CN" sz="2300" b="1">
                    <a:solidFill>
                      <a:prstClr val="white">
                        <a:lumMod val="85000"/>
                      </a:prstClr>
                    </a:solidFill>
                    <a:latin typeface="Cambria" panose="02040503050406030204" pitchFamily="18" charset="0"/>
                    <a:ea typeface="等线" panose="02010600030101010101" pitchFamily="2" charset="-122"/>
                  </a:rPr>
                  <a:t>Chip I/O</a:t>
                </a:r>
              </a:p>
            </p:txBody>
          </p:sp>
        </p:grpSp>
        <p:cxnSp>
          <p:nvCxnSpPr>
            <p:cNvPr id="210" name="Straight Connector 209">
              <a:extLst>
                <a:ext uri="{FF2B5EF4-FFF2-40B4-BE49-F238E27FC236}">
                  <a16:creationId xmlns:a16="http://schemas.microsoft.com/office/drawing/2014/main" id="{926433FF-675B-6244-8C2D-732DF85068F7}"/>
                </a:ext>
              </a:extLst>
            </p:cNvPr>
            <p:cNvCxnSpPr>
              <a:cxnSpLocks noChangeAspect="1"/>
            </p:cNvCxnSpPr>
            <p:nvPr/>
          </p:nvCxnSpPr>
          <p:spPr>
            <a:xfrm flipH="1">
              <a:off x="161968" y="2060137"/>
              <a:ext cx="2872524" cy="1222074"/>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439BF14-5A0E-1B4A-8888-72CC4480E988}"/>
                </a:ext>
              </a:extLst>
            </p:cNvPr>
            <p:cNvCxnSpPr>
              <a:cxnSpLocks noChangeAspect="1"/>
            </p:cNvCxnSpPr>
            <p:nvPr/>
          </p:nvCxnSpPr>
          <p:spPr>
            <a:xfrm flipH="1">
              <a:off x="2867675" y="2378756"/>
              <a:ext cx="602033" cy="965200"/>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1E65DCCF-EB50-D34E-B87C-136B558E9A88}"/>
              </a:ext>
            </a:extLst>
          </p:cNvPr>
          <p:cNvGrpSpPr/>
          <p:nvPr/>
        </p:nvGrpSpPr>
        <p:grpSpPr>
          <a:xfrm>
            <a:off x="4230980" y="3285557"/>
            <a:ext cx="3182342" cy="2851572"/>
            <a:chOff x="2706980" y="3285557"/>
            <a:chExt cx="3182342" cy="2851572"/>
          </a:xfrm>
        </p:grpSpPr>
        <p:sp>
          <p:nvSpPr>
            <p:cNvPr id="116" name="Rounded Rectangle 115">
              <a:extLst>
                <a:ext uri="{FF2B5EF4-FFF2-40B4-BE49-F238E27FC236}">
                  <a16:creationId xmlns:a16="http://schemas.microsoft.com/office/drawing/2014/main" id="{0E04D202-0EF9-4849-846F-A8FF85985E2F}"/>
                </a:ext>
              </a:extLst>
            </p:cNvPr>
            <p:cNvSpPr>
              <a:spLocks noChangeAspect="1"/>
            </p:cNvSpPr>
            <p:nvPr/>
          </p:nvSpPr>
          <p:spPr>
            <a:xfrm>
              <a:off x="3092601" y="3288213"/>
              <a:ext cx="2796721" cy="2367191"/>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33" name="TextBox 257">
              <a:extLst>
                <a:ext uri="{FF2B5EF4-FFF2-40B4-BE49-F238E27FC236}">
                  <a16:creationId xmlns:a16="http://schemas.microsoft.com/office/drawing/2014/main" id="{C849D144-F61A-3E4C-B09C-69FC8C07C3E8}"/>
                </a:ext>
              </a:extLst>
            </p:cNvPr>
            <p:cNvSpPr txBox="1">
              <a:spLocks noChangeAspect="1"/>
            </p:cNvSpPr>
            <p:nvPr/>
          </p:nvSpPr>
          <p:spPr>
            <a:xfrm>
              <a:off x="3634847" y="5841663"/>
              <a:ext cx="1729717" cy="295466"/>
            </a:xfrm>
            <a:prstGeom prst="rect">
              <a:avLst/>
            </a:prstGeom>
            <a:noFill/>
          </p:spPr>
          <p:txBody>
            <a:bodyPr wrap="square" lIns="0" tIns="0" rIns="0" bIns="0" rtlCol="0">
              <a:spAutoFit/>
            </a:bodyPr>
            <a:lstStyle/>
            <a:p>
              <a:pPr algn="ctr" defTabSz="914400">
                <a:lnSpc>
                  <a:spcPct val="80000"/>
                </a:lnSpc>
                <a:defRPr/>
              </a:pPr>
              <a:r>
                <a:rPr lang="en-US" sz="2400" b="1">
                  <a:solidFill>
                    <a:srgbClr val="70AD47">
                      <a:lumMod val="75000"/>
                    </a:srgbClr>
                  </a:solidFill>
                  <a:latin typeface="Cambria" panose="02040503050406030204" pitchFamily="18" charset="0"/>
                </a:rPr>
                <a:t>DRAM Bank</a:t>
              </a:r>
            </a:p>
          </p:txBody>
        </p:sp>
        <p:sp>
          <p:nvSpPr>
            <p:cNvPr id="235" name="Rounded Rectangle 234">
              <a:extLst>
                <a:ext uri="{FF2B5EF4-FFF2-40B4-BE49-F238E27FC236}">
                  <a16:creationId xmlns:a16="http://schemas.microsoft.com/office/drawing/2014/main" id="{3D1DAB69-2C3C-B342-9845-793230FC1FC5}"/>
                </a:ext>
              </a:extLst>
            </p:cNvPr>
            <p:cNvSpPr>
              <a:spLocks/>
            </p:cNvSpPr>
            <p:nvPr/>
          </p:nvSpPr>
          <p:spPr>
            <a:xfrm>
              <a:off x="3220967" y="3399597"/>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0000"/>
                </a:lnSpc>
                <a:defRPr/>
              </a:pPr>
              <a:r>
                <a:rPr lang="en-US" sz="2300" b="1">
                  <a:solidFill>
                    <a:prstClr val="black"/>
                  </a:solidFill>
                  <a:latin typeface="Cambria" panose="02040503050406030204" pitchFamily="18" charset="0"/>
                </a:rPr>
                <a:t>Subarray</a:t>
              </a:r>
            </a:p>
          </p:txBody>
        </p:sp>
        <p:sp>
          <p:nvSpPr>
            <p:cNvPr id="245" name="Rectangle 244">
              <a:extLst>
                <a:ext uri="{FF2B5EF4-FFF2-40B4-BE49-F238E27FC236}">
                  <a16:creationId xmlns:a16="http://schemas.microsoft.com/office/drawing/2014/main" id="{EB44F3E5-61D3-4347-A2D4-1FDA1AED32A7}"/>
                </a:ext>
              </a:extLst>
            </p:cNvPr>
            <p:cNvSpPr>
              <a:spLocks noChangeAspect="1"/>
            </p:cNvSpPr>
            <p:nvPr/>
          </p:nvSpPr>
          <p:spPr>
            <a:xfrm rot="5400000">
              <a:off x="4099503" y="4302588"/>
              <a:ext cx="780792" cy="369332"/>
            </a:xfrm>
            <a:prstGeom prst="rect">
              <a:avLst/>
            </a:prstGeom>
          </p:spPr>
          <p:txBody>
            <a:bodyPr wrap="square">
              <a:spAutoFit/>
            </a:bodyPr>
            <a:lstStyle/>
            <a:p>
              <a:pPr algn="ctr" defTabSz="914400">
                <a:defRPr/>
              </a:pPr>
              <a:r>
                <a:rPr lang="en-US" altLang="zh-CN" b="1">
                  <a:solidFill>
                    <a:srgbClr val="5B9BD5">
                      <a:lumMod val="20000"/>
                      <a:lumOff val="80000"/>
                    </a:srgbClr>
                  </a:solidFill>
                  <a:latin typeface="Calibri" panose="020F0502020204030204"/>
                  <a:ea typeface="等线" panose="02010600030101010101" pitchFamily="2" charset="-122"/>
                </a:rPr>
                <a:t>. . .</a:t>
              </a:r>
            </a:p>
          </p:txBody>
        </p:sp>
        <p:sp>
          <p:nvSpPr>
            <p:cNvPr id="271" name="Rounded Rectangle 270">
              <a:extLst>
                <a:ext uri="{FF2B5EF4-FFF2-40B4-BE49-F238E27FC236}">
                  <a16:creationId xmlns:a16="http://schemas.microsoft.com/office/drawing/2014/main" id="{B7E04152-1796-154C-AF34-96D5FC1ED32E}"/>
                </a:ext>
              </a:extLst>
            </p:cNvPr>
            <p:cNvSpPr>
              <a:spLocks/>
            </p:cNvSpPr>
            <p:nvPr/>
          </p:nvSpPr>
          <p:spPr>
            <a:xfrm>
              <a:off x="3220967" y="4041898"/>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72" name="Rounded Rectangle 271">
              <a:extLst>
                <a:ext uri="{FF2B5EF4-FFF2-40B4-BE49-F238E27FC236}">
                  <a16:creationId xmlns:a16="http://schemas.microsoft.com/office/drawing/2014/main" id="{0EFF57F4-C787-6A43-8D85-F9DAA446F367}"/>
                </a:ext>
              </a:extLst>
            </p:cNvPr>
            <p:cNvSpPr>
              <a:spLocks/>
            </p:cNvSpPr>
            <p:nvPr/>
          </p:nvSpPr>
          <p:spPr>
            <a:xfrm>
              <a:off x="3215727" y="5030012"/>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cxnSp>
          <p:nvCxnSpPr>
            <p:cNvPr id="290" name="Straight Connector 289">
              <a:extLst>
                <a:ext uri="{FF2B5EF4-FFF2-40B4-BE49-F238E27FC236}">
                  <a16:creationId xmlns:a16="http://schemas.microsoft.com/office/drawing/2014/main" id="{2F24B5AA-EA7A-F54C-A370-36AE5DE5E1C2}"/>
                </a:ext>
              </a:extLst>
            </p:cNvPr>
            <p:cNvCxnSpPr>
              <a:cxnSpLocks noChangeAspect="1"/>
            </p:cNvCxnSpPr>
            <p:nvPr/>
          </p:nvCxnSpPr>
          <p:spPr>
            <a:xfrm>
              <a:off x="2728563" y="4217615"/>
              <a:ext cx="361256" cy="1343854"/>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23366E09-37FC-EC4B-88B7-D2452AFC17C3}"/>
                </a:ext>
              </a:extLst>
            </p:cNvPr>
            <p:cNvCxnSpPr>
              <a:cxnSpLocks noChangeAspect="1"/>
            </p:cNvCxnSpPr>
            <p:nvPr/>
          </p:nvCxnSpPr>
          <p:spPr>
            <a:xfrm rot="180000" flipV="1">
              <a:off x="2706980" y="3285557"/>
              <a:ext cx="459458" cy="109617"/>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sp>
        <p:nvSpPr>
          <p:cNvPr id="164" name="DRAM Subarray Label">
            <a:extLst>
              <a:ext uri="{FF2B5EF4-FFF2-40B4-BE49-F238E27FC236}">
                <a16:creationId xmlns:a16="http://schemas.microsoft.com/office/drawing/2014/main" id="{02452888-B4C6-DF4B-BAC7-365912D049EB}"/>
              </a:ext>
            </a:extLst>
          </p:cNvPr>
          <p:cNvSpPr txBox="1">
            <a:spLocks noChangeAspect="1"/>
          </p:cNvSpPr>
          <p:nvPr/>
        </p:nvSpPr>
        <p:spPr>
          <a:xfrm>
            <a:off x="7553923" y="5840156"/>
            <a:ext cx="3040429" cy="295466"/>
          </a:xfrm>
          <a:prstGeom prst="rect">
            <a:avLst/>
          </a:prstGeom>
          <a:noFill/>
        </p:spPr>
        <p:txBody>
          <a:bodyPr wrap="square" lIns="0" tIns="0" rIns="0" bIns="0" rtlCol="0">
            <a:spAutoFit/>
          </a:bodyPr>
          <a:lstStyle/>
          <a:p>
            <a:pPr algn="ctr" defTabSz="914400">
              <a:lnSpc>
                <a:spcPct val="80000"/>
              </a:lnSpc>
              <a:defRPr/>
            </a:pPr>
            <a:r>
              <a:rPr lang="en-US" sz="2400" b="1">
                <a:solidFill>
                  <a:srgbClr val="4472C4">
                    <a:lumMod val="75000"/>
                  </a:srgbClr>
                </a:solidFill>
                <a:latin typeface="Cambria" panose="02040503050406030204" pitchFamily="18" charset="0"/>
              </a:rPr>
              <a:t>DRAM Subarray</a:t>
            </a:r>
          </a:p>
        </p:txBody>
      </p:sp>
      <p:sp>
        <p:nvSpPr>
          <p:cNvPr id="150" name="Subarray">
            <a:extLst>
              <a:ext uri="{FF2B5EF4-FFF2-40B4-BE49-F238E27FC236}">
                <a16:creationId xmlns:a16="http://schemas.microsoft.com/office/drawing/2014/main" id="{38AAB939-3B5C-EC44-B597-D33A21F589E4}"/>
              </a:ext>
            </a:extLst>
          </p:cNvPr>
          <p:cNvSpPr>
            <a:spLocks/>
          </p:cNvSpPr>
          <p:nvPr/>
        </p:nvSpPr>
        <p:spPr>
          <a:xfrm>
            <a:off x="7553923" y="3296490"/>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190" name="RowBuffer">
            <a:extLst>
              <a:ext uri="{FF2B5EF4-FFF2-40B4-BE49-F238E27FC236}">
                <a16:creationId xmlns:a16="http://schemas.microsoft.com/office/drawing/2014/main" id="{17666F58-6C13-AA4B-A41C-1DFC098A11F8}"/>
              </a:ext>
            </a:extLst>
          </p:cNvPr>
          <p:cNvSpPr>
            <a:spLocks/>
          </p:cNvSpPr>
          <p:nvPr/>
        </p:nvSpPr>
        <p:spPr>
          <a:xfrm>
            <a:off x="7665766" y="5229005"/>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lnSpc>
                <a:spcPct val="90000"/>
              </a:lnSpc>
              <a:defRPr/>
            </a:pPr>
            <a:r>
              <a:rPr lang="en-US" sz="2300" b="1">
                <a:solidFill>
                  <a:srgbClr val="5B9BD5">
                    <a:lumMod val="20000"/>
                    <a:lumOff val="80000"/>
                  </a:srgbClr>
                </a:solidFill>
                <a:latin typeface="Cambria" panose="02040503050406030204" pitchFamily="18" charset="0"/>
              </a:rPr>
              <a:t>Row Buffer</a:t>
            </a:r>
          </a:p>
        </p:txBody>
      </p:sp>
      <p:grpSp>
        <p:nvGrpSpPr>
          <p:cNvPr id="13" name="Bitline">
            <a:extLst>
              <a:ext uri="{FF2B5EF4-FFF2-40B4-BE49-F238E27FC236}">
                <a16:creationId xmlns:a16="http://schemas.microsoft.com/office/drawing/2014/main" id="{8A61DA0B-0FE0-5447-90BD-A816C32CAB7B}"/>
              </a:ext>
            </a:extLst>
          </p:cNvPr>
          <p:cNvGrpSpPr/>
          <p:nvPr/>
        </p:nvGrpSpPr>
        <p:grpSpPr>
          <a:xfrm>
            <a:off x="7654551" y="3393300"/>
            <a:ext cx="2588423" cy="1835705"/>
            <a:chOff x="6130544" y="3393293"/>
            <a:chExt cx="2588423" cy="1835705"/>
          </a:xfrm>
        </p:grpSpPr>
        <p:cxnSp>
          <p:nvCxnSpPr>
            <p:cNvPr id="151" name="Straight Connector 115">
              <a:extLst>
                <a:ext uri="{FF2B5EF4-FFF2-40B4-BE49-F238E27FC236}">
                  <a16:creationId xmlns:a16="http://schemas.microsoft.com/office/drawing/2014/main" id="{2D1C8C40-772A-6D41-9DA5-7868FE85FFEF}"/>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15">
              <a:extLst>
                <a:ext uri="{FF2B5EF4-FFF2-40B4-BE49-F238E27FC236}">
                  <a16:creationId xmlns:a16="http://schemas.microsoft.com/office/drawing/2014/main" id="{F9C0EE09-A28F-1A4B-891C-A860C4695DB8}"/>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15">
              <a:extLst>
                <a:ext uri="{FF2B5EF4-FFF2-40B4-BE49-F238E27FC236}">
                  <a16:creationId xmlns:a16="http://schemas.microsoft.com/office/drawing/2014/main" id="{1FB6CC3A-35B9-4A40-9EA7-BCFBADF61A82}"/>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15">
              <a:extLst>
                <a:ext uri="{FF2B5EF4-FFF2-40B4-BE49-F238E27FC236}">
                  <a16:creationId xmlns:a16="http://schemas.microsoft.com/office/drawing/2014/main" id="{8E3DAFB5-F2F4-B743-B8B0-5FE88339BB0D}"/>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15">
              <a:extLst>
                <a:ext uri="{FF2B5EF4-FFF2-40B4-BE49-F238E27FC236}">
                  <a16:creationId xmlns:a16="http://schemas.microsoft.com/office/drawing/2014/main" id="{2FBBC45D-AF78-5345-BFA4-70702B19FE90}"/>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DE64B3B7-565A-B24F-8F78-54C81420713F}"/>
                </a:ext>
              </a:extLst>
            </p:cNvPr>
            <p:cNvSpPr>
              <a:spLocks noChangeAspect="1"/>
            </p:cNvSpPr>
            <p:nvPr/>
          </p:nvSpPr>
          <p:spPr>
            <a:xfrm>
              <a:off x="6130544" y="3393293"/>
              <a:ext cx="763351" cy="289310"/>
            </a:xfrm>
            <a:prstGeom prst="rect">
              <a:avLst/>
            </a:prstGeom>
          </p:spPr>
          <p:txBody>
            <a:bodyPr wrap="none">
              <a:spAutoFit/>
            </a:bodyPr>
            <a:lstStyle/>
            <a:p>
              <a:pPr algn="ctr" defTabSz="914400">
                <a:lnSpc>
                  <a:spcPct val="80000"/>
                </a:lnSpc>
                <a:defRPr/>
              </a:pPr>
              <a:r>
                <a:rPr lang="en-US" sz="1600" err="1">
                  <a:solidFill>
                    <a:srgbClr val="ED7D31"/>
                  </a:solidFill>
                  <a:latin typeface="Cambria" panose="02040503050406030204" pitchFamily="18" charset="0"/>
                </a:rPr>
                <a:t>Bitline</a:t>
              </a:r>
              <a:endParaRPr lang="en-US" sz="1600">
                <a:solidFill>
                  <a:srgbClr val="ED7D31"/>
                </a:solidFill>
                <a:latin typeface="Cambria" panose="02040503050406030204" pitchFamily="18" charset="0"/>
              </a:endParaRPr>
            </a:p>
          </p:txBody>
        </p:sp>
        <p:sp>
          <p:nvSpPr>
            <p:cNvPr id="181" name="Rectangle 180">
              <a:extLst>
                <a:ext uri="{FF2B5EF4-FFF2-40B4-BE49-F238E27FC236}">
                  <a16:creationId xmlns:a16="http://schemas.microsoft.com/office/drawing/2014/main" id="{69A75630-D470-D34A-8D22-BB557882F225}"/>
                </a:ext>
              </a:extLst>
            </p:cNvPr>
            <p:cNvSpPr>
              <a:spLocks noChangeAspect="1"/>
            </p:cNvSpPr>
            <p:nvPr/>
          </p:nvSpPr>
          <p:spPr>
            <a:xfrm>
              <a:off x="8302902" y="4054719"/>
              <a:ext cx="397637" cy="294183"/>
            </a:xfrm>
            <a:prstGeom prst="rect">
              <a:avLst/>
            </a:prstGeom>
          </p:spPr>
          <p:txBody>
            <a:bodyPr wrap="square">
              <a:spAutoFit/>
            </a:bodyPr>
            <a:lstStyle/>
            <a:p>
              <a:pPr algn="ctr" defTabSz="914400">
                <a:lnSpc>
                  <a:spcPct val="80000"/>
                </a:lnSpc>
                <a:defRPr/>
              </a:pPr>
              <a:r>
                <a:rPr lang="en-US" sz="1600">
                  <a:solidFill>
                    <a:srgbClr val="ED7D31"/>
                  </a:solidFill>
                  <a:latin typeface="Calibri" panose="020F0502020204030204"/>
                </a:rPr>
                <a:t>…</a:t>
              </a:r>
            </a:p>
          </p:txBody>
        </p:sp>
        <p:sp>
          <p:nvSpPr>
            <p:cNvPr id="207" name="Rectangle 206">
              <a:extLst>
                <a:ext uri="{FF2B5EF4-FFF2-40B4-BE49-F238E27FC236}">
                  <a16:creationId xmlns:a16="http://schemas.microsoft.com/office/drawing/2014/main" id="{FE58EA8F-293F-D747-A748-917ADDBDADF3}"/>
                </a:ext>
              </a:extLst>
            </p:cNvPr>
            <p:cNvSpPr>
              <a:spLocks noChangeAspect="1"/>
            </p:cNvSpPr>
            <p:nvPr/>
          </p:nvSpPr>
          <p:spPr>
            <a:xfrm>
              <a:off x="8321330" y="4353756"/>
              <a:ext cx="397637" cy="294183"/>
            </a:xfrm>
            <a:prstGeom prst="rect">
              <a:avLst/>
            </a:prstGeom>
          </p:spPr>
          <p:txBody>
            <a:bodyPr wrap="square">
              <a:spAutoFit/>
            </a:bodyPr>
            <a:lstStyle/>
            <a:p>
              <a:pPr algn="ctr" defTabSz="914400">
                <a:lnSpc>
                  <a:spcPct val="80000"/>
                </a:lnSpc>
                <a:defRPr/>
              </a:pPr>
              <a:r>
                <a:rPr lang="en-US" sz="1600">
                  <a:solidFill>
                    <a:srgbClr val="ED7D31"/>
                  </a:solidFill>
                  <a:latin typeface="Calibri" panose="020F0502020204030204"/>
                </a:rPr>
                <a:t>…</a:t>
              </a:r>
            </a:p>
          </p:txBody>
        </p:sp>
      </p:grpSp>
      <p:grpSp>
        <p:nvGrpSpPr>
          <p:cNvPr id="12" name="Wordline">
            <a:extLst>
              <a:ext uri="{FF2B5EF4-FFF2-40B4-BE49-F238E27FC236}">
                <a16:creationId xmlns:a16="http://schemas.microsoft.com/office/drawing/2014/main" id="{2804D5F7-D42F-8B45-89AA-3E1D7D7550A7}"/>
              </a:ext>
            </a:extLst>
          </p:cNvPr>
          <p:cNvGrpSpPr/>
          <p:nvPr/>
        </p:nvGrpSpPr>
        <p:grpSpPr>
          <a:xfrm>
            <a:off x="7665773" y="3750932"/>
            <a:ext cx="2996877" cy="1451934"/>
            <a:chOff x="6141766" y="3750932"/>
            <a:chExt cx="2996877" cy="1451934"/>
          </a:xfrm>
        </p:grpSpPr>
        <p:cxnSp>
          <p:nvCxnSpPr>
            <p:cNvPr id="157" name="Straight Connector 124">
              <a:extLst>
                <a:ext uri="{FF2B5EF4-FFF2-40B4-BE49-F238E27FC236}">
                  <a16:creationId xmlns:a16="http://schemas.microsoft.com/office/drawing/2014/main" id="{15C22B0B-6422-484C-91AB-4FF5CB685AE1}"/>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A57CF8B-54E0-FC46-AC0F-E9C9CEA4EA65}"/>
                </a:ext>
              </a:extLst>
            </p:cNvPr>
            <p:cNvSpPr>
              <a:spLocks noChangeAspect="1"/>
            </p:cNvSpPr>
            <p:nvPr/>
          </p:nvSpPr>
          <p:spPr>
            <a:xfrm>
              <a:off x="8149783" y="3750932"/>
              <a:ext cx="988860" cy="289310"/>
            </a:xfrm>
            <a:prstGeom prst="rect">
              <a:avLst/>
            </a:prstGeom>
          </p:spPr>
          <p:txBody>
            <a:bodyPr wrap="none">
              <a:spAutoFit/>
            </a:bodyPr>
            <a:lstStyle/>
            <a:p>
              <a:pPr defTabSz="914400">
                <a:lnSpc>
                  <a:spcPct val="80000"/>
                </a:lnSpc>
                <a:defRPr/>
              </a:pPr>
              <a:r>
                <a:rPr lang="en-US" sz="1600">
                  <a:solidFill>
                    <a:srgbClr val="4472C4"/>
                  </a:solidFill>
                  <a:latin typeface="Cambria" panose="02040503050406030204" pitchFamily="18" charset="0"/>
                </a:rPr>
                <a:t>Wordline</a:t>
              </a:r>
            </a:p>
          </p:txBody>
        </p:sp>
        <p:sp>
          <p:nvSpPr>
            <p:cNvPr id="187" name="Rectangle 186">
              <a:extLst>
                <a:ext uri="{FF2B5EF4-FFF2-40B4-BE49-F238E27FC236}">
                  <a16:creationId xmlns:a16="http://schemas.microsoft.com/office/drawing/2014/main" id="{478057A0-96DF-4343-8C2C-00305DF6060B}"/>
                </a:ext>
              </a:extLst>
            </p:cNvPr>
            <p:cNvSpPr>
              <a:spLocks noChangeAspect="1"/>
            </p:cNvSpPr>
            <p:nvPr/>
          </p:nvSpPr>
          <p:spPr>
            <a:xfrm rot="5400000">
              <a:off x="6562496" y="4828057"/>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cxnSp>
          <p:nvCxnSpPr>
            <p:cNvPr id="202" name="Straight Connector 124">
              <a:extLst>
                <a:ext uri="{FF2B5EF4-FFF2-40B4-BE49-F238E27FC236}">
                  <a16:creationId xmlns:a16="http://schemas.microsoft.com/office/drawing/2014/main" id="{47675B33-B9A8-4946-BAF0-0FFA700478B2}"/>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3" name="Straight Connector 124">
              <a:extLst>
                <a:ext uri="{FF2B5EF4-FFF2-40B4-BE49-F238E27FC236}">
                  <a16:creationId xmlns:a16="http://schemas.microsoft.com/office/drawing/2014/main" id="{EEBBA1AF-F619-6A46-B0BB-6A82BD7BD70A}"/>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05C32EAD-629E-4B48-89F0-2E0E6237F2AE}"/>
                </a:ext>
              </a:extLst>
            </p:cNvPr>
            <p:cNvSpPr>
              <a:spLocks noChangeAspect="1"/>
            </p:cNvSpPr>
            <p:nvPr/>
          </p:nvSpPr>
          <p:spPr>
            <a:xfrm rot="5400000">
              <a:off x="7008596" y="4834688"/>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sp>
          <p:nvSpPr>
            <p:cNvPr id="205" name="Rectangle 204">
              <a:extLst>
                <a:ext uri="{FF2B5EF4-FFF2-40B4-BE49-F238E27FC236}">
                  <a16:creationId xmlns:a16="http://schemas.microsoft.com/office/drawing/2014/main" id="{B95E8257-3C00-C841-AA58-15188D075FED}"/>
                </a:ext>
              </a:extLst>
            </p:cNvPr>
            <p:cNvSpPr>
              <a:spLocks noChangeAspect="1"/>
            </p:cNvSpPr>
            <p:nvPr/>
          </p:nvSpPr>
          <p:spPr>
            <a:xfrm rot="5400000">
              <a:off x="7414792" y="4843632"/>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sp>
          <p:nvSpPr>
            <p:cNvPr id="206" name="Rectangle 205">
              <a:extLst>
                <a:ext uri="{FF2B5EF4-FFF2-40B4-BE49-F238E27FC236}">
                  <a16:creationId xmlns:a16="http://schemas.microsoft.com/office/drawing/2014/main" id="{09ECB0C3-E22C-444C-B596-9422FF3267E4}"/>
                </a:ext>
              </a:extLst>
            </p:cNvPr>
            <p:cNvSpPr>
              <a:spLocks noChangeAspect="1"/>
            </p:cNvSpPr>
            <p:nvPr/>
          </p:nvSpPr>
          <p:spPr>
            <a:xfrm rot="5400000">
              <a:off x="7844255" y="4856956"/>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grpSp>
      <p:grpSp>
        <p:nvGrpSpPr>
          <p:cNvPr id="11" name="Cells">
            <a:extLst>
              <a:ext uri="{FF2B5EF4-FFF2-40B4-BE49-F238E27FC236}">
                <a16:creationId xmlns:a16="http://schemas.microsoft.com/office/drawing/2014/main" id="{E8B3A4F3-9884-D14E-8452-9B1E303D7E32}"/>
              </a:ext>
            </a:extLst>
          </p:cNvPr>
          <p:cNvGrpSpPr/>
          <p:nvPr/>
        </p:nvGrpSpPr>
        <p:grpSpPr>
          <a:xfrm>
            <a:off x="7916612" y="3472780"/>
            <a:ext cx="1926185" cy="1345712"/>
            <a:chOff x="6392605" y="3472780"/>
            <a:chExt cx="1926185" cy="1345712"/>
          </a:xfrm>
        </p:grpSpPr>
        <p:cxnSp>
          <p:nvCxnSpPr>
            <p:cNvPr id="188" name="Straight Arrow Connector 187">
              <a:extLst>
                <a:ext uri="{FF2B5EF4-FFF2-40B4-BE49-F238E27FC236}">
                  <a16:creationId xmlns:a16="http://schemas.microsoft.com/office/drawing/2014/main" id="{FCEA70B2-7C1B-8848-BB7C-8872B795F577}"/>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61C987C-AF56-864E-A825-34050F200CC7}"/>
                </a:ext>
              </a:extLst>
            </p:cNvPr>
            <p:cNvSpPr>
              <a:spLocks noChangeAspect="1"/>
            </p:cNvSpPr>
            <p:nvPr/>
          </p:nvSpPr>
          <p:spPr>
            <a:xfrm>
              <a:off x="6910491" y="3472780"/>
              <a:ext cx="1116011" cy="289310"/>
            </a:xfrm>
            <a:prstGeom prst="rect">
              <a:avLst/>
            </a:prstGeom>
          </p:spPr>
          <p:txBody>
            <a:bodyPr wrap="none">
              <a:spAutoFit/>
            </a:bodyPr>
            <a:lstStyle/>
            <a:p>
              <a:pPr defTabSz="914400">
                <a:lnSpc>
                  <a:spcPct val="80000"/>
                </a:lnSpc>
                <a:defRPr/>
              </a:pPr>
              <a:r>
                <a:rPr lang="en-US" sz="1600">
                  <a:solidFill>
                    <a:prstClr val="black"/>
                  </a:solidFill>
                  <a:latin typeface="Cambria" panose="02040503050406030204" pitchFamily="18" charset="0"/>
                </a:rPr>
                <a:t>DRAM Cell</a:t>
              </a:r>
            </a:p>
          </p:txBody>
        </p:sp>
        <p:sp>
          <p:nvSpPr>
            <p:cNvPr id="159" name="Oval 131">
              <a:extLst>
                <a:ext uri="{FF2B5EF4-FFF2-40B4-BE49-F238E27FC236}">
                  <a16:creationId xmlns:a16="http://schemas.microsoft.com/office/drawing/2014/main" id="{F151E009-4668-A64A-AEDB-6972E0D82298}"/>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0" name="Oval 134">
              <a:extLst>
                <a:ext uri="{FF2B5EF4-FFF2-40B4-BE49-F238E27FC236}">
                  <a16:creationId xmlns:a16="http://schemas.microsoft.com/office/drawing/2014/main" id="{FF1CEF6F-C8D8-1D47-93C3-C950B6210600}"/>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1" name="Oval 137">
              <a:extLst>
                <a:ext uri="{FF2B5EF4-FFF2-40B4-BE49-F238E27FC236}">
                  <a16:creationId xmlns:a16="http://schemas.microsoft.com/office/drawing/2014/main" id="{C0362BED-BF1B-1143-B935-946AC1BE2A89}"/>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2" name="Oval 140">
              <a:extLst>
                <a:ext uri="{FF2B5EF4-FFF2-40B4-BE49-F238E27FC236}">
                  <a16:creationId xmlns:a16="http://schemas.microsoft.com/office/drawing/2014/main" id="{A3511D03-3E6B-264C-B68D-86AD6DBABB5A}"/>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3" name="Oval 143">
              <a:extLst>
                <a:ext uri="{FF2B5EF4-FFF2-40B4-BE49-F238E27FC236}">
                  <a16:creationId xmlns:a16="http://schemas.microsoft.com/office/drawing/2014/main" id="{F56C5440-2DED-B44D-81E7-1C8410815B0E}"/>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7" name="Oval 131">
              <a:extLst>
                <a:ext uri="{FF2B5EF4-FFF2-40B4-BE49-F238E27FC236}">
                  <a16:creationId xmlns:a16="http://schemas.microsoft.com/office/drawing/2014/main" id="{25493F90-8D7D-DC44-BB8C-6BBC3B95C549}"/>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8" name="Oval 134">
              <a:extLst>
                <a:ext uri="{FF2B5EF4-FFF2-40B4-BE49-F238E27FC236}">
                  <a16:creationId xmlns:a16="http://schemas.microsoft.com/office/drawing/2014/main" id="{EA8630EB-9BD9-3342-B9A0-A29BAA78313F}"/>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9" name="Oval 137">
              <a:extLst>
                <a:ext uri="{FF2B5EF4-FFF2-40B4-BE49-F238E27FC236}">
                  <a16:creationId xmlns:a16="http://schemas.microsoft.com/office/drawing/2014/main" id="{22E9EF32-72E2-BE43-B7CB-A555AF5C75F2}"/>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0" name="Oval 140">
              <a:extLst>
                <a:ext uri="{FF2B5EF4-FFF2-40B4-BE49-F238E27FC236}">
                  <a16:creationId xmlns:a16="http://schemas.microsoft.com/office/drawing/2014/main" id="{1B3E9138-DC21-4545-A02D-906B41F5E4A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1" name="Oval 143">
              <a:extLst>
                <a:ext uri="{FF2B5EF4-FFF2-40B4-BE49-F238E27FC236}">
                  <a16:creationId xmlns:a16="http://schemas.microsoft.com/office/drawing/2014/main" id="{28DB7EEB-B66D-E14A-AD4F-A36F62F55575}"/>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4" name="Oval 131">
              <a:extLst>
                <a:ext uri="{FF2B5EF4-FFF2-40B4-BE49-F238E27FC236}">
                  <a16:creationId xmlns:a16="http://schemas.microsoft.com/office/drawing/2014/main" id="{B9487CFC-E86C-D14A-9A38-414DE8EAAE11}"/>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5" name="Oval 134">
              <a:extLst>
                <a:ext uri="{FF2B5EF4-FFF2-40B4-BE49-F238E27FC236}">
                  <a16:creationId xmlns:a16="http://schemas.microsoft.com/office/drawing/2014/main" id="{54767612-2AB0-F347-B59B-FA80057F978B}"/>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6" name="Oval 137">
              <a:extLst>
                <a:ext uri="{FF2B5EF4-FFF2-40B4-BE49-F238E27FC236}">
                  <a16:creationId xmlns:a16="http://schemas.microsoft.com/office/drawing/2014/main" id="{5693B6F7-A429-694A-BD4B-F9FC07B0413E}"/>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7" name="Oval 140">
              <a:extLst>
                <a:ext uri="{FF2B5EF4-FFF2-40B4-BE49-F238E27FC236}">
                  <a16:creationId xmlns:a16="http://schemas.microsoft.com/office/drawing/2014/main" id="{2F6ECC0C-4940-E540-92EC-E4A14CF9C130}"/>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8" name="Oval 143">
              <a:extLst>
                <a:ext uri="{FF2B5EF4-FFF2-40B4-BE49-F238E27FC236}">
                  <a16:creationId xmlns:a16="http://schemas.microsoft.com/office/drawing/2014/main" id="{F02D729C-2936-B446-B0A1-D8D3F53D9B1D}"/>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grpSp>
      <p:cxnSp>
        <p:nvCxnSpPr>
          <p:cNvPr id="191" name="Straight Connector 190">
            <a:extLst>
              <a:ext uri="{FF2B5EF4-FFF2-40B4-BE49-F238E27FC236}">
                <a16:creationId xmlns:a16="http://schemas.microsoft.com/office/drawing/2014/main" id="{E1D4232F-53E6-F84C-B647-B31EDB083D52}"/>
              </a:ext>
            </a:extLst>
          </p:cNvPr>
          <p:cNvCxnSpPr>
            <a:cxnSpLocks noChangeAspect="1"/>
          </p:cNvCxnSpPr>
          <p:nvPr/>
        </p:nvCxnSpPr>
        <p:spPr>
          <a:xfrm flipV="1">
            <a:off x="7307686" y="3334657"/>
            <a:ext cx="289782" cy="69143"/>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96362446-B021-474C-8B23-7B1789872AA6}"/>
              </a:ext>
            </a:extLst>
          </p:cNvPr>
          <p:cNvCxnSpPr>
            <a:cxnSpLocks noChangeAspect="1"/>
          </p:cNvCxnSpPr>
          <p:nvPr/>
        </p:nvCxnSpPr>
        <p:spPr>
          <a:xfrm>
            <a:off x="7339752" y="3939597"/>
            <a:ext cx="217853" cy="1659280"/>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 name="Rounded Rectangle 2">
            <a:extLst>
              <a:ext uri="{FF2B5EF4-FFF2-40B4-BE49-F238E27FC236}">
                <a16:creationId xmlns:a16="http://schemas.microsoft.com/office/drawing/2014/main" id="{BF4D8B37-BB98-8A49-8B6D-1AD7FDEF3A15}"/>
              </a:ext>
            </a:extLst>
          </p:cNvPr>
          <p:cNvSpPr/>
          <p:nvPr/>
        </p:nvSpPr>
        <p:spPr>
          <a:xfrm>
            <a:off x="7837721" y="4242488"/>
            <a:ext cx="2111829" cy="30675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276DC07E-88EB-AF44-A763-25933BB8355D}"/>
              </a:ext>
            </a:extLst>
          </p:cNvPr>
          <p:cNvSpPr txBox="1"/>
          <p:nvPr/>
        </p:nvSpPr>
        <p:spPr>
          <a:xfrm>
            <a:off x="9898056" y="4172471"/>
            <a:ext cx="775180" cy="502702"/>
          </a:xfrm>
          <a:prstGeom prst="rect">
            <a:avLst/>
          </a:prstGeom>
          <a:noFill/>
        </p:spPr>
        <p:txBody>
          <a:bodyPr wrap="square" rtlCol="0">
            <a:spAutoFit/>
          </a:bodyPr>
          <a:lstStyle/>
          <a:p>
            <a:pPr defTabSz="914400">
              <a:lnSpc>
                <a:spcPts val="1620"/>
              </a:lnSpc>
              <a:defRPr/>
            </a:pPr>
            <a:r>
              <a:rPr lang="en-US" sz="1600" b="1">
                <a:solidFill>
                  <a:srgbClr val="C00000"/>
                </a:solidFill>
                <a:latin typeface="Cambria" panose="02040503050406030204" pitchFamily="18" charset="0"/>
              </a:rPr>
              <a:t>DRAM Row</a:t>
            </a:r>
          </a:p>
        </p:txBody>
      </p:sp>
      <p:cxnSp>
        <p:nvCxnSpPr>
          <p:cNvPr id="6" name="Straight Connector 5">
            <a:extLst>
              <a:ext uri="{FF2B5EF4-FFF2-40B4-BE49-F238E27FC236}">
                <a16:creationId xmlns:a16="http://schemas.microsoft.com/office/drawing/2014/main" id="{722AAE18-6D6B-8A38-0AAD-20B422695341}"/>
              </a:ext>
            </a:extLst>
          </p:cNvPr>
          <p:cNvCxnSpPr>
            <a:cxnSpLocks/>
            <a:stCxn id="278" idx="0"/>
            <a:endCxn id="274" idx="2"/>
          </p:cNvCxnSpPr>
          <p:nvPr/>
        </p:nvCxnSpPr>
        <p:spPr>
          <a:xfrm>
            <a:off x="3186855" y="3783259"/>
            <a:ext cx="660743" cy="7425"/>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1F590C-E786-5FD8-0C4B-DF56D8EEC04B}"/>
              </a:ext>
            </a:extLst>
          </p:cNvPr>
          <p:cNvCxnSpPr>
            <a:cxnSpLocks/>
            <a:stCxn id="281" idx="0"/>
            <a:endCxn id="276" idx="2"/>
          </p:cNvCxnSpPr>
          <p:nvPr/>
        </p:nvCxnSpPr>
        <p:spPr>
          <a:xfrm>
            <a:off x="3183892" y="5114548"/>
            <a:ext cx="672345" cy="9190"/>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BCC47A-9066-93AA-C23F-15ABCC751FD8}"/>
              </a:ext>
            </a:extLst>
          </p:cNvPr>
          <p:cNvCxnSpPr>
            <a:cxnSpLocks/>
            <a:endCxn id="271" idx="2"/>
          </p:cNvCxnSpPr>
          <p:nvPr/>
        </p:nvCxnSpPr>
        <p:spPr>
          <a:xfrm flipV="1">
            <a:off x="6028947" y="4581898"/>
            <a:ext cx="0" cy="448114"/>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4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64" grpId="0"/>
      <p:bldP spid="150" grpId="0" animBg="1"/>
      <p:bldP spid="190" grpId="0" animBg="1"/>
      <p:bldP spid="3" grpId="0" animBg="1"/>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a:xfrm>
            <a:off x="1524000" y="-12906"/>
            <a:ext cx="9144000" cy="965200"/>
          </a:xfrm>
        </p:spPr>
        <p:txBody>
          <a:bodyPr/>
          <a:lstStyle/>
          <a:p>
            <a:r>
              <a:rPr lang="en-US" dirty="0"/>
              <a:t>DRAM Operation</a:t>
            </a:r>
          </a:p>
        </p:txBody>
      </p:sp>
      <p:sp>
        <p:nvSpPr>
          <p:cNvPr id="54" name="Slide Number Placeholder 2">
            <a:extLst>
              <a:ext uri="{FF2B5EF4-FFF2-40B4-BE49-F238E27FC236}">
                <a16:creationId xmlns:a16="http://schemas.microsoft.com/office/drawing/2014/main" id="{45B8EAF6-8285-8FEF-7366-58A06C7C3654}"/>
              </a:ext>
            </a:extLst>
          </p:cNvPr>
          <p:cNvSpPr>
            <a:spLocks noGrp="1"/>
          </p:cNvSpPr>
          <p:nvPr>
            <p:ph type="sldNum" sz="quarter" idx="12"/>
          </p:nvPr>
        </p:nvSpPr>
        <p:spPr>
          <a:xfrm>
            <a:off x="8610600" y="6483356"/>
            <a:ext cx="2057400" cy="365125"/>
          </a:xfrm>
        </p:spPr>
        <p:txBody>
          <a:bodyPr/>
          <a:lstStyle/>
          <a:p>
            <a:fld id="{676C2683-0D41-1E45-8714-724CB2570654}" type="slidenum">
              <a:rPr lang="en-US" sz="1800"/>
              <a:pPr/>
              <a:t>111</a:t>
            </a:fld>
            <a:endParaRPr lang="en-US" sz="1800" dirty="0"/>
          </a:p>
        </p:txBody>
      </p:sp>
      <p:sp>
        <p:nvSpPr>
          <p:cNvPr id="5" name="Subarray">
            <a:extLst>
              <a:ext uri="{FF2B5EF4-FFF2-40B4-BE49-F238E27FC236}">
                <a16:creationId xmlns:a16="http://schemas.microsoft.com/office/drawing/2014/main" id="{8A048CC6-2FBB-BB40-AE83-50CCCF3589C3}"/>
              </a:ext>
            </a:extLst>
          </p:cNvPr>
          <p:cNvSpPr>
            <a:spLocks/>
          </p:cNvSpPr>
          <p:nvPr/>
        </p:nvSpPr>
        <p:spPr>
          <a:xfrm>
            <a:off x="1985114" y="1151474"/>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4" name="DRAM Subarray Label">
            <a:extLst>
              <a:ext uri="{FF2B5EF4-FFF2-40B4-BE49-F238E27FC236}">
                <a16:creationId xmlns:a16="http://schemas.microsoft.com/office/drawing/2014/main" id="{B045840B-004C-3042-A45B-2FB202541A82}"/>
              </a:ext>
            </a:extLst>
          </p:cNvPr>
          <p:cNvSpPr txBox="1">
            <a:spLocks noChangeAspect="1"/>
          </p:cNvSpPr>
          <p:nvPr/>
        </p:nvSpPr>
        <p:spPr>
          <a:xfrm rot="16200000">
            <a:off x="625727" y="2188886"/>
            <a:ext cx="2370304" cy="295466"/>
          </a:xfrm>
          <a:prstGeom prst="rect">
            <a:avLst/>
          </a:prstGeom>
          <a:noFill/>
        </p:spPr>
        <p:txBody>
          <a:bodyPr wrap="square" lIns="0" tIns="0" rIns="0" bIns="0" rtlCol="0">
            <a:spAutoFit/>
          </a:bodyPr>
          <a:lstStyle/>
          <a:p>
            <a:pPr algn="ctr" defTabSz="914400">
              <a:lnSpc>
                <a:spcPct val="80000"/>
              </a:lnSpc>
              <a:defRPr/>
            </a:pPr>
            <a:r>
              <a:rPr lang="en-US" sz="2400" b="1">
                <a:solidFill>
                  <a:srgbClr val="4472C4">
                    <a:lumMod val="75000"/>
                  </a:srgbClr>
                </a:solidFill>
                <a:latin typeface="Cambria" panose="02040503050406030204" pitchFamily="18" charset="0"/>
              </a:rPr>
              <a:t>DRAM Subarray</a:t>
            </a:r>
          </a:p>
        </p:txBody>
      </p:sp>
      <p:grpSp>
        <p:nvGrpSpPr>
          <p:cNvPr id="16" name="Bitline">
            <a:extLst>
              <a:ext uri="{FF2B5EF4-FFF2-40B4-BE49-F238E27FC236}">
                <a16:creationId xmlns:a16="http://schemas.microsoft.com/office/drawing/2014/main" id="{127E8D71-492E-A048-8BB7-ECB92BBC07FB}"/>
              </a:ext>
            </a:extLst>
          </p:cNvPr>
          <p:cNvGrpSpPr/>
          <p:nvPr/>
        </p:nvGrpSpPr>
        <p:grpSpPr>
          <a:xfrm>
            <a:off x="2085742" y="1248284"/>
            <a:ext cx="2588423" cy="1835705"/>
            <a:chOff x="6130544" y="3393293"/>
            <a:chExt cx="2588423" cy="1835705"/>
          </a:xfrm>
        </p:grpSpPr>
        <p:cxnSp>
          <p:nvCxnSpPr>
            <p:cNvPr id="17" name="Straight Connector 115">
              <a:extLst>
                <a:ext uri="{FF2B5EF4-FFF2-40B4-BE49-F238E27FC236}">
                  <a16:creationId xmlns:a16="http://schemas.microsoft.com/office/drawing/2014/main" id="{F256F1C6-4FB5-9240-A209-C4970F54FF90}"/>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15">
              <a:extLst>
                <a:ext uri="{FF2B5EF4-FFF2-40B4-BE49-F238E27FC236}">
                  <a16:creationId xmlns:a16="http://schemas.microsoft.com/office/drawing/2014/main" id="{6B7F4DBE-EE32-454B-8318-B001B0E490B1}"/>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15">
              <a:extLst>
                <a:ext uri="{FF2B5EF4-FFF2-40B4-BE49-F238E27FC236}">
                  <a16:creationId xmlns:a16="http://schemas.microsoft.com/office/drawing/2014/main" id="{28DD52A2-3712-6141-A07F-4AE2C58C8565}"/>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15">
              <a:extLst>
                <a:ext uri="{FF2B5EF4-FFF2-40B4-BE49-F238E27FC236}">
                  <a16:creationId xmlns:a16="http://schemas.microsoft.com/office/drawing/2014/main" id="{13CF881D-46BF-1044-B0C3-CC99E37EF511}"/>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115">
              <a:extLst>
                <a:ext uri="{FF2B5EF4-FFF2-40B4-BE49-F238E27FC236}">
                  <a16:creationId xmlns:a16="http://schemas.microsoft.com/office/drawing/2014/main" id="{E997CE2A-7941-2F46-8A1D-479B48F35DD3}"/>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6EBEAC-06A5-5E43-8011-ADB0EE85B458}"/>
                </a:ext>
              </a:extLst>
            </p:cNvPr>
            <p:cNvSpPr>
              <a:spLocks noChangeAspect="1"/>
            </p:cNvSpPr>
            <p:nvPr/>
          </p:nvSpPr>
          <p:spPr>
            <a:xfrm>
              <a:off x="6130544" y="3393293"/>
              <a:ext cx="763351" cy="289310"/>
            </a:xfrm>
            <a:prstGeom prst="rect">
              <a:avLst/>
            </a:prstGeom>
          </p:spPr>
          <p:txBody>
            <a:bodyPr wrap="none">
              <a:spAutoFit/>
            </a:bodyPr>
            <a:lstStyle/>
            <a:p>
              <a:pPr algn="ctr" defTabSz="914400">
                <a:lnSpc>
                  <a:spcPct val="80000"/>
                </a:lnSpc>
                <a:defRPr/>
              </a:pPr>
              <a:r>
                <a:rPr lang="en-US" sz="1600" err="1">
                  <a:solidFill>
                    <a:srgbClr val="ED7D31"/>
                  </a:solidFill>
                  <a:latin typeface="Cambria" panose="02040503050406030204" pitchFamily="18" charset="0"/>
                </a:rPr>
                <a:t>Bitline</a:t>
              </a:r>
              <a:endParaRPr lang="en-US" sz="1600">
                <a:solidFill>
                  <a:srgbClr val="ED7D31"/>
                </a:solidFill>
                <a:latin typeface="Cambria" panose="02040503050406030204" pitchFamily="18" charset="0"/>
              </a:endParaRPr>
            </a:p>
          </p:txBody>
        </p:sp>
        <p:sp>
          <p:nvSpPr>
            <p:cNvPr id="23" name="Rectangle 22">
              <a:extLst>
                <a:ext uri="{FF2B5EF4-FFF2-40B4-BE49-F238E27FC236}">
                  <a16:creationId xmlns:a16="http://schemas.microsoft.com/office/drawing/2014/main" id="{DD3A8BBA-A46C-4347-ACA5-E12A5F5ACFE2}"/>
                </a:ext>
              </a:extLst>
            </p:cNvPr>
            <p:cNvSpPr>
              <a:spLocks noChangeAspect="1"/>
            </p:cNvSpPr>
            <p:nvPr/>
          </p:nvSpPr>
          <p:spPr>
            <a:xfrm>
              <a:off x="8302902" y="4054719"/>
              <a:ext cx="397637" cy="294183"/>
            </a:xfrm>
            <a:prstGeom prst="rect">
              <a:avLst/>
            </a:prstGeom>
          </p:spPr>
          <p:txBody>
            <a:bodyPr wrap="square">
              <a:spAutoFit/>
            </a:bodyPr>
            <a:lstStyle/>
            <a:p>
              <a:pPr algn="ctr" defTabSz="914400">
                <a:lnSpc>
                  <a:spcPct val="80000"/>
                </a:lnSpc>
                <a:defRPr/>
              </a:pPr>
              <a:r>
                <a:rPr lang="en-US" sz="1600">
                  <a:solidFill>
                    <a:srgbClr val="ED7D31"/>
                  </a:solidFill>
                  <a:latin typeface="Calibri" panose="020F0502020204030204"/>
                </a:rPr>
                <a:t>…</a:t>
              </a:r>
            </a:p>
          </p:txBody>
        </p:sp>
        <p:sp>
          <p:nvSpPr>
            <p:cNvPr id="24" name="Rectangle 23">
              <a:extLst>
                <a:ext uri="{FF2B5EF4-FFF2-40B4-BE49-F238E27FC236}">
                  <a16:creationId xmlns:a16="http://schemas.microsoft.com/office/drawing/2014/main" id="{9EA54E30-8EC6-9740-9651-ACF4870108F7}"/>
                </a:ext>
              </a:extLst>
            </p:cNvPr>
            <p:cNvSpPr>
              <a:spLocks noChangeAspect="1"/>
            </p:cNvSpPr>
            <p:nvPr/>
          </p:nvSpPr>
          <p:spPr>
            <a:xfrm>
              <a:off x="8321330" y="4353756"/>
              <a:ext cx="397637" cy="294183"/>
            </a:xfrm>
            <a:prstGeom prst="rect">
              <a:avLst/>
            </a:prstGeom>
          </p:spPr>
          <p:txBody>
            <a:bodyPr wrap="square">
              <a:spAutoFit/>
            </a:bodyPr>
            <a:lstStyle/>
            <a:p>
              <a:pPr algn="ctr" defTabSz="914400">
                <a:lnSpc>
                  <a:spcPct val="80000"/>
                </a:lnSpc>
                <a:defRPr/>
              </a:pPr>
              <a:r>
                <a:rPr lang="en-US" sz="1600">
                  <a:solidFill>
                    <a:srgbClr val="ED7D31"/>
                  </a:solidFill>
                  <a:latin typeface="Calibri" panose="020F0502020204030204"/>
                </a:rPr>
                <a:t>…</a:t>
              </a:r>
            </a:p>
          </p:txBody>
        </p:sp>
      </p:grpSp>
      <p:grpSp>
        <p:nvGrpSpPr>
          <p:cNvPr id="7" name="Wordline">
            <a:extLst>
              <a:ext uri="{FF2B5EF4-FFF2-40B4-BE49-F238E27FC236}">
                <a16:creationId xmlns:a16="http://schemas.microsoft.com/office/drawing/2014/main" id="{77953502-D264-6540-AFB1-6EE3E6A7CEB0}"/>
              </a:ext>
            </a:extLst>
          </p:cNvPr>
          <p:cNvGrpSpPr/>
          <p:nvPr/>
        </p:nvGrpSpPr>
        <p:grpSpPr>
          <a:xfrm>
            <a:off x="2096964" y="1605916"/>
            <a:ext cx="2996877" cy="1451934"/>
            <a:chOff x="6141766" y="3750932"/>
            <a:chExt cx="2996877" cy="1451934"/>
          </a:xfrm>
        </p:grpSpPr>
        <p:cxnSp>
          <p:nvCxnSpPr>
            <p:cNvPr id="8" name="Straight Connector 124">
              <a:extLst>
                <a:ext uri="{FF2B5EF4-FFF2-40B4-BE49-F238E27FC236}">
                  <a16:creationId xmlns:a16="http://schemas.microsoft.com/office/drawing/2014/main" id="{C22B954B-838C-784C-8CCC-90B6D03639AD}"/>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8C45EED-6556-544E-AF65-B0800D2D2CDA}"/>
                </a:ext>
              </a:extLst>
            </p:cNvPr>
            <p:cNvSpPr>
              <a:spLocks noChangeAspect="1"/>
            </p:cNvSpPr>
            <p:nvPr/>
          </p:nvSpPr>
          <p:spPr>
            <a:xfrm>
              <a:off x="8149783" y="3750932"/>
              <a:ext cx="988860" cy="289310"/>
            </a:xfrm>
            <a:prstGeom prst="rect">
              <a:avLst/>
            </a:prstGeom>
          </p:spPr>
          <p:txBody>
            <a:bodyPr wrap="none">
              <a:spAutoFit/>
            </a:bodyPr>
            <a:lstStyle/>
            <a:p>
              <a:pPr defTabSz="914400">
                <a:lnSpc>
                  <a:spcPct val="80000"/>
                </a:lnSpc>
                <a:defRPr/>
              </a:pPr>
              <a:r>
                <a:rPr lang="en-US" sz="1600">
                  <a:solidFill>
                    <a:srgbClr val="4472C4"/>
                  </a:solidFill>
                  <a:latin typeface="Cambria" panose="02040503050406030204" pitchFamily="18" charset="0"/>
                </a:rPr>
                <a:t>Wordline</a:t>
              </a:r>
            </a:p>
          </p:txBody>
        </p:sp>
        <p:sp>
          <p:nvSpPr>
            <p:cNvPr id="10" name="Rectangle 9">
              <a:extLst>
                <a:ext uri="{FF2B5EF4-FFF2-40B4-BE49-F238E27FC236}">
                  <a16:creationId xmlns:a16="http://schemas.microsoft.com/office/drawing/2014/main" id="{DC38F3BE-6ED9-DF4E-A0C2-ADD3C83976DC}"/>
                </a:ext>
              </a:extLst>
            </p:cNvPr>
            <p:cNvSpPr>
              <a:spLocks noChangeAspect="1"/>
            </p:cNvSpPr>
            <p:nvPr/>
          </p:nvSpPr>
          <p:spPr>
            <a:xfrm rot="5400000">
              <a:off x="6562496" y="4828057"/>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cxnSp>
          <p:nvCxnSpPr>
            <p:cNvPr id="11" name="Straight Connector 124">
              <a:extLst>
                <a:ext uri="{FF2B5EF4-FFF2-40B4-BE49-F238E27FC236}">
                  <a16:creationId xmlns:a16="http://schemas.microsoft.com/office/drawing/2014/main" id="{3156408C-2E54-1943-A734-5E58084E7FE7}"/>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24">
              <a:extLst>
                <a:ext uri="{FF2B5EF4-FFF2-40B4-BE49-F238E27FC236}">
                  <a16:creationId xmlns:a16="http://schemas.microsoft.com/office/drawing/2014/main" id="{FAEC0654-ABD1-E140-BD41-4C3CD472F65C}"/>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B1F823-11F4-0F48-A33E-20D78B185C62}"/>
                </a:ext>
              </a:extLst>
            </p:cNvPr>
            <p:cNvSpPr>
              <a:spLocks noChangeAspect="1"/>
            </p:cNvSpPr>
            <p:nvPr/>
          </p:nvSpPr>
          <p:spPr>
            <a:xfrm rot="5400000">
              <a:off x="7008596" y="4834688"/>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sp>
          <p:nvSpPr>
            <p:cNvPr id="14" name="Rectangle 13">
              <a:extLst>
                <a:ext uri="{FF2B5EF4-FFF2-40B4-BE49-F238E27FC236}">
                  <a16:creationId xmlns:a16="http://schemas.microsoft.com/office/drawing/2014/main" id="{7E0DFCB4-C9D7-434F-90A8-5A23817C42C1}"/>
                </a:ext>
              </a:extLst>
            </p:cNvPr>
            <p:cNvSpPr>
              <a:spLocks noChangeAspect="1"/>
            </p:cNvSpPr>
            <p:nvPr/>
          </p:nvSpPr>
          <p:spPr>
            <a:xfrm rot="5400000">
              <a:off x="7414792" y="4843632"/>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sp>
          <p:nvSpPr>
            <p:cNvPr id="15" name="Rectangle 14">
              <a:extLst>
                <a:ext uri="{FF2B5EF4-FFF2-40B4-BE49-F238E27FC236}">
                  <a16:creationId xmlns:a16="http://schemas.microsoft.com/office/drawing/2014/main" id="{6CFAF016-6F4D-4B46-98AD-44E8E6A47C73}"/>
                </a:ext>
              </a:extLst>
            </p:cNvPr>
            <p:cNvSpPr>
              <a:spLocks noChangeAspect="1"/>
            </p:cNvSpPr>
            <p:nvPr/>
          </p:nvSpPr>
          <p:spPr>
            <a:xfrm rot="5400000">
              <a:off x="7844255" y="4856956"/>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grpSp>
      <p:grpSp>
        <p:nvGrpSpPr>
          <p:cNvPr id="25" name="Cells">
            <a:extLst>
              <a:ext uri="{FF2B5EF4-FFF2-40B4-BE49-F238E27FC236}">
                <a16:creationId xmlns:a16="http://schemas.microsoft.com/office/drawing/2014/main" id="{2CA0A78A-DD8D-E34E-B868-2D72CDE3507C}"/>
              </a:ext>
            </a:extLst>
          </p:cNvPr>
          <p:cNvGrpSpPr/>
          <p:nvPr/>
        </p:nvGrpSpPr>
        <p:grpSpPr>
          <a:xfrm>
            <a:off x="2347803" y="1327764"/>
            <a:ext cx="1926185" cy="1345712"/>
            <a:chOff x="6392605" y="3472780"/>
            <a:chExt cx="1926185" cy="1345712"/>
          </a:xfrm>
        </p:grpSpPr>
        <p:cxnSp>
          <p:nvCxnSpPr>
            <p:cNvPr id="26" name="Straight Arrow Connector 25">
              <a:extLst>
                <a:ext uri="{FF2B5EF4-FFF2-40B4-BE49-F238E27FC236}">
                  <a16:creationId xmlns:a16="http://schemas.microsoft.com/office/drawing/2014/main" id="{236AEE50-5E30-DB43-8A8B-47F209226355}"/>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8DB8D8-8F5E-D64E-81AB-DFAA9A702C77}"/>
                </a:ext>
              </a:extLst>
            </p:cNvPr>
            <p:cNvSpPr>
              <a:spLocks noChangeAspect="1"/>
            </p:cNvSpPr>
            <p:nvPr/>
          </p:nvSpPr>
          <p:spPr>
            <a:xfrm>
              <a:off x="6910491" y="3472780"/>
              <a:ext cx="1116011" cy="289310"/>
            </a:xfrm>
            <a:prstGeom prst="rect">
              <a:avLst/>
            </a:prstGeom>
          </p:spPr>
          <p:txBody>
            <a:bodyPr wrap="none">
              <a:spAutoFit/>
            </a:bodyPr>
            <a:lstStyle/>
            <a:p>
              <a:pPr defTabSz="914400">
                <a:lnSpc>
                  <a:spcPct val="80000"/>
                </a:lnSpc>
                <a:defRPr/>
              </a:pPr>
              <a:r>
                <a:rPr lang="en-US" sz="1600">
                  <a:solidFill>
                    <a:prstClr val="black"/>
                  </a:solidFill>
                  <a:latin typeface="Cambria" panose="02040503050406030204" pitchFamily="18" charset="0"/>
                </a:rPr>
                <a:t>DRAM Cell</a:t>
              </a:r>
            </a:p>
          </p:txBody>
        </p:sp>
        <p:sp>
          <p:nvSpPr>
            <p:cNvPr id="28" name="Oval 131">
              <a:extLst>
                <a:ext uri="{FF2B5EF4-FFF2-40B4-BE49-F238E27FC236}">
                  <a16:creationId xmlns:a16="http://schemas.microsoft.com/office/drawing/2014/main" id="{7E212294-B185-CF41-9657-3708D4A87AD3}"/>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29" name="Oval 134">
              <a:extLst>
                <a:ext uri="{FF2B5EF4-FFF2-40B4-BE49-F238E27FC236}">
                  <a16:creationId xmlns:a16="http://schemas.microsoft.com/office/drawing/2014/main" id="{14E01417-7CA4-884E-9647-358531200024}"/>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30" name="Oval 137">
              <a:extLst>
                <a:ext uri="{FF2B5EF4-FFF2-40B4-BE49-F238E27FC236}">
                  <a16:creationId xmlns:a16="http://schemas.microsoft.com/office/drawing/2014/main" id="{AB54781B-731B-794B-9DB5-195CF84C6006}"/>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31" name="Oval 140">
              <a:extLst>
                <a:ext uri="{FF2B5EF4-FFF2-40B4-BE49-F238E27FC236}">
                  <a16:creationId xmlns:a16="http://schemas.microsoft.com/office/drawing/2014/main" id="{19BBFD79-A462-1840-8F9D-0E900FCA4C5D}"/>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32" name="Oval 143">
              <a:extLst>
                <a:ext uri="{FF2B5EF4-FFF2-40B4-BE49-F238E27FC236}">
                  <a16:creationId xmlns:a16="http://schemas.microsoft.com/office/drawing/2014/main" id="{3FD65356-BB9E-C045-AB0C-32AF7CA8E524}"/>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33" name="Oval 131">
              <a:extLst>
                <a:ext uri="{FF2B5EF4-FFF2-40B4-BE49-F238E27FC236}">
                  <a16:creationId xmlns:a16="http://schemas.microsoft.com/office/drawing/2014/main" id="{9F4CF76C-3136-E748-A4A4-5E14EF5AF8C0}"/>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34" name="Oval 134">
              <a:extLst>
                <a:ext uri="{FF2B5EF4-FFF2-40B4-BE49-F238E27FC236}">
                  <a16:creationId xmlns:a16="http://schemas.microsoft.com/office/drawing/2014/main" id="{74ADF7A4-8812-4241-B8D2-34F73947BCD2}"/>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35" name="Oval 137">
              <a:extLst>
                <a:ext uri="{FF2B5EF4-FFF2-40B4-BE49-F238E27FC236}">
                  <a16:creationId xmlns:a16="http://schemas.microsoft.com/office/drawing/2014/main" id="{C6A68082-82A5-1D4D-87E9-346750A6F41E}"/>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36" name="Oval 140">
              <a:extLst>
                <a:ext uri="{FF2B5EF4-FFF2-40B4-BE49-F238E27FC236}">
                  <a16:creationId xmlns:a16="http://schemas.microsoft.com/office/drawing/2014/main" id="{5F0A3BDA-CF12-C54E-AC33-1F4C14049DB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37" name="Oval 143">
              <a:extLst>
                <a:ext uri="{FF2B5EF4-FFF2-40B4-BE49-F238E27FC236}">
                  <a16:creationId xmlns:a16="http://schemas.microsoft.com/office/drawing/2014/main" id="{ABA60784-D787-8A42-84E7-BAFE2C7A75F3}"/>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38" name="Oval 131">
              <a:extLst>
                <a:ext uri="{FF2B5EF4-FFF2-40B4-BE49-F238E27FC236}">
                  <a16:creationId xmlns:a16="http://schemas.microsoft.com/office/drawing/2014/main" id="{E1C554B3-6545-BD42-A15C-6E40E76D0783}"/>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39" name="Oval 134">
              <a:extLst>
                <a:ext uri="{FF2B5EF4-FFF2-40B4-BE49-F238E27FC236}">
                  <a16:creationId xmlns:a16="http://schemas.microsoft.com/office/drawing/2014/main" id="{554CF82E-91B5-4444-8556-DFF47A92CA6A}"/>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40" name="Oval 137">
              <a:extLst>
                <a:ext uri="{FF2B5EF4-FFF2-40B4-BE49-F238E27FC236}">
                  <a16:creationId xmlns:a16="http://schemas.microsoft.com/office/drawing/2014/main" id="{F8FFB54B-0D01-2140-AAC4-9D499E553613}"/>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41" name="Oval 140">
              <a:extLst>
                <a:ext uri="{FF2B5EF4-FFF2-40B4-BE49-F238E27FC236}">
                  <a16:creationId xmlns:a16="http://schemas.microsoft.com/office/drawing/2014/main" id="{736AFBAD-295E-E046-93FC-118916BC863F}"/>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42" name="Oval 143">
              <a:extLst>
                <a:ext uri="{FF2B5EF4-FFF2-40B4-BE49-F238E27FC236}">
                  <a16:creationId xmlns:a16="http://schemas.microsoft.com/office/drawing/2014/main" id="{B9150812-874C-3240-A201-BE22DE3AC803}"/>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grpSp>
      <p:grpSp>
        <p:nvGrpSpPr>
          <p:cNvPr id="198" name="Cell">
            <a:extLst>
              <a:ext uri="{FF2B5EF4-FFF2-40B4-BE49-F238E27FC236}">
                <a16:creationId xmlns:a16="http://schemas.microsoft.com/office/drawing/2014/main" id="{76C71C2A-4BD6-5840-ADFE-8466C2D6BCA5}"/>
              </a:ext>
            </a:extLst>
          </p:cNvPr>
          <p:cNvGrpSpPr/>
          <p:nvPr/>
        </p:nvGrpSpPr>
        <p:grpSpPr>
          <a:xfrm>
            <a:off x="4160824" y="1019303"/>
            <a:ext cx="5444612" cy="2520000"/>
            <a:chOff x="-2404646" y="3780266"/>
            <a:chExt cx="5444612" cy="2520000"/>
          </a:xfrm>
        </p:grpSpPr>
        <p:sp>
          <p:nvSpPr>
            <p:cNvPr id="65" name="Oval 64">
              <a:extLst>
                <a:ext uri="{FF2B5EF4-FFF2-40B4-BE49-F238E27FC236}">
                  <a16:creationId xmlns:a16="http://schemas.microsoft.com/office/drawing/2014/main" id="{C4E06862-3AA6-6449-876C-B70B1B8AC0C6}"/>
                </a:ext>
              </a:extLst>
            </p:cNvPr>
            <p:cNvSpPr>
              <a:spLocks noChangeAspect="1"/>
            </p:cNvSpPr>
            <p:nvPr/>
          </p:nvSpPr>
          <p:spPr>
            <a:xfrm>
              <a:off x="519500" y="3780266"/>
              <a:ext cx="2520466" cy="2520000"/>
            </a:xfrm>
            <a:prstGeom prst="ellipse">
              <a:avLst/>
            </a:prstGeom>
            <a:solidFill>
              <a:schemeClr val="bg1">
                <a:lumMod val="95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02" name="DRAM Subarray Label">
              <a:extLst>
                <a:ext uri="{FF2B5EF4-FFF2-40B4-BE49-F238E27FC236}">
                  <a16:creationId xmlns:a16="http://schemas.microsoft.com/office/drawing/2014/main" id="{CF659F83-F9AE-094D-BF77-0F430986B35D}"/>
                </a:ext>
              </a:extLst>
            </p:cNvPr>
            <p:cNvSpPr txBox="1">
              <a:spLocks noChangeAspect="1"/>
            </p:cNvSpPr>
            <p:nvPr/>
          </p:nvSpPr>
          <p:spPr>
            <a:xfrm rot="16200000">
              <a:off x="-924691" y="4888644"/>
              <a:ext cx="2370304" cy="295466"/>
            </a:xfrm>
            <a:prstGeom prst="rect">
              <a:avLst/>
            </a:prstGeom>
            <a:noFill/>
          </p:spPr>
          <p:txBody>
            <a:bodyPr wrap="square" lIns="0" tIns="0" rIns="0" bIns="0" rtlCol="0">
              <a:spAutoFit/>
            </a:bodyPr>
            <a:lstStyle/>
            <a:p>
              <a:pPr algn="ctr" defTabSz="914400">
                <a:lnSpc>
                  <a:spcPct val="80000"/>
                </a:lnSpc>
                <a:defRPr/>
              </a:pPr>
              <a:r>
                <a:rPr lang="en-US" sz="2400" b="1">
                  <a:solidFill>
                    <a:srgbClr val="4472C4">
                      <a:lumMod val="75000"/>
                    </a:srgbClr>
                  </a:solidFill>
                  <a:latin typeface="Cambria" panose="02040503050406030204" pitchFamily="18" charset="0"/>
                </a:rPr>
                <a:t>DRAM Cell</a:t>
              </a:r>
            </a:p>
          </p:txBody>
        </p:sp>
        <p:cxnSp>
          <p:nvCxnSpPr>
            <p:cNvPr id="104" name="Straight Connector 103">
              <a:extLst>
                <a:ext uri="{FF2B5EF4-FFF2-40B4-BE49-F238E27FC236}">
                  <a16:creationId xmlns:a16="http://schemas.microsoft.com/office/drawing/2014/main" id="{DD963D6E-025D-1F4D-ADD3-F091B390E6EB}"/>
                </a:ext>
              </a:extLst>
            </p:cNvPr>
            <p:cNvCxnSpPr>
              <a:cxnSpLocks/>
              <a:stCxn id="34" idx="4"/>
              <a:endCxn id="65" idx="3"/>
            </p:cNvCxnSpPr>
            <p:nvPr/>
          </p:nvCxnSpPr>
          <p:spPr>
            <a:xfrm>
              <a:off x="-2404646" y="5132962"/>
              <a:ext cx="3293260" cy="79825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FC951E6-23EF-4C4E-8732-378AFE7AAF8F}"/>
                </a:ext>
              </a:extLst>
            </p:cNvPr>
            <p:cNvCxnSpPr>
              <a:cxnSpLocks/>
              <a:stCxn id="34" idx="0"/>
              <a:endCxn id="65" idx="1"/>
            </p:cNvCxnSpPr>
            <p:nvPr/>
          </p:nvCxnSpPr>
          <p:spPr>
            <a:xfrm flipV="1">
              <a:off x="-2404646" y="4149311"/>
              <a:ext cx="3293260" cy="75733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6" name="RowBuffer">
            <a:extLst>
              <a:ext uri="{FF2B5EF4-FFF2-40B4-BE49-F238E27FC236}">
                <a16:creationId xmlns:a16="http://schemas.microsoft.com/office/drawing/2014/main" id="{16F050E2-6030-CB48-8464-4FA93CBAF1D4}"/>
              </a:ext>
            </a:extLst>
          </p:cNvPr>
          <p:cNvSpPr>
            <a:spLocks/>
          </p:cNvSpPr>
          <p:nvPr/>
        </p:nvSpPr>
        <p:spPr>
          <a:xfrm>
            <a:off x="2096957" y="3083989"/>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lnSpc>
                <a:spcPct val="90000"/>
              </a:lnSpc>
              <a:defRPr/>
            </a:pPr>
            <a:r>
              <a:rPr lang="en-US" sz="2400" b="1">
                <a:solidFill>
                  <a:srgbClr val="5B9BD5">
                    <a:lumMod val="20000"/>
                    <a:lumOff val="80000"/>
                  </a:srgbClr>
                </a:solidFill>
                <a:latin typeface="Cambria" panose="02040503050406030204" pitchFamily="18" charset="0"/>
              </a:rPr>
              <a:t>Row Buffer</a:t>
            </a:r>
          </a:p>
        </p:txBody>
      </p:sp>
      <p:grpSp>
        <p:nvGrpSpPr>
          <p:cNvPr id="101" name="Group 100">
            <a:extLst>
              <a:ext uri="{FF2B5EF4-FFF2-40B4-BE49-F238E27FC236}">
                <a16:creationId xmlns:a16="http://schemas.microsoft.com/office/drawing/2014/main" id="{64F1DA3D-D44B-7545-B8E5-817074780745}"/>
              </a:ext>
            </a:extLst>
          </p:cNvPr>
          <p:cNvGrpSpPr/>
          <p:nvPr/>
        </p:nvGrpSpPr>
        <p:grpSpPr>
          <a:xfrm>
            <a:off x="1999362" y="1264624"/>
            <a:ext cx="3011929" cy="1819358"/>
            <a:chOff x="475355" y="883624"/>
            <a:chExt cx="3011929" cy="1819358"/>
          </a:xfrm>
        </p:grpSpPr>
        <p:sp>
          <p:nvSpPr>
            <p:cNvPr id="209" name="shade1">
              <a:extLst>
                <a:ext uri="{FF2B5EF4-FFF2-40B4-BE49-F238E27FC236}">
                  <a16:creationId xmlns:a16="http://schemas.microsoft.com/office/drawing/2014/main" id="{86D9CF36-D214-E245-8E2B-0E202246FBC4}"/>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grpSp>
          <p:nvGrpSpPr>
            <p:cNvPr id="195" name="shade2">
              <a:extLst>
                <a:ext uri="{FF2B5EF4-FFF2-40B4-BE49-F238E27FC236}">
                  <a16:creationId xmlns:a16="http://schemas.microsoft.com/office/drawing/2014/main" id="{934C2FD5-4A2A-654C-B99B-B1CA4908CF02}"/>
                </a:ext>
              </a:extLst>
            </p:cNvPr>
            <p:cNvGrpSpPr/>
            <p:nvPr/>
          </p:nvGrpSpPr>
          <p:grpSpPr>
            <a:xfrm>
              <a:off x="475355" y="1705630"/>
              <a:ext cx="3011929" cy="997352"/>
              <a:chOff x="475355" y="1705630"/>
              <a:chExt cx="3011929" cy="997352"/>
            </a:xfrm>
          </p:grpSpPr>
          <p:sp>
            <p:nvSpPr>
              <p:cNvPr id="43" name="Rectangle 42">
                <a:extLst>
                  <a:ext uri="{FF2B5EF4-FFF2-40B4-BE49-F238E27FC236}">
                    <a16:creationId xmlns:a16="http://schemas.microsoft.com/office/drawing/2014/main" id="{49872994-68F9-3644-915B-8FE8A9AA62D9}"/>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89A5FB40-C94C-4648-BAD7-AF7AEDB60327}"/>
                  </a:ext>
                </a:extLst>
              </p:cNvPr>
              <p:cNvSpPr/>
              <p:nvPr/>
            </p:nvSpPr>
            <p:spPr>
              <a:xfrm>
                <a:off x="475355" y="2052534"/>
                <a:ext cx="3011929" cy="640265"/>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cxnSp>
            <p:nvCxnSpPr>
              <p:cNvPr id="45" name="Straight Arrow Connector 44">
                <a:extLst>
                  <a:ext uri="{FF2B5EF4-FFF2-40B4-BE49-F238E27FC236}">
                    <a16:creationId xmlns:a16="http://schemas.microsoft.com/office/drawing/2014/main" id="{326E1AA0-54DD-A449-BF07-A35F6DD41085}"/>
                  </a:ext>
                </a:extLst>
              </p:cNvPr>
              <p:cNvCxnSpPr>
                <a:cxnSpLocks/>
                <a:stCxn id="43" idx="2"/>
                <a:endCxn id="6" idx="0"/>
              </p:cNvCxnSpPr>
              <p:nvPr/>
            </p:nvCxnSpPr>
            <p:spPr>
              <a:xfrm>
                <a:off x="1852342" y="2035027"/>
                <a:ext cx="7125" cy="667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80B96401-1F40-9C4E-90F7-5C414D7D0975}"/>
              </a:ext>
            </a:extLst>
          </p:cNvPr>
          <p:cNvSpPr txBox="1"/>
          <p:nvPr/>
        </p:nvSpPr>
        <p:spPr>
          <a:xfrm>
            <a:off x="1849760" y="4461037"/>
            <a:ext cx="8487708" cy="1938992"/>
          </a:xfrm>
          <a:prstGeom prst="rect">
            <a:avLst/>
          </a:prstGeom>
          <a:noFill/>
        </p:spPr>
        <p:txBody>
          <a:bodyPr wrap="none" lIns="91440" tIns="45720" rIns="91440" bIns="45720" rtlCol="0" anchor="t">
            <a:spAutoFit/>
          </a:bodyPr>
          <a:lstStyle/>
          <a:p>
            <a:pPr marL="182880" indent="-365760" defTabSz="914400">
              <a:buFontTx/>
              <a:buAutoNum type="arabicPeriod"/>
              <a:defRPr/>
            </a:pPr>
            <a:r>
              <a:rPr lang="en-US" sz="2400" b="1" u="sng">
                <a:solidFill>
                  <a:srgbClr val="C00000"/>
                </a:solidFill>
                <a:latin typeface="Cambria"/>
                <a:ea typeface="Cambria"/>
              </a:rPr>
              <a:t>Row Activation</a:t>
            </a:r>
            <a:r>
              <a:rPr lang="en-US" sz="2400" b="1">
                <a:solidFill>
                  <a:srgbClr val="C00000"/>
                </a:solidFill>
                <a:latin typeface="Cambria"/>
                <a:ea typeface="Cambria"/>
              </a:rPr>
              <a:t>: </a:t>
            </a:r>
            <a:r>
              <a:rPr lang="en-US" sz="2400">
                <a:solidFill>
                  <a:srgbClr val="C00000"/>
                </a:solidFill>
                <a:latin typeface="Cambria"/>
                <a:ea typeface="Cambria"/>
              </a:rPr>
              <a:t>Fetch the row’s content into the row buffer </a:t>
            </a:r>
            <a:endParaRPr lang="en-US" sz="2400">
              <a:solidFill>
                <a:prstClr val="black"/>
              </a:solidFill>
              <a:latin typeface="Cambria"/>
              <a:ea typeface="Cambria"/>
              <a:cs typeface="Calibri" panose="020F0502020204030204"/>
            </a:endParaRPr>
          </a:p>
          <a:p>
            <a:pPr marL="182880" indent="-365760" defTabSz="914400">
              <a:buFontTx/>
              <a:buAutoNum type="arabicPeriod"/>
              <a:defRPr/>
            </a:pPr>
            <a:endParaRPr lang="en-US" sz="2400">
              <a:solidFill>
                <a:srgbClr val="C00000"/>
              </a:solidFill>
              <a:latin typeface="Cambria" panose="02040503050406030204" pitchFamily="18" charset="0"/>
              <a:ea typeface="Cambria"/>
            </a:endParaRPr>
          </a:p>
          <a:p>
            <a:pPr marL="182880" indent="-365760" defTabSz="914400">
              <a:buFontTx/>
              <a:buAutoNum type="arabicPeriod"/>
              <a:defRPr/>
            </a:pPr>
            <a:r>
              <a:rPr lang="en-US" sz="2400" b="1" u="sng">
                <a:solidFill>
                  <a:srgbClr val="BD5511"/>
                </a:solidFill>
                <a:latin typeface="Cambria"/>
                <a:ea typeface="Cambria"/>
              </a:rPr>
              <a:t>Column Access</a:t>
            </a:r>
            <a:r>
              <a:rPr lang="en-US" sz="2400" b="1">
                <a:solidFill>
                  <a:srgbClr val="BD5511"/>
                </a:solidFill>
                <a:latin typeface="Cambria"/>
                <a:ea typeface="Cambria"/>
              </a:rPr>
              <a:t>: </a:t>
            </a:r>
            <a:r>
              <a:rPr lang="en-US" sz="2400">
                <a:solidFill>
                  <a:srgbClr val="BD5511"/>
                </a:solidFill>
                <a:latin typeface="Cambria"/>
                <a:ea typeface="Cambria"/>
              </a:rPr>
              <a:t>Read/Write a column in the row buffer</a:t>
            </a:r>
            <a:endParaRPr lang="en-US" sz="2400">
              <a:solidFill>
                <a:srgbClr val="000000"/>
              </a:solidFill>
              <a:latin typeface="Cambria"/>
              <a:ea typeface="Cambria"/>
              <a:cs typeface="Calibri" panose="020F0502020204030204"/>
            </a:endParaRPr>
          </a:p>
          <a:p>
            <a:pPr marL="182880" indent="-365760" defTabSz="914400">
              <a:buFontTx/>
              <a:buAutoNum type="arabicPeriod"/>
              <a:defRPr/>
            </a:pPr>
            <a:endParaRPr lang="en-US" sz="2400" b="1">
              <a:solidFill>
                <a:srgbClr val="BD5511"/>
              </a:solidFill>
              <a:latin typeface="Cambria"/>
              <a:ea typeface="Cambria"/>
              <a:cs typeface="Calibri" panose="020F0502020204030204"/>
            </a:endParaRPr>
          </a:p>
          <a:p>
            <a:pPr marL="182880" indent="-365760" defTabSz="914400">
              <a:buFontTx/>
              <a:buAutoNum type="arabicPeriod"/>
              <a:defRPr/>
            </a:pPr>
            <a:r>
              <a:rPr lang="en-US" sz="2400" b="1" u="sng" err="1">
                <a:solidFill>
                  <a:prstClr val="black"/>
                </a:solidFill>
                <a:latin typeface="Cambria"/>
                <a:ea typeface="Cambria"/>
                <a:cs typeface="Calibri"/>
              </a:rPr>
              <a:t>Precharge</a:t>
            </a:r>
            <a:r>
              <a:rPr lang="en-US" sz="2400" b="1">
                <a:solidFill>
                  <a:prstClr val="black"/>
                </a:solidFill>
                <a:latin typeface="Cambria"/>
                <a:ea typeface="Cambria"/>
                <a:cs typeface="Calibri"/>
              </a:rPr>
              <a:t>: </a:t>
            </a:r>
            <a:r>
              <a:rPr lang="en-US" sz="2400">
                <a:solidFill>
                  <a:prstClr val="black"/>
                </a:solidFill>
                <a:latin typeface="Cambria"/>
                <a:ea typeface="Cambria"/>
                <a:cs typeface="Calibri"/>
              </a:rPr>
              <a:t>Disconnect the row from the row buffer</a:t>
            </a:r>
            <a:endParaRPr lang="en-US" sz="2400">
              <a:solidFill>
                <a:srgbClr val="000000"/>
              </a:solidFill>
              <a:latin typeface="Cambria"/>
              <a:ea typeface="Cambria"/>
              <a:cs typeface="Calibri"/>
            </a:endParaRPr>
          </a:p>
        </p:txBody>
      </p:sp>
      <p:grpSp>
        <p:nvGrpSpPr>
          <p:cNvPr id="66" name="cellcircuitry">
            <a:extLst>
              <a:ext uri="{FF2B5EF4-FFF2-40B4-BE49-F238E27FC236}">
                <a16:creationId xmlns:a16="http://schemas.microsoft.com/office/drawing/2014/main" id="{46DF6924-BE1E-C849-BBC4-19C1A272BB4B}"/>
              </a:ext>
            </a:extLst>
          </p:cNvPr>
          <p:cNvGrpSpPr>
            <a:grpSpLocks noChangeAspect="1"/>
          </p:cNvGrpSpPr>
          <p:nvPr/>
        </p:nvGrpSpPr>
        <p:grpSpPr>
          <a:xfrm>
            <a:off x="7182654" y="1343817"/>
            <a:ext cx="2134602" cy="1883008"/>
            <a:chOff x="2503373" y="1725956"/>
            <a:chExt cx="3956413" cy="3490094"/>
          </a:xfrm>
        </p:grpSpPr>
        <p:sp>
          <p:nvSpPr>
            <p:cNvPr id="67" name="Rectangle 66">
              <a:extLst>
                <a:ext uri="{FF2B5EF4-FFF2-40B4-BE49-F238E27FC236}">
                  <a16:creationId xmlns:a16="http://schemas.microsoft.com/office/drawing/2014/main" id="{6BCF1DD3-7069-304F-A7DA-2B3412AB7E30}"/>
                </a:ext>
              </a:extLst>
            </p:cNvPr>
            <p:cNvSpPr/>
            <p:nvPr/>
          </p:nvSpPr>
          <p:spPr>
            <a:xfrm>
              <a:off x="3057157" y="1725956"/>
              <a:ext cx="2337083" cy="42576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err="1">
                  <a:solidFill>
                    <a:srgbClr val="4472C4"/>
                  </a:solidFill>
                  <a:latin typeface="Cambria" panose="02040503050406030204" pitchFamily="18" charset="0"/>
                </a:rPr>
                <a:t>Wordline</a:t>
              </a:r>
              <a:endParaRPr lang="en-US" sz="1600">
                <a:solidFill>
                  <a:srgbClr val="4472C4"/>
                </a:solidFill>
                <a:latin typeface="Cambria" panose="02040503050406030204" pitchFamily="18" charset="0"/>
              </a:endParaRP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3100178" y="2195146"/>
              <a:ext cx="3116691" cy="0"/>
            </a:xfrm>
            <a:prstGeom prst="straightConnector1">
              <a:avLst/>
            </a:prstGeom>
            <a:ln w="254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B93E37DB-43B9-6A4B-A6E6-2B91C6B133BB}"/>
                </a:ext>
              </a:extLst>
            </p:cNvPr>
            <p:cNvSpPr/>
            <p:nvPr/>
          </p:nvSpPr>
          <p:spPr>
            <a:xfrm rot="16200000">
              <a:off x="1992555" y="3889642"/>
              <a:ext cx="2274939" cy="37787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a:solidFill>
                    <a:srgbClr val="C00000"/>
                  </a:solidFill>
                  <a:latin typeface="Cambria" panose="02040503050406030204" pitchFamily="18" charset="0"/>
                </a:rPr>
                <a:t>Capacitor</a:t>
              </a:r>
            </a:p>
          </p:txBody>
        </p:sp>
        <p:sp>
          <p:nvSpPr>
            <p:cNvPr id="70" name="Rectangle 69">
              <a:extLst>
                <a:ext uri="{FF2B5EF4-FFF2-40B4-BE49-F238E27FC236}">
                  <a16:creationId xmlns:a16="http://schemas.microsoft.com/office/drawing/2014/main" id="{A313AABF-20EF-794E-BB12-5EDDEF53BDFD}"/>
                </a:ext>
              </a:extLst>
            </p:cNvPr>
            <p:cNvSpPr/>
            <p:nvPr/>
          </p:nvSpPr>
          <p:spPr>
            <a:xfrm>
              <a:off x="2503373" y="2429645"/>
              <a:ext cx="1915832" cy="46593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400">
                <a:lnSpc>
                  <a:spcPts val="1200"/>
                </a:lnSpc>
                <a:defRPr/>
              </a:pPr>
              <a:r>
                <a:rPr lang="en-US" sz="1600" i="1">
                  <a:solidFill>
                    <a:prstClr val="black"/>
                  </a:solidFill>
                  <a:latin typeface="Cambria" panose="02040503050406030204" pitchFamily="18" charset="0"/>
                </a:rPr>
                <a:t>Access transistor</a:t>
              </a:r>
            </a:p>
          </p:txBody>
        </p:sp>
        <p:sp>
          <p:nvSpPr>
            <p:cNvPr id="72" name="Rectangle 71">
              <a:extLst>
                <a:ext uri="{FF2B5EF4-FFF2-40B4-BE49-F238E27FC236}">
                  <a16:creationId xmlns:a16="http://schemas.microsoft.com/office/drawing/2014/main" id="{D6437664-3173-D741-BE03-EE15F300DC1E}"/>
                </a:ext>
              </a:extLst>
            </p:cNvPr>
            <p:cNvSpPr/>
            <p:nvPr/>
          </p:nvSpPr>
          <p:spPr>
            <a:xfrm rot="5400000">
              <a:off x="5296737" y="3760834"/>
              <a:ext cx="1898125" cy="42797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err="1">
                  <a:solidFill>
                    <a:srgbClr val="ED7D30"/>
                  </a:solidFill>
                  <a:latin typeface="Cambria" panose="02040503050406030204" pitchFamily="18" charset="0"/>
                </a:rPr>
                <a:t>Bitline</a:t>
              </a:r>
              <a:endParaRPr lang="en-US" sz="1600">
                <a:solidFill>
                  <a:srgbClr val="ED7D30"/>
                </a:solidFill>
                <a:latin typeface="Cambria" panose="02040503050406030204" pitchFamily="18" charset="0"/>
              </a:endParaRPr>
            </a:p>
          </p:txBody>
        </p:sp>
        <p:cxnSp>
          <p:nvCxnSpPr>
            <p:cNvPr id="73" name="Straight Arrow Connector 72">
              <a:extLst>
                <a:ext uri="{FF2B5EF4-FFF2-40B4-BE49-F238E27FC236}">
                  <a16:creationId xmlns:a16="http://schemas.microsoft.com/office/drawing/2014/main" id="{02482588-6540-6F45-BE62-C51B52C61F46}"/>
                </a:ext>
              </a:extLst>
            </p:cNvPr>
            <p:cNvCxnSpPr/>
            <p:nvPr/>
          </p:nvCxnSpPr>
          <p:spPr>
            <a:xfrm flipV="1">
              <a:off x="5929194" y="1893565"/>
              <a:ext cx="0" cy="3030317"/>
            </a:xfrm>
            <a:prstGeom prst="straightConnector1">
              <a:avLst/>
            </a:prstGeom>
            <a:ln w="254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5104135" y="3025757"/>
              <a:ext cx="813905"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p:nvPr/>
          </p:nvCxnSpPr>
          <p:spPr>
            <a:xfrm rot="5400000">
              <a:off x="3572140" y="3155982"/>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3699658" y="4343967"/>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3699658" y="3796933"/>
              <a:ext cx="0" cy="15169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3440094" y="4213787"/>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3440094" y="3948630"/>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3699658" y="4213788"/>
              <a:ext cx="0" cy="13017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95" name="leakagepaths">
            <a:extLst>
              <a:ext uri="{FF2B5EF4-FFF2-40B4-BE49-F238E27FC236}">
                <a16:creationId xmlns:a16="http://schemas.microsoft.com/office/drawing/2014/main" id="{E61A3EBE-E793-1A45-8CC0-ACC4CE1750A4}"/>
              </a:ext>
            </a:extLst>
          </p:cNvPr>
          <p:cNvGrpSpPr/>
          <p:nvPr/>
        </p:nvGrpSpPr>
        <p:grpSpPr>
          <a:xfrm>
            <a:off x="8124266" y="2192163"/>
            <a:ext cx="921274" cy="925681"/>
            <a:chOff x="3989848" y="3270498"/>
            <a:chExt cx="921274" cy="925681"/>
          </a:xfrm>
        </p:grpSpPr>
        <p:cxnSp>
          <p:nvCxnSpPr>
            <p:cNvPr id="96" name="Straight Arrow Connector 95">
              <a:extLst>
                <a:ext uri="{FF2B5EF4-FFF2-40B4-BE49-F238E27FC236}">
                  <a16:creationId xmlns:a16="http://schemas.microsoft.com/office/drawing/2014/main" id="{CB441B1E-D173-D84C-B5E8-9B459FD4BD0B}"/>
                </a:ext>
              </a:extLst>
            </p:cNvPr>
            <p:cNvCxnSpPr>
              <a:cxnSpLocks/>
            </p:cNvCxnSpPr>
            <p:nvPr/>
          </p:nvCxnSpPr>
          <p:spPr>
            <a:xfrm>
              <a:off x="3989848" y="3375855"/>
              <a:ext cx="0" cy="670376"/>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3BCD128-3AF3-B74E-8B06-109D35BE0770}"/>
                </a:ext>
              </a:extLst>
            </p:cNvPr>
            <p:cNvCxnSpPr>
              <a:cxnSpLocks/>
            </p:cNvCxnSpPr>
            <p:nvPr/>
          </p:nvCxnSpPr>
          <p:spPr>
            <a:xfrm>
              <a:off x="4010043" y="3270498"/>
              <a:ext cx="782661"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929345BF-1F4C-1D45-A4C8-26212938D649}"/>
                </a:ext>
              </a:extLst>
            </p:cNvPr>
            <p:cNvSpPr/>
            <p:nvPr/>
          </p:nvSpPr>
          <p:spPr>
            <a:xfrm>
              <a:off x="4062685" y="3334405"/>
              <a:ext cx="848437" cy="861774"/>
            </a:xfrm>
            <a:prstGeom prst="rect">
              <a:avLst/>
            </a:prstGeom>
          </p:spPr>
          <p:txBody>
            <a:bodyPr wrap="none">
              <a:spAutoFit/>
            </a:bodyPr>
            <a:lstStyle/>
            <a:p>
              <a:pPr algn="ctr" defTabSz="914400">
                <a:defRPr/>
              </a:pPr>
              <a:r>
                <a:rPr lang="en-US" sz="1600">
                  <a:solidFill>
                    <a:srgbClr val="C00000"/>
                  </a:solidFill>
                  <a:latin typeface="Cambria" panose="02040503050406030204" pitchFamily="18" charset="0"/>
                </a:rPr>
                <a:t>charge</a:t>
              </a:r>
            </a:p>
            <a:p>
              <a:pPr algn="ctr" defTabSz="914400">
                <a:defRPr/>
              </a:pPr>
              <a:r>
                <a:rPr lang="en-US" sz="1600">
                  <a:solidFill>
                    <a:srgbClr val="C00000"/>
                  </a:solidFill>
                  <a:latin typeface="Cambria" panose="02040503050406030204" pitchFamily="18" charset="0"/>
                </a:rPr>
                <a:t>leakage</a:t>
              </a:r>
            </a:p>
            <a:p>
              <a:pPr algn="ctr" defTabSz="914400">
                <a:defRPr/>
              </a:pPr>
              <a:r>
                <a:rPr lang="en-US" sz="1600">
                  <a:solidFill>
                    <a:srgbClr val="C00000"/>
                  </a:solidFill>
                  <a:latin typeface="Cambria" panose="02040503050406030204" pitchFamily="18" charset="0"/>
                </a:rPr>
                <a:t>paths</a:t>
              </a:r>
            </a:p>
          </p:txBody>
        </p:sp>
      </p:grpSp>
      <p:sp>
        <p:nvSpPr>
          <p:cNvPr id="122" name="TextBox 121">
            <a:extLst>
              <a:ext uri="{FF2B5EF4-FFF2-40B4-BE49-F238E27FC236}">
                <a16:creationId xmlns:a16="http://schemas.microsoft.com/office/drawing/2014/main" id="{2370A77F-2157-F94D-B6DB-F27772AD4AA1}"/>
              </a:ext>
            </a:extLst>
          </p:cNvPr>
          <p:cNvSpPr txBox="1"/>
          <p:nvPr/>
        </p:nvSpPr>
        <p:spPr>
          <a:xfrm>
            <a:off x="5882921" y="3578519"/>
            <a:ext cx="4801186" cy="707886"/>
          </a:xfrm>
          <a:prstGeom prst="rect">
            <a:avLst/>
          </a:prstGeom>
          <a:noFill/>
        </p:spPr>
        <p:txBody>
          <a:bodyPr wrap="none" lIns="91440" tIns="45720" rIns="91440" bIns="45720" rtlCol="0" anchor="t">
            <a:spAutoFit/>
          </a:bodyPr>
          <a:lstStyle/>
          <a:p>
            <a:pPr defTabSz="914400">
              <a:defRPr/>
            </a:pPr>
            <a:r>
              <a:rPr lang="en-US" sz="2000" b="1" u="sng">
                <a:solidFill>
                  <a:srgbClr val="2F5597"/>
                </a:solidFill>
                <a:latin typeface="Cambria"/>
                <a:ea typeface="Cambria"/>
              </a:rPr>
              <a:t>Refresh</a:t>
            </a:r>
            <a:r>
              <a:rPr lang="en-US" sz="2000" b="1">
                <a:solidFill>
                  <a:srgbClr val="2F5597"/>
                </a:solidFill>
                <a:latin typeface="Cambria"/>
                <a:ea typeface="Cambria"/>
              </a:rPr>
              <a:t>: </a:t>
            </a:r>
            <a:r>
              <a:rPr lang="en-US" sz="2000">
                <a:solidFill>
                  <a:srgbClr val="2F5597"/>
                </a:solidFill>
                <a:latin typeface="Cambria"/>
                <a:ea typeface="Cambria"/>
              </a:rPr>
              <a:t>Restores the capacitor voltage</a:t>
            </a:r>
            <a:br>
              <a:rPr lang="en-US" sz="2000">
                <a:solidFill>
                  <a:prstClr val="black"/>
                </a:solidFill>
                <a:latin typeface="Cambria" panose="02040503050406030204" pitchFamily="18" charset="0"/>
              </a:rPr>
            </a:br>
            <a:r>
              <a:rPr lang="en-US" sz="2000">
                <a:solidFill>
                  <a:srgbClr val="2F5597"/>
                </a:solidFill>
                <a:latin typeface="Cambria"/>
                <a:ea typeface="Cambria"/>
              </a:rPr>
              <a:t>with a time period called </a:t>
            </a:r>
            <a:r>
              <a:rPr lang="en-US" sz="2000" b="1">
                <a:solidFill>
                  <a:srgbClr val="2F5597"/>
                </a:solidFill>
                <a:latin typeface="Cambria"/>
                <a:ea typeface="Cambria"/>
              </a:rPr>
              <a:t>refresh window</a:t>
            </a:r>
            <a:endParaRPr lang="en-US">
              <a:solidFill>
                <a:prstClr val="black"/>
              </a:solidFill>
              <a:latin typeface="Calibri" panose="020F0502020204030204"/>
            </a:endParaRPr>
          </a:p>
        </p:txBody>
      </p:sp>
      <p:grpSp>
        <p:nvGrpSpPr>
          <p:cNvPr id="103" name="Group 102">
            <a:extLst>
              <a:ext uri="{FF2B5EF4-FFF2-40B4-BE49-F238E27FC236}">
                <a16:creationId xmlns:a16="http://schemas.microsoft.com/office/drawing/2014/main" id="{E8C7687A-B640-B04D-85A1-C5BEDCC2D5F1}"/>
              </a:ext>
            </a:extLst>
          </p:cNvPr>
          <p:cNvGrpSpPr/>
          <p:nvPr/>
        </p:nvGrpSpPr>
        <p:grpSpPr>
          <a:xfrm>
            <a:off x="2096964" y="3390517"/>
            <a:ext cx="2573019" cy="793330"/>
            <a:chOff x="572957" y="2912026"/>
            <a:chExt cx="2573019" cy="793330"/>
          </a:xfrm>
        </p:grpSpPr>
        <p:sp>
          <p:nvSpPr>
            <p:cNvPr id="59" name="TextBox 58">
              <a:extLst>
                <a:ext uri="{FF2B5EF4-FFF2-40B4-BE49-F238E27FC236}">
                  <a16:creationId xmlns:a16="http://schemas.microsoft.com/office/drawing/2014/main" id="{B4387A36-D093-B944-B3A1-6817C5507D4A}"/>
                </a:ext>
              </a:extLst>
            </p:cNvPr>
            <p:cNvSpPr txBox="1"/>
            <p:nvPr/>
          </p:nvSpPr>
          <p:spPr>
            <a:xfrm>
              <a:off x="572957" y="3305246"/>
              <a:ext cx="2573019" cy="400110"/>
            </a:xfrm>
            <a:prstGeom prst="rect">
              <a:avLst/>
            </a:prstGeom>
            <a:noFill/>
            <a:ln>
              <a:solidFill>
                <a:schemeClr val="bg1"/>
              </a:solidFill>
            </a:ln>
          </p:spPr>
          <p:txBody>
            <a:bodyPr wrap="square" rtlCol="0">
              <a:spAutoFit/>
            </a:bodyPr>
            <a:lstStyle/>
            <a:p>
              <a:pPr algn="ctr" defTabSz="914400">
                <a:defRPr/>
              </a:pPr>
              <a:r>
                <a:rPr lang="en-US" sz="2000" dirty="0">
                  <a:solidFill>
                    <a:srgbClr val="BD5511"/>
                  </a:solidFill>
                  <a:latin typeface="Cambria" panose="02040503050406030204" pitchFamily="18" charset="0"/>
                </a:rPr>
                <a:t>I/O Circuitry</a:t>
              </a:r>
            </a:p>
          </p:txBody>
        </p:sp>
        <p:cxnSp>
          <p:nvCxnSpPr>
            <p:cNvPr id="94" name="Straight Arrow Connector 93">
              <a:extLst>
                <a:ext uri="{FF2B5EF4-FFF2-40B4-BE49-F238E27FC236}">
                  <a16:creationId xmlns:a16="http://schemas.microsoft.com/office/drawing/2014/main" id="{872C184A-0284-974A-AAF5-5837F1F9828E}"/>
                </a:ext>
              </a:extLst>
            </p:cNvPr>
            <p:cNvCxnSpPr>
              <a:cxnSpLocks/>
              <a:stCxn id="6" idx="2"/>
              <a:endCxn id="59" idx="0"/>
            </p:cNvCxnSpPr>
            <p:nvPr/>
          </p:nvCxnSpPr>
          <p:spPr>
            <a:xfrm>
              <a:off x="1859467" y="2912026"/>
              <a:ext cx="0" cy="393220"/>
            </a:xfrm>
            <a:prstGeom prst="straightConnector1">
              <a:avLst/>
            </a:prstGeom>
            <a:ln w="38100">
              <a:solidFill>
                <a:srgbClr val="BD541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686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allAtOnce"/>
      <p:bldP spid="12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683A-AF24-BE44-AA9A-A709B1AD3A50}"/>
              </a:ext>
            </a:extLst>
          </p:cNvPr>
          <p:cNvSpPr>
            <a:spLocks noGrp="1"/>
          </p:cNvSpPr>
          <p:nvPr>
            <p:ph type="title"/>
          </p:nvPr>
        </p:nvSpPr>
        <p:spPr/>
        <p:txBody>
          <a:bodyPr/>
          <a:lstStyle/>
          <a:p>
            <a:r>
              <a:rPr lang="en-US" sz="3000" dirty="0"/>
              <a:t>RowHammer Mitigation Approaches</a:t>
            </a:r>
          </a:p>
        </p:txBody>
      </p:sp>
      <p:sp>
        <p:nvSpPr>
          <p:cNvPr id="3" name="Content Placeholder 2">
            <a:extLst>
              <a:ext uri="{FF2B5EF4-FFF2-40B4-BE49-F238E27FC236}">
                <a16:creationId xmlns:a16="http://schemas.microsoft.com/office/drawing/2014/main" id="{5911B6B0-A99C-BE4F-BD83-C04322CB5BFC}"/>
              </a:ext>
            </a:extLst>
          </p:cNvPr>
          <p:cNvSpPr>
            <a:spLocks noGrp="1"/>
          </p:cNvSpPr>
          <p:nvPr>
            <p:ph idx="1"/>
          </p:nvPr>
        </p:nvSpPr>
        <p:spPr/>
        <p:txBody>
          <a:bodyPr>
            <a:normAutofit lnSpcReduction="10000"/>
          </a:bodyPr>
          <a:lstStyle/>
          <a:p>
            <a:r>
              <a:rPr lang="en-US" dirty="0"/>
              <a:t>Increased refresh rate </a:t>
            </a:r>
          </a:p>
          <a:p>
            <a:endParaRPr lang="en-US" dirty="0"/>
          </a:p>
          <a:p>
            <a:endParaRPr lang="en-US" dirty="0"/>
          </a:p>
          <a:p>
            <a:r>
              <a:rPr lang="en-US" dirty="0"/>
              <a:t>Physical isolation</a:t>
            </a:r>
          </a:p>
          <a:p>
            <a:endParaRPr lang="en-US" dirty="0"/>
          </a:p>
          <a:p>
            <a:endParaRPr lang="en-US" dirty="0"/>
          </a:p>
          <a:p>
            <a:endParaRPr lang="en-US" dirty="0"/>
          </a:p>
          <a:p>
            <a:r>
              <a:rPr lang="en-US" dirty="0"/>
              <a:t>Reactive refresh</a:t>
            </a:r>
          </a:p>
          <a:p>
            <a:endParaRPr lang="en-US" dirty="0"/>
          </a:p>
          <a:p>
            <a:endParaRPr lang="en-US" dirty="0"/>
          </a:p>
          <a:p>
            <a:endParaRPr lang="en-US" dirty="0"/>
          </a:p>
          <a:p>
            <a:r>
              <a:rPr lang="en-US" dirty="0"/>
              <a:t>Proactive throttling</a:t>
            </a:r>
          </a:p>
        </p:txBody>
      </p:sp>
      <p:sp>
        <p:nvSpPr>
          <p:cNvPr id="4" name="Slide Number Placeholder 3">
            <a:extLst>
              <a:ext uri="{FF2B5EF4-FFF2-40B4-BE49-F238E27FC236}">
                <a16:creationId xmlns:a16="http://schemas.microsoft.com/office/drawing/2014/main" id="{CCE92BDA-8E17-FB95-F0CE-C254BA05625F}"/>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112</a:t>
            </a:fld>
            <a:endParaRPr lang="en-US" dirty="0"/>
          </a:p>
        </p:txBody>
      </p:sp>
      <p:sp>
        <p:nvSpPr>
          <p:cNvPr id="10" name="DRAM Bank">
            <a:extLst>
              <a:ext uri="{FF2B5EF4-FFF2-40B4-BE49-F238E27FC236}">
                <a16:creationId xmlns:a16="http://schemas.microsoft.com/office/drawing/2014/main" id="{5743497B-6D87-FE41-A92D-69E792987E0F}"/>
              </a:ext>
            </a:extLst>
          </p:cNvPr>
          <p:cNvSpPr/>
          <p:nvPr/>
        </p:nvSpPr>
        <p:spPr>
          <a:xfrm>
            <a:off x="4901030" y="2376154"/>
            <a:ext cx="2389953" cy="175935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DRAM Bank</a:t>
            </a:r>
          </a:p>
        </p:txBody>
      </p:sp>
      <p:sp>
        <p:nvSpPr>
          <p:cNvPr id="5" name="Attacker">
            <a:extLst>
              <a:ext uri="{FF2B5EF4-FFF2-40B4-BE49-F238E27FC236}">
                <a16:creationId xmlns:a16="http://schemas.microsoft.com/office/drawing/2014/main" id="{D0DE4FAF-51A1-CB43-9EFD-59FAC416DAE5}"/>
              </a:ext>
            </a:extLst>
          </p:cNvPr>
          <p:cNvSpPr/>
          <p:nvPr/>
        </p:nvSpPr>
        <p:spPr>
          <a:xfrm>
            <a:off x="4901030" y="2720137"/>
            <a:ext cx="2389953" cy="30480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Aggressor Row</a:t>
            </a:r>
          </a:p>
        </p:txBody>
      </p:sp>
      <p:sp>
        <p:nvSpPr>
          <p:cNvPr id="6" name="Sensitive">
            <a:extLst>
              <a:ext uri="{FF2B5EF4-FFF2-40B4-BE49-F238E27FC236}">
                <a16:creationId xmlns:a16="http://schemas.microsoft.com/office/drawing/2014/main" id="{7AB96C5E-584D-8D46-9217-74E83BBB1586}"/>
              </a:ext>
            </a:extLst>
          </p:cNvPr>
          <p:cNvSpPr/>
          <p:nvPr/>
        </p:nvSpPr>
        <p:spPr>
          <a:xfrm>
            <a:off x="4901030" y="3523268"/>
            <a:ext cx="2389953" cy="416689"/>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rgbClr val="538234"/>
                </a:solidFill>
              </a:rPr>
              <a:t>Victim Rows</a:t>
            </a:r>
          </a:p>
        </p:txBody>
      </p:sp>
      <p:sp>
        <p:nvSpPr>
          <p:cNvPr id="7" name="Isolation">
            <a:extLst>
              <a:ext uri="{FF2B5EF4-FFF2-40B4-BE49-F238E27FC236}">
                <a16:creationId xmlns:a16="http://schemas.microsoft.com/office/drawing/2014/main" id="{6D4E1C76-7163-4E4A-8349-D675356E1579}"/>
              </a:ext>
            </a:extLst>
          </p:cNvPr>
          <p:cNvSpPr/>
          <p:nvPr/>
        </p:nvSpPr>
        <p:spPr>
          <a:xfrm>
            <a:off x="4901030" y="3024951"/>
            <a:ext cx="2389953" cy="4983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Isolation Rows</a:t>
            </a:r>
          </a:p>
        </p:txBody>
      </p:sp>
      <p:cxnSp>
        <p:nvCxnSpPr>
          <p:cNvPr id="12" name="Straight Arrow Connector 11">
            <a:extLst>
              <a:ext uri="{FF2B5EF4-FFF2-40B4-BE49-F238E27FC236}">
                <a16:creationId xmlns:a16="http://schemas.microsoft.com/office/drawing/2014/main" id="{0DF6709D-1722-4C44-8D8D-0F088D63C6E5}"/>
              </a:ext>
            </a:extLst>
          </p:cNvPr>
          <p:cNvCxnSpPr/>
          <p:nvPr/>
        </p:nvCxnSpPr>
        <p:spPr>
          <a:xfrm>
            <a:off x="7383572" y="3036521"/>
            <a:ext cx="0" cy="46695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4570F79E-0E41-C340-B0F4-9B8CEF0D617D}"/>
              </a:ext>
            </a:extLst>
          </p:cNvPr>
          <p:cNvSpPr txBox="1"/>
          <p:nvPr/>
        </p:nvSpPr>
        <p:spPr>
          <a:xfrm>
            <a:off x="7381505" y="3085331"/>
            <a:ext cx="2175980" cy="338554"/>
          </a:xfrm>
          <a:prstGeom prst="rect">
            <a:avLst/>
          </a:prstGeom>
          <a:noFill/>
        </p:spPr>
        <p:txBody>
          <a:bodyPr wrap="none" rtlCol="0">
            <a:spAutoFit/>
          </a:bodyPr>
          <a:lstStyle/>
          <a:p>
            <a:r>
              <a:rPr lang="en-US" sz="1600" dirty="0">
                <a:latin typeface="Cambria" panose="02040503050406030204" pitchFamily="18" charset="0"/>
              </a:rPr>
              <a:t>Large-enough distance</a:t>
            </a:r>
            <a:endParaRPr lang="en-US" sz="1600" baseline="-25000" dirty="0">
              <a:latin typeface="Cambria" panose="02040503050406030204" pitchFamily="18" charset="0"/>
            </a:endParaRPr>
          </a:p>
        </p:txBody>
      </p:sp>
      <p:sp>
        <p:nvSpPr>
          <p:cNvPr id="14" name="DRAM Bank">
            <a:extLst>
              <a:ext uri="{FF2B5EF4-FFF2-40B4-BE49-F238E27FC236}">
                <a16:creationId xmlns:a16="http://schemas.microsoft.com/office/drawing/2014/main" id="{C6733633-CA11-3C48-8078-296AE05F4511}"/>
              </a:ext>
            </a:extLst>
          </p:cNvPr>
          <p:cNvSpPr/>
          <p:nvPr/>
        </p:nvSpPr>
        <p:spPr>
          <a:xfrm>
            <a:off x="4901030" y="4308522"/>
            <a:ext cx="2389953" cy="157537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DRAM Bank</a:t>
            </a:r>
          </a:p>
        </p:txBody>
      </p:sp>
      <p:sp>
        <p:nvSpPr>
          <p:cNvPr id="15" name="Attacker">
            <a:extLst>
              <a:ext uri="{FF2B5EF4-FFF2-40B4-BE49-F238E27FC236}">
                <a16:creationId xmlns:a16="http://schemas.microsoft.com/office/drawing/2014/main" id="{DDF114CD-9A17-3944-893C-EF5051A892D2}"/>
              </a:ext>
            </a:extLst>
          </p:cNvPr>
          <p:cNvSpPr/>
          <p:nvPr/>
        </p:nvSpPr>
        <p:spPr>
          <a:xfrm>
            <a:off x="4894486" y="4899446"/>
            <a:ext cx="2389953" cy="372209"/>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Aggressor Row</a:t>
            </a:r>
          </a:p>
        </p:txBody>
      </p:sp>
      <p:sp>
        <p:nvSpPr>
          <p:cNvPr id="16" name="Sensitive">
            <a:extLst>
              <a:ext uri="{FF2B5EF4-FFF2-40B4-BE49-F238E27FC236}">
                <a16:creationId xmlns:a16="http://schemas.microsoft.com/office/drawing/2014/main" id="{B707F687-216F-5348-84B1-B76BC1637C95}"/>
              </a:ext>
            </a:extLst>
          </p:cNvPr>
          <p:cNvSpPr/>
          <p:nvPr/>
        </p:nvSpPr>
        <p:spPr>
          <a:xfrm>
            <a:off x="4901030" y="5270429"/>
            <a:ext cx="2389953" cy="532440"/>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rgbClr val="538234"/>
                </a:solidFill>
              </a:rPr>
              <a:t>Victim rows</a:t>
            </a:r>
          </a:p>
        </p:txBody>
      </p:sp>
      <p:sp>
        <p:nvSpPr>
          <p:cNvPr id="19" name="TextBox 18">
            <a:extLst>
              <a:ext uri="{FF2B5EF4-FFF2-40B4-BE49-F238E27FC236}">
                <a16:creationId xmlns:a16="http://schemas.microsoft.com/office/drawing/2014/main" id="{015481CC-82CF-A34B-8307-6698E5B3492A}"/>
              </a:ext>
            </a:extLst>
          </p:cNvPr>
          <p:cNvSpPr txBox="1"/>
          <p:nvPr/>
        </p:nvSpPr>
        <p:spPr>
          <a:xfrm>
            <a:off x="7706650" y="4467467"/>
            <a:ext cx="854401" cy="338554"/>
          </a:xfrm>
          <a:prstGeom prst="rect">
            <a:avLst/>
          </a:prstGeom>
          <a:noFill/>
        </p:spPr>
        <p:txBody>
          <a:bodyPr wrap="none" rtlCol="0">
            <a:spAutoFit/>
          </a:bodyPr>
          <a:lstStyle/>
          <a:p>
            <a:r>
              <a:rPr lang="en-US" sz="1600" dirty="0">
                <a:latin typeface="Cambria" panose="02040503050406030204" pitchFamily="18" charset="0"/>
              </a:rPr>
              <a:t>Refresh</a:t>
            </a:r>
            <a:endParaRPr lang="en-US" sz="1600" baseline="-25000" dirty="0">
              <a:latin typeface="Cambria" panose="02040503050406030204" pitchFamily="18" charset="0"/>
            </a:endParaRPr>
          </a:p>
        </p:txBody>
      </p:sp>
      <p:sp>
        <p:nvSpPr>
          <p:cNvPr id="20" name="Sensitive">
            <a:extLst>
              <a:ext uri="{FF2B5EF4-FFF2-40B4-BE49-F238E27FC236}">
                <a16:creationId xmlns:a16="http://schemas.microsoft.com/office/drawing/2014/main" id="{B1F54E72-A613-9D44-B666-77824E10B41B}"/>
              </a:ext>
            </a:extLst>
          </p:cNvPr>
          <p:cNvSpPr/>
          <p:nvPr/>
        </p:nvSpPr>
        <p:spPr>
          <a:xfrm>
            <a:off x="4901030" y="4369147"/>
            <a:ext cx="2389953" cy="532440"/>
          </a:xfrm>
          <a:prstGeom prst="rect">
            <a:avLst/>
          </a:prstGeom>
          <a:solidFill>
            <a:schemeClr val="accent6">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rgbClr val="538234"/>
                </a:solidFill>
              </a:rPr>
              <a:t>Victim Rows</a:t>
            </a:r>
          </a:p>
        </p:txBody>
      </p:sp>
      <p:cxnSp>
        <p:nvCxnSpPr>
          <p:cNvPr id="22" name="Straight Arrow Connector 21">
            <a:extLst>
              <a:ext uri="{FF2B5EF4-FFF2-40B4-BE49-F238E27FC236}">
                <a16:creationId xmlns:a16="http://schemas.microsoft.com/office/drawing/2014/main" id="{24AB3509-8AAA-C24E-89F1-55F90A15DA2B}"/>
              </a:ext>
            </a:extLst>
          </p:cNvPr>
          <p:cNvCxnSpPr>
            <a:cxnSpLocks/>
            <a:stCxn id="19" idx="1"/>
            <a:endCxn id="20" idx="3"/>
          </p:cNvCxnSpPr>
          <p:nvPr/>
        </p:nvCxnSpPr>
        <p:spPr>
          <a:xfrm flipH="1" flipV="1">
            <a:off x="7290983" y="4635374"/>
            <a:ext cx="415667" cy="13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1CEE2C0-D677-2D4C-BC52-2E7FBE10C46E}"/>
              </a:ext>
            </a:extLst>
          </p:cNvPr>
          <p:cNvSpPr txBox="1"/>
          <p:nvPr/>
        </p:nvSpPr>
        <p:spPr>
          <a:xfrm>
            <a:off x="7706650" y="5369412"/>
            <a:ext cx="854401" cy="338554"/>
          </a:xfrm>
          <a:prstGeom prst="rect">
            <a:avLst/>
          </a:prstGeom>
          <a:noFill/>
        </p:spPr>
        <p:txBody>
          <a:bodyPr wrap="none" rtlCol="0">
            <a:spAutoFit/>
          </a:bodyPr>
          <a:lstStyle/>
          <a:p>
            <a:r>
              <a:rPr lang="en-US" sz="1600" dirty="0">
                <a:latin typeface="Cambria" panose="02040503050406030204" pitchFamily="18" charset="0"/>
              </a:rPr>
              <a:t>Refresh</a:t>
            </a:r>
            <a:endParaRPr lang="en-US" sz="1600" baseline="-25000" dirty="0">
              <a:latin typeface="Cambria" panose="02040503050406030204" pitchFamily="18" charset="0"/>
            </a:endParaRPr>
          </a:p>
        </p:txBody>
      </p:sp>
      <p:cxnSp>
        <p:nvCxnSpPr>
          <p:cNvPr id="25" name="Straight Arrow Connector 24">
            <a:extLst>
              <a:ext uri="{FF2B5EF4-FFF2-40B4-BE49-F238E27FC236}">
                <a16:creationId xmlns:a16="http://schemas.microsoft.com/office/drawing/2014/main" id="{04040377-0424-DB4E-8A62-495693B1388C}"/>
              </a:ext>
            </a:extLst>
          </p:cNvPr>
          <p:cNvCxnSpPr>
            <a:cxnSpLocks/>
            <a:stCxn id="24" idx="1"/>
            <a:endCxn id="16" idx="3"/>
          </p:cNvCxnSpPr>
          <p:nvPr/>
        </p:nvCxnSpPr>
        <p:spPr>
          <a:xfrm flipH="1" flipV="1">
            <a:off x="7290983" y="5536649"/>
            <a:ext cx="415667" cy="2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 hidden="1">
            <a:extLst>
              <a:ext uri="{FF2B5EF4-FFF2-40B4-BE49-F238E27FC236}">
                <a16:creationId xmlns:a16="http://schemas.microsoft.com/office/drawing/2014/main" id="{8E5BF2AE-0B4C-B14A-B5A4-7F6AD7A05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22" t="34366" r="74612" b="55933"/>
          <a:stretch/>
        </p:blipFill>
        <p:spPr bwMode="auto">
          <a:xfrm>
            <a:off x="6788413" y="5937342"/>
            <a:ext cx="992038" cy="6652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hidden="1">
            <a:extLst>
              <a:ext uri="{FF2B5EF4-FFF2-40B4-BE49-F238E27FC236}">
                <a16:creationId xmlns:a16="http://schemas.microsoft.com/office/drawing/2014/main" id="{50C9C073-0849-DC41-8716-7D6C51D2A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989" t="77834" r="8910" b="12550"/>
          <a:stretch/>
        </p:blipFill>
        <p:spPr bwMode="auto">
          <a:xfrm>
            <a:off x="5057557" y="5943153"/>
            <a:ext cx="1104181" cy="659450"/>
          </a:xfrm>
          <a:prstGeom prst="rect">
            <a:avLst/>
          </a:prstGeom>
          <a:noFill/>
          <a:extLst>
            <a:ext uri="{909E8E84-426E-40DD-AFC4-6F175D3DCCD1}">
              <a14:hiddenFill xmlns:a14="http://schemas.microsoft.com/office/drawing/2010/main">
                <a:solidFill>
                  <a:srgbClr val="FFFFFF"/>
                </a:solidFill>
              </a14:hiddenFill>
            </a:ext>
          </a:extLst>
        </p:spPr>
      </p:pic>
      <p:sp>
        <p:nvSpPr>
          <p:cNvPr id="1025" name="Rectangle 1024">
            <a:extLst>
              <a:ext uri="{FF2B5EF4-FFF2-40B4-BE49-F238E27FC236}">
                <a16:creationId xmlns:a16="http://schemas.microsoft.com/office/drawing/2014/main" id="{28D47331-4792-1643-A508-33E3E501DC31}"/>
              </a:ext>
            </a:extLst>
          </p:cNvPr>
          <p:cNvSpPr/>
          <p:nvPr/>
        </p:nvSpPr>
        <p:spPr>
          <a:xfrm>
            <a:off x="6492822" y="5936733"/>
            <a:ext cx="431321" cy="192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9" name="Straight Arrow Connector 1028">
            <a:extLst>
              <a:ext uri="{FF2B5EF4-FFF2-40B4-BE49-F238E27FC236}">
                <a16:creationId xmlns:a16="http://schemas.microsoft.com/office/drawing/2014/main" id="{B9794075-9A24-6D4B-8678-0ABC6827A966}"/>
              </a:ext>
            </a:extLst>
          </p:cNvPr>
          <p:cNvCxnSpPr>
            <a:stCxn id="69" idx="3"/>
            <a:endCxn id="68" idx="1"/>
          </p:cNvCxnSpPr>
          <p:nvPr/>
        </p:nvCxnSpPr>
        <p:spPr>
          <a:xfrm flipV="1">
            <a:off x="6161731" y="6269978"/>
            <a:ext cx="626682" cy="29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3" name="Picture 1032">
            <a:extLst>
              <a:ext uri="{FF2B5EF4-FFF2-40B4-BE49-F238E27FC236}">
                <a16:creationId xmlns:a16="http://schemas.microsoft.com/office/drawing/2014/main" id="{791D7003-0FBC-3649-929B-9FEB797BC975}"/>
              </a:ext>
            </a:extLst>
          </p:cNvPr>
          <p:cNvPicPr>
            <a:picLocks noChangeAspect="1"/>
          </p:cNvPicPr>
          <p:nvPr/>
        </p:nvPicPr>
        <p:blipFill>
          <a:blip r:embed="rId4"/>
          <a:stretch>
            <a:fillRect/>
          </a:stretch>
        </p:blipFill>
        <p:spPr>
          <a:xfrm>
            <a:off x="1599998" y="1485505"/>
            <a:ext cx="3091969" cy="677074"/>
          </a:xfrm>
          <a:prstGeom prst="rect">
            <a:avLst/>
          </a:prstGeom>
        </p:spPr>
      </p:pic>
      <p:pic>
        <p:nvPicPr>
          <p:cNvPr id="1034" name="Picture 1033">
            <a:extLst>
              <a:ext uri="{FF2B5EF4-FFF2-40B4-BE49-F238E27FC236}">
                <a16:creationId xmlns:a16="http://schemas.microsoft.com/office/drawing/2014/main" id="{65444DBE-7039-3243-B14E-9EFB4C633C9A}"/>
              </a:ext>
            </a:extLst>
          </p:cNvPr>
          <p:cNvPicPr>
            <a:picLocks noChangeAspect="1"/>
          </p:cNvPicPr>
          <p:nvPr/>
        </p:nvPicPr>
        <p:blipFill rotWithShape="1">
          <a:blip r:embed="rId5"/>
          <a:srcRect r="10972" b="15197"/>
          <a:stretch/>
        </p:blipFill>
        <p:spPr>
          <a:xfrm>
            <a:off x="5057557" y="1485512"/>
            <a:ext cx="3099247" cy="720627"/>
          </a:xfrm>
          <a:prstGeom prst="rect">
            <a:avLst/>
          </a:prstGeom>
        </p:spPr>
      </p:pic>
      <p:cxnSp>
        <p:nvCxnSpPr>
          <p:cNvPr id="78" name="Straight Arrow Connector 77">
            <a:extLst>
              <a:ext uri="{FF2B5EF4-FFF2-40B4-BE49-F238E27FC236}">
                <a16:creationId xmlns:a16="http://schemas.microsoft.com/office/drawing/2014/main" id="{C5EDEB2F-3962-624D-8FE5-7C0621E7A797}"/>
              </a:ext>
            </a:extLst>
          </p:cNvPr>
          <p:cNvCxnSpPr>
            <a:cxnSpLocks/>
          </p:cNvCxnSpPr>
          <p:nvPr/>
        </p:nvCxnSpPr>
        <p:spPr>
          <a:xfrm>
            <a:off x="4749875" y="1862148"/>
            <a:ext cx="6153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E1F2C1-3F27-7A4E-8E90-4D6710E21D03}"/>
              </a:ext>
            </a:extLst>
          </p:cNvPr>
          <p:cNvSpPr txBox="1"/>
          <p:nvPr/>
        </p:nvSpPr>
        <p:spPr>
          <a:xfrm>
            <a:off x="7713187" y="4915957"/>
            <a:ext cx="2847446" cy="338554"/>
          </a:xfrm>
          <a:prstGeom prst="rect">
            <a:avLst/>
          </a:prstGeom>
          <a:noFill/>
        </p:spPr>
        <p:txBody>
          <a:bodyPr wrap="none" rtlCol="0">
            <a:spAutoFit/>
          </a:bodyPr>
          <a:lstStyle/>
          <a:p>
            <a:r>
              <a:rPr lang="en-US" sz="1600" dirty="0">
                <a:latin typeface="Cambria" panose="02040503050406030204" pitchFamily="18" charset="0"/>
              </a:rPr>
              <a:t>Rapidly activated (hammered)</a:t>
            </a:r>
            <a:endParaRPr lang="en-US" sz="1600" baseline="-25000" dirty="0">
              <a:latin typeface="Cambria" panose="02040503050406030204" pitchFamily="18" charset="0"/>
            </a:endParaRPr>
          </a:p>
        </p:txBody>
      </p:sp>
      <p:cxnSp>
        <p:nvCxnSpPr>
          <p:cNvPr id="27" name="Straight Arrow Connector 26">
            <a:extLst>
              <a:ext uri="{FF2B5EF4-FFF2-40B4-BE49-F238E27FC236}">
                <a16:creationId xmlns:a16="http://schemas.microsoft.com/office/drawing/2014/main" id="{31AE3060-EED0-8544-B0BA-4147AB69D404}"/>
              </a:ext>
            </a:extLst>
          </p:cNvPr>
          <p:cNvCxnSpPr>
            <a:cxnSpLocks/>
            <a:stCxn id="26" idx="1"/>
            <a:endCxn id="15" idx="3"/>
          </p:cNvCxnSpPr>
          <p:nvPr/>
        </p:nvCxnSpPr>
        <p:spPr>
          <a:xfrm flipH="1">
            <a:off x="7284439" y="5085234"/>
            <a:ext cx="428755" cy="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AB9F59-CF78-F64F-BB90-EE87397AE7CE}"/>
              </a:ext>
            </a:extLst>
          </p:cNvPr>
          <p:cNvSpPr txBox="1"/>
          <p:nvPr/>
        </p:nvSpPr>
        <p:spPr>
          <a:xfrm>
            <a:off x="8099165" y="1526373"/>
            <a:ext cx="2375971" cy="338554"/>
          </a:xfrm>
          <a:prstGeom prst="rect">
            <a:avLst/>
          </a:prstGeom>
          <a:noFill/>
        </p:spPr>
        <p:txBody>
          <a:bodyPr wrap="none" rtlCol="0">
            <a:spAutoFit/>
          </a:bodyPr>
          <a:lstStyle/>
          <a:p>
            <a:r>
              <a:rPr lang="en-US" sz="1600" dirty="0">
                <a:latin typeface="Cambria" panose="02040503050406030204" pitchFamily="18" charset="0"/>
              </a:rPr>
              <a:t>REF-to-REF time reduces</a:t>
            </a:r>
          </a:p>
        </p:txBody>
      </p:sp>
      <p:sp>
        <p:nvSpPr>
          <p:cNvPr id="17" name="Rectangle 16">
            <a:extLst>
              <a:ext uri="{FF2B5EF4-FFF2-40B4-BE49-F238E27FC236}">
                <a16:creationId xmlns:a16="http://schemas.microsoft.com/office/drawing/2014/main" id="{2F3815D3-6D25-1C4F-8F83-C122729C3D7B}"/>
              </a:ext>
            </a:extLst>
          </p:cNvPr>
          <p:cNvSpPr/>
          <p:nvPr/>
        </p:nvSpPr>
        <p:spPr>
          <a:xfrm>
            <a:off x="8099158" y="1831017"/>
            <a:ext cx="2307106" cy="338554"/>
          </a:xfrm>
          <a:prstGeom prst="rect">
            <a:avLst/>
          </a:prstGeom>
        </p:spPr>
        <p:txBody>
          <a:bodyPr wrap="none">
            <a:spAutoFit/>
          </a:bodyPr>
          <a:lstStyle/>
          <a:p>
            <a:r>
              <a:rPr lang="en-US" sz="1600" dirty="0">
                <a:latin typeface="Cambria" panose="02040503050406030204" pitchFamily="18" charset="0"/>
              </a:rPr>
              <a:t>Fewer activations can fit</a:t>
            </a:r>
          </a:p>
        </p:txBody>
      </p:sp>
      <p:sp>
        <p:nvSpPr>
          <p:cNvPr id="35" name="Rectangle 34">
            <a:extLst>
              <a:ext uri="{FF2B5EF4-FFF2-40B4-BE49-F238E27FC236}">
                <a16:creationId xmlns:a16="http://schemas.microsoft.com/office/drawing/2014/main" id="{C8897A0A-9C49-7141-8D45-7602BF4075C0}"/>
              </a:ext>
            </a:extLst>
          </p:cNvPr>
          <p:cNvSpPr/>
          <p:nvPr/>
        </p:nvSpPr>
        <p:spPr>
          <a:xfrm>
            <a:off x="4805915" y="6586662"/>
            <a:ext cx="3373809" cy="338554"/>
          </a:xfrm>
          <a:prstGeom prst="rect">
            <a:avLst/>
          </a:prstGeom>
        </p:spPr>
        <p:txBody>
          <a:bodyPr wrap="none">
            <a:spAutoFit/>
          </a:bodyPr>
          <a:lstStyle/>
          <a:p>
            <a:r>
              <a:rPr lang="en-US" sz="1600" dirty="0">
                <a:latin typeface="Cambria" panose="02040503050406030204" pitchFamily="18" charset="0"/>
              </a:rPr>
              <a:t>Fewer activations can be performed</a:t>
            </a:r>
          </a:p>
        </p:txBody>
      </p:sp>
      <p:pic>
        <p:nvPicPr>
          <p:cNvPr id="44" name="Picture Placeholder 32">
            <a:extLst>
              <a:ext uri="{FF2B5EF4-FFF2-40B4-BE49-F238E27FC236}">
                <a16:creationId xmlns:a16="http://schemas.microsoft.com/office/drawing/2014/main" id="{96AE701D-6AF8-104A-8BE2-772027BAA219}"/>
              </a:ext>
            </a:extLst>
          </p:cNvPr>
          <p:cNvPicPr>
            <a:picLocks noChangeAspect="1"/>
          </p:cNvPicPr>
          <p:nvPr/>
        </p:nvPicPr>
        <p:blipFill>
          <a:blip r:embed="rId6">
            <a:extLst>
              <a:ext uri="{28A0092B-C50C-407E-A947-70E740481C1C}">
                <a14:useLocalDpi xmlns:a14="http://schemas.microsoft.com/office/drawing/2010/main" val="0"/>
              </a:ext>
            </a:extLst>
          </a:blip>
          <a:srcRect t="21589" b="21589"/>
          <a:stretch>
            <a:fillRect/>
          </a:stretch>
        </p:blipFill>
        <p:spPr>
          <a:xfrm>
            <a:off x="4974525" y="5963419"/>
            <a:ext cx="1241221" cy="705540"/>
          </a:xfrm>
          <a:prstGeom prst="rect">
            <a:avLst/>
          </a:prstGeom>
        </p:spPr>
      </p:pic>
      <p:pic>
        <p:nvPicPr>
          <p:cNvPr id="49" name="Picture Placeholder 37" descr="A picture containing text&#10;&#10;Description automatically generated">
            <a:extLst>
              <a:ext uri="{FF2B5EF4-FFF2-40B4-BE49-F238E27FC236}">
                <a16:creationId xmlns:a16="http://schemas.microsoft.com/office/drawing/2014/main" id="{E8A97868-E294-F44C-8499-9C25A3CC9485}"/>
              </a:ext>
            </a:extLst>
          </p:cNvPr>
          <p:cNvPicPr>
            <a:picLocks noChangeAspect="1"/>
          </p:cNvPicPr>
          <p:nvPr/>
        </p:nvPicPr>
        <p:blipFill>
          <a:blip r:embed="rId7">
            <a:extLst>
              <a:ext uri="{28A0092B-C50C-407E-A947-70E740481C1C}">
                <a14:useLocalDpi xmlns:a14="http://schemas.microsoft.com/office/drawing/2010/main" val="0"/>
              </a:ext>
            </a:extLst>
          </a:blip>
          <a:srcRect t="21589" b="21589"/>
          <a:stretch>
            <a:fillRect/>
          </a:stretch>
        </p:blipFill>
        <p:spPr>
          <a:xfrm>
            <a:off x="6794957" y="5926003"/>
            <a:ext cx="1241220" cy="705540"/>
          </a:xfrm>
          <a:prstGeom prst="rect">
            <a:avLst/>
          </a:prstGeom>
        </p:spPr>
      </p:pic>
    </p:spTree>
    <p:extLst>
      <p:ext uri="{BB962C8B-B14F-4D97-AF65-F5344CB8AC3E}">
        <p14:creationId xmlns:p14="http://schemas.microsoft.com/office/powerpoint/2010/main" val="224210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5" grpId="0" animBg="1"/>
      <p:bldP spid="6" grpId="0" animBg="1"/>
      <p:bldP spid="7" grpId="0" animBg="1"/>
      <p:bldP spid="13" grpId="0"/>
      <p:bldP spid="14" grpId="0" animBg="1"/>
      <p:bldP spid="15" grpId="0" animBg="1"/>
      <p:bldP spid="16" grpId="0" animBg="1"/>
      <p:bldP spid="19" grpId="0"/>
      <p:bldP spid="20" grpId="0" animBg="1"/>
      <p:bldP spid="24" grpId="0"/>
      <p:bldP spid="26" grpId="0"/>
      <p:bldP spid="11" grpId="0"/>
      <p:bldP spid="17" grpId="0"/>
      <p:bldP spid="3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74C7-9EA5-D633-0120-F5A34CC49655}"/>
              </a:ext>
            </a:extLst>
          </p:cNvPr>
          <p:cNvSpPr>
            <a:spLocks noGrp="1"/>
          </p:cNvSpPr>
          <p:nvPr>
            <p:ph type="title"/>
          </p:nvPr>
        </p:nvSpPr>
        <p:spPr/>
        <p:txBody>
          <a:bodyPr/>
          <a:lstStyle/>
          <a:p>
            <a:r>
              <a:rPr lang="en-US" dirty="0"/>
              <a:t>RowHammer Mitigation across Generations</a:t>
            </a:r>
          </a:p>
        </p:txBody>
      </p:sp>
      <p:pic>
        <p:nvPicPr>
          <p:cNvPr id="4" name="Picture 3">
            <a:extLst>
              <a:ext uri="{FF2B5EF4-FFF2-40B4-BE49-F238E27FC236}">
                <a16:creationId xmlns:a16="http://schemas.microsoft.com/office/drawing/2014/main" id="{17C07CFD-3EDB-CB94-A15D-427481794374}"/>
              </a:ext>
            </a:extLst>
          </p:cNvPr>
          <p:cNvPicPr>
            <a:picLocks noChangeAspect="1"/>
          </p:cNvPicPr>
          <p:nvPr/>
        </p:nvPicPr>
        <p:blipFill rotWithShape="1">
          <a:blip r:embed="rId2"/>
          <a:srcRect l="12390" t="9371" r="9553" b="18975"/>
          <a:stretch/>
        </p:blipFill>
        <p:spPr>
          <a:xfrm>
            <a:off x="2742541" y="1488816"/>
            <a:ext cx="7137584" cy="2184034"/>
          </a:xfrm>
          <a:prstGeom prst="rect">
            <a:avLst/>
          </a:prstGeom>
        </p:spPr>
      </p:pic>
      <p:pic>
        <p:nvPicPr>
          <p:cNvPr id="5" name="Picture 4">
            <a:extLst>
              <a:ext uri="{FF2B5EF4-FFF2-40B4-BE49-F238E27FC236}">
                <a16:creationId xmlns:a16="http://schemas.microsoft.com/office/drawing/2014/main" id="{C26910DD-374F-31B3-63C2-E01DBD101D68}"/>
              </a:ext>
            </a:extLst>
          </p:cNvPr>
          <p:cNvPicPr>
            <a:picLocks noChangeAspect="1"/>
          </p:cNvPicPr>
          <p:nvPr/>
        </p:nvPicPr>
        <p:blipFill rotWithShape="1">
          <a:blip r:embed="rId3"/>
          <a:srcRect l="12257" t="9418" r="9295" b="18927"/>
          <a:stretch/>
        </p:blipFill>
        <p:spPr>
          <a:xfrm>
            <a:off x="2725314" y="1488816"/>
            <a:ext cx="7173209" cy="2184034"/>
          </a:xfrm>
          <a:prstGeom prst="rect">
            <a:avLst/>
          </a:prstGeom>
        </p:spPr>
      </p:pic>
      <p:pic>
        <p:nvPicPr>
          <p:cNvPr id="6" name="Picture 5">
            <a:extLst>
              <a:ext uri="{FF2B5EF4-FFF2-40B4-BE49-F238E27FC236}">
                <a16:creationId xmlns:a16="http://schemas.microsoft.com/office/drawing/2014/main" id="{DE22A5E4-98FA-4581-D0B3-3801209FB8E1}"/>
              </a:ext>
            </a:extLst>
          </p:cNvPr>
          <p:cNvPicPr>
            <a:picLocks noChangeAspect="1"/>
          </p:cNvPicPr>
          <p:nvPr/>
        </p:nvPicPr>
        <p:blipFill rotWithShape="1">
          <a:blip r:embed="rId4"/>
          <a:srcRect l="12318" t="9379" r="9625" b="18966"/>
          <a:stretch/>
        </p:blipFill>
        <p:spPr>
          <a:xfrm>
            <a:off x="2735970" y="1488822"/>
            <a:ext cx="7137583" cy="2184035"/>
          </a:xfrm>
          <a:prstGeom prst="rect">
            <a:avLst/>
          </a:prstGeom>
        </p:spPr>
      </p:pic>
      <p:pic>
        <p:nvPicPr>
          <p:cNvPr id="7" name="Picture 6">
            <a:extLst>
              <a:ext uri="{FF2B5EF4-FFF2-40B4-BE49-F238E27FC236}">
                <a16:creationId xmlns:a16="http://schemas.microsoft.com/office/drawing/2014/main" id="{E3C726B1-A976-6EAF-CAB6-DBCC2907CF0A}"/>
              </a:ext>
            </a:extLst>
          </p:cNvPr>
          <p:cNvPicPr>
            <a:picLocks noChangeAspect="1"/>
          </p:cNvPicPr>
          <p:nvPr/>
        </p:nvPicPr>
        <p:blipFill rotWithShape="1">
          <a:blip r:embed="rId5"/>
          <a:srcRect l="12217" t="8859" r="9714" b="19428"/>
          <a:stretch/>
        </p:blipFill>
        <p:spPr>
          <a:xfrm>
            <a:off x="2723612" y="1474899"/>
            <a:ext cx="7138575" cy="2185845"/>
          </a:xfrm>
          <a:prstGeom prst="rect">
            <a:avLst/>
          </a:prstGeom>
        </p:spPr>
      </p:pic>
      <p:pic>
        <p:nvPicPr>
          <p:cNvPr id="8" name="Picture 7">
            <a:extLst>
              <a:ext uri="{FF2B5EF4-FFF2-40B4-BE49-F238E27FC236}">
                <a16:creationId xmlns:a16="http://schemas.microsoft.com/office/drawing/2014/main" id="{4D561A5E-179B-99DF-E987-C132DB3E2ECB}"/>
              </a:ext>
            </a:extLst>
          </p:cNvPr>
          <p:cNvPicPr>
            <a:picLocks noChangeAspect="1"/>
          </p:cNvPicPr>
          <p:nvPr/>
        </p:nvPicPr>
        <p:blipFill rotWithShape="1">
          <a:blip r:embed="rId6"/>
          <a:srcRect l="12217" t="9196" r="9714" b="19090"/>
          <a:stretch/>
        </p:blipFill>
        <p:spPr>
          <a:xfrm>
            <a:off x="2723612" y="1481206"/>
            <a:ext cx="7138575" cy="2185845"/>
          </a:xfrm>
          <a:prstGeom prst="rect">
            <a:avLst/>
          </a:prstGeom>
        </p:spPr>
      </p:pic>
      <p:pic>
        <p:nvPicPr>
          <p:cNvPr id="9" name="Picture 8">
            <a:extLst>
              <a:ext uri="{FF2B5EF4-FFF2-40B4-BE49-F238E27FC236}">
                <a16:creationId xmlns:a16="http://schemas.microsoft.com/office/drawing/2014/main" id="{B6174134-2F25-1888-29AC-E8B1FDE3E15E}"/>
              </a:ext>
            </a:extLst>
          </p:cNvPr>
          <p:cNvPicPr>
            <a:picLocks noChangeAspect="1"/>
          </p:cNvPicPr>
          <p:nvPr/>
        </p:nvPicPr>
        <p:blipFill rotWithShape="1">
          <a:blip r:embed="rId7"/>
          <a:srcRect l="12218" t="8477" r="9714" b="19869"/>
          <a:stretch/>
        </p:blipFill>
        <p:spPr>
          <a:xfrm>
            <a:off x="2722843" y="1458261"/>
            <a:ext cx="7138577" cy="2184034"/>
          </a:xfrm>
          <a:prstGeom prst="rect">
            <a:avLst/>
          </a:prstGeom>
        </p:spPr>
      </p:pic>
      <p:pic>
        <p:nvPicPr>
          <p:cNvPr id="10" name="Picture 9">
            <a:extLst>
              <a:ext uri="{FF2B5EF4-FFF2-40B4-BE49-F238E27FC236}">
                <a16:creationId xmlns:a16="http://schemas.microsoft.com/office/drawing/2014/main" id="{BEFCBCDF-F939-0E34-75F6-EB6B291FC854}"/>
              </a:ext>
            </a:extLst>
          </p:cNvPr>
          <p:cNvPicPr>
            <a:picLocks noChangeAspect="1"/>
          </p:cNvPicPr>
          <p:nvPr/>
        </p:nvPicPr>
        <p:blipFill rotWithShape="1">
          <a:blip r:embed="rId8"/>
          <a:srcRect l="12161" t="8859" r="9782" b="19428"/>
          <a:stretch/>
        </p:blipFill>
        <p:spPr>
          <a:xfrm>
            <a:off x="2708133" y="1464540"/>
            <a:ext cx="7137583" cy="2185846"/>
          </a:xfrm>
          <a:prstGeom prst="rect">
            <a:avLst/>
          </a:prstGeom>
        </p:spPr>
      </p:pic>
      <p:sp>
        <p:nvSpPr>
          <p:cNvPr id="11" name="TextBox 10">
            <a:extLst>
              <a:ext uri="{FF2B5EF4-FFF2-40B4-BE49-F238E27FC236}">
                <a16:creationId xmlns:a16="http://schemas.microsoft.com/office/drawing/2014/main" id="{52776BA7-0218-E1A3-3545-385DE55216C0}"/>
              </a:ext>
            </a:extLst>
          </p:cNvPr>
          <p:cNvSpPr txBox="1"/>
          <p:nvPr/>
        </p:nvSpPr>
        <p:spPr>
          <a:xfrm>
            <a:off x="3115452" y="3618310"/>
            <a:ext cx="487634" cy="338554"/>
          </a:xfrm>
          <a:prstGeom prst="rect">
            <a:avLst/>
          </a:prstGeom>
          <a:noFill/>
        </p:spPr>
        <p:txBody>
          <a:bodyPr wrap="none" rtlCol="0">
            <a:spAutoFit/>
          </a:bodyPr>
          <a:lstStyle/>
          <a:p>
            <a:pPr defTabSz="914400">
              <a:defRPr/>
            </a:pPr>
            <a:r>
              <a:rPr lang="en-US" sz="1600" dirty="0">
                <a:solidFill>
                  <a:prstClr val="black"/>
                </a:solidFill>
                <a:latin typeface="Cambria" panose="02040503050406030204" pitchFamily="18" charset="0"/>
              </a:rPr>
              <a:t>10</a:t>
            </a:r>
            <a:r>
              <a:rPr lang="en-US" sz="1600" baseline="30000" dirty="0">
                <a:solidFill>
                  <a:prstClr val="black"/>
                </a:solidFill>
                <a:latin typeface="Cambria" panose="02040503050406030204" pitchFamily="18" charset="0"/>
              </a:rPr>
              <a:t>5</a:t>
            </a:r>
          </a:p>
        </p:txBody>
      </p:sp>
      <p:sp>
        <p:nvSpPr>
          <p:cNvPr id="12" name="TextBox 11">
            <a:extLst>
              <a:ext uri="{FF2B5EF4-FFF2-40B4-BE49-F238E27FC236}">
                <a16:creationId xmlns:a16="http://schemas.microsoft.com/office/drawing/2014/main" id="{A88B42B1-A51F-99F3-F8D3-1454357DC992}"/>
              </a:ext>
            </a:extLst>
          </p:cNvPr>
          <p:cNvSpPr txBox="1"/>
          <p:nvPr/>
        </p:nvSpPr>
        <p:spPr>
          <a:xfrm>
            <a:off x="5117904" y="3618310"/>
            <a:ext cx="487634" cy="338554"/>
          </a:xfrm>
          <a:prstGeom prst="rect">
            <a:avLst/>
          </a:prstGeom>
          <a:noFill/>
        </p:spPr>
        <p:txBody>
          <a:bodyPr wrap="none" rtlCol="0">
            <a:spAutoFit/>
          </a:bodyPr>
          <a:lstStyle/>
          <a:p>
            <a:pPr defTabSz="914400">
              <a:defRPr/>
            </a:pPr>
            <a:r>
              <a:rPr lang="en-US" sz="1600" dirty="0">
                <a:solidFill>
                  <a:prstClr val="black"/>
                </a:solidFill>
                <a:latin typeface="Cambria" panose="02040503050406030204" pitchFamily="18" charset="0"/>
              </a:rPr>
              <a:t>10</a:t>
            </a:r>
            <a:r>
              <a:rPr lang="en-US" sz="1600" baseline="30000" dirty="0">
                <a:solidFill>
                  <a:prstClr val="black"/>
                </a:solidFill>
                <a:latin typeface="Cambria" panose="02040503050406030204" pitchFamily="18" charset="0"/>
              </a:rPr>
              <a:t>4</a:t>
            </a:r>
          </a:p>
        </p:txBody>
      </p:sp>
      <p:sp>
        <p:nvSpPr>
          <p:cNvPr id="13" name="TextBox 12">
            <a:extLst>
              <a:ext uri="{FF2B5EF4-FFF2-40B4-BE49-F238E27FC236}">
                <a16:creationId xmlns:a16="http://schemas.microsoft.com/office/drawing/2014/main" id="{0B73DCB0-586C-B73A-319E-FC1E704290D8}"/>
              </a:ext>
            </a:extLst>
          </p:cNvPr>
          <p:cNvSpPr txBox="1"/>
          <p:nvPr/>
        </p:nvSpPr>
        <p:spPr>
          <a:xfrm>
            <a:off x="7135608" y="3618310"/>
            <a:ext cx="487634" cy="338554"/>
          </a:xfrm>
          <a:prstGeom prst="rect">
            <a:avLst/>
          </a:prstGeom>
          <a:noFill/>
        </p:spPr>
        <p:txBody>
          <a:bodyPr wrap="none" rtlCol="0">
            <a:spAutoFit/>
          </a:bodyPr>
          <a:lstStyle/>
          <a:p>
            <a:pPr defTabSz="914400">
              <a:defRPr/>
            </a:pPr>
            <a:r>
              <a:rPr lang="en-US" sz="1600" dirty="0">
                <a:solidFill>
                  <a:prstClr val="black"/>
                </a:solidFill>
                <a:latin typeface="Cambria" panose="02040503050406030204" pitchFamily="18" charset="0"/>
              </a:rPr>
              <a:t>10</a:t>
            </a:r>
            <a:r>
              <a:rPr lang="en-US" sz="1600" baseline="30000" dirty="0">
                <a:solidFill>
                  <a:prstClr val="black"/>
                </a:solidFill>
                <a:latin typeface="Cambria" panose="02040503050406030204" pitchFamily="18" charset="0"/>
              </a:rPr>
              <a:t>3</a:t>
            </a:r>
          </a:p>
        </p:txBody>
      </p:sp>
      <p:sp>
        <p:nvSpPr>
          <p:cNvPr id="14" name="TextBox 13">
            <a:extLst>
              <a:ext uri="{FF2B5EF4-FFF2-40B4-BE49-F238E27FC236}">
                <a16:creationId xmlns:a16="http://schemas.microsoft.com/office/drawing/2014/main" id="{6AADBB32-C4A1-EE72-1248-3DBD4EBE4DFE}"/>
              </a:ext>
            </a:extLst>
          </p:cNvPr>
          <p:cNvSpPr txBox="1"/>
          <p:nvPr/>
        </p:nvSpPr>
        <p:spPr>
          <a:xfrm>
            <a:off x="9193942" y="3618310"/>
            <a:ext cx="487634" cy="338554"/>
          </a:xfrm>
          <a:prstGeom prst="rect">
            <a:avLst/>
          </a:prstGeom>
          <a:noFill/>
        </p:spPr>
        <p:txBody>
          <a:bodyPr wrap="none" rtlCol="0">
            <a:spAutoFit/>
          </a:bodyPr>
          <a:lstStyle/>
          <a:p>
            <a:pPr defTabSz="914400">
              <a:defRPr/>
            </a:pPr>
            <a:r>
              <a:rPr lang="en-US" sz="1600" dirty="0">
                <a:solidFill>
                  <a:prstClr val="black"/>
                </a:solidFill>
                <a:latin typeface="Cambria" panose="02040503050406030204" pitchFamily="18" charset="0"/>
              </a:rPr>
              <a:t>10</a:t>
            </a:r>
            <a:r>
              <a:rPr lang="en-US" sz="1600" baseline="30000" dirty="0">
                <a:solidFill>
                  <a:prstClr val="black"/>
                </a:solidFill>
                <a:latin typeface="Cambria" panose="02040503050406030204" pitchFamily="18" charset="0"/>
              </a:rPr>
              <a:t>2</a:t>
            </a:r>
          </a:p>
        </p:txBody>
      </p:sp>
      <p:sp>
        <p:nvSpPr>
          <p:cNvPr id="15" name="TextBox 14">
            <a:extLst>
              <a:ext uri="{FF2B5EF4-FFF2-40B4-BE49-F238E27FC236}">
                <a16:creationId xmlns:a16="http://schemas.microsoft.com/office/drawing/2014/main" id="{04810EDB-263B-7889-88DF-884B7BE5E124}"/>
              </a:ext>
            </a:extLst>
          </p:cNvPr>
          <p:cNvSpPr txBox="1"/>
          <p:nvPr/>
        </p:nvSpPr>
        <p:spPr>
          <a:xfrm>
            <a:off x="3130078" y="1163212"/>
            <a:ext cx="487634" cy="338554"/>
          </a:xfrm>
          <a:prstGeom prst="rect">
            <a:avLst/>
          </a:prstGeom>
          <a:noFill/>
        </p:spPr>
        <p:txBody>
          <a:bodyPr wrap="none" rtlCol="0">
            <a:spAutoFit/>
          </a:bodyPr>
          <a:lstStyle/>
          <a:p>
            <a:pPr defTabSz="914400">
              <a:defRPr/>
            </a:pPr>
            <a:r>
              <a:rPr lang="en-US" sz="1600" dirty="0">
                <a:solidFill>
                  <a:prstClr val="black"/>
                </a:solidFill>
                <a:latin typeface="Cambria" panose="02040503050406030204" pitchFamily="18" charset="0"/>
              </a:rPr>
              <a:t>10</a:t>
            </a:r>
            <a:r>
              <a:rPr lang="en-US" sz="1600" baseline="30000" dirty="0">
                <a:solidFill>
                  <a:prstClr val="black"/>
                </a:solidFill>
                <a:latin typeface="Cambria" panose="02040503050406030204" pitchFamily="18" charset="0"/>
              </a:rPr>
              <a:t>5</a:t>
            </a:r>
          </a:p>
        </p:txBody>
      </p:sp>
      <p:sp>
        <p:nvSpPr>
          <p:cNvPr id="16" name="TextBox 15">
            <a:extLst>
              <a:ext uri="{FF2B5EF4-FFF2-40B4-BE49-F238E27FC236}">
                <a16:creationId xmlns:a16="http://schemas.microsoft.com/office/drawing/2014/main" id="{CD8B0C9F-41C7-F1A4-C165-7690F653A33D}"/>
              </a:ext>
            </a:extLst>
          </p:cNvPr>
          <p:cNvSpPr txBox="1"/>
          <p:nvPr/>
        </p:nvSpPr>
        <p:spPr>
          <a:xfrm>
            <a:off x="5132530" y="1163212"/>
            <a:ext cx="487634" cy="338554"/>
          </a:xfrm>
          <a:prstGeom prst="rect">
            <a:avLst/>
          </a:prstGeom>
          <a:noFill/>
        </p:spPr>
        <p:txBody>
          <a:bodyPr wrap="none" rtlCol="0">
            <a:spAutoFit/>
          </a:bodyPr>
          <a:lstStyle/>
          <a:p>
            <a:pPr defTabSz="914400">
              <a:defRPr/>
            </a:pPr>
            <a:r>
              <a:rPr lang="en-US" sz="1600" dirty="0">
                <a:solidFill>
                  <a:prstClr val="black"/>
                </a:solidFill>
                <a:latin typeface="Cambria" panose="02040503050406030204" pitchFamily="18" charset="0"/>
              </a:rPr>
              <a:t>10</a:t>
            </a:r>
            <a:r>
              <a:rPr lang="en-US" sz="1600" baseline="30000" dirty="0">
                <a:solidFill>
                  <a:prstClr val="black"/>
                </a:solidFill>
                <a:latin typeface="Cambria" panose="02040503050406030204" pitchFamily="18" charset="0"/>
              </a:rPr>
              <a:t>4</a:t>
            </a:r>
          </a:p>
        </p:txBody>
      </p:sp>
      <p:sp>
        <p:nvSpPr>
          <p:cNvPr id="17" name="TextBox 16">
            <a:extLst>
              <a:ext uri="{FF2B5EF4-FFF2-40B4-BE49-F238E27FC236}">
                <a16:creationId xmlns:a16="http://schemas.microsoft.com/office/drawing/2014/main" id="{7DBDB180-BC2E-82E9-C24C-0B76DAD7F33E}"/>
              </a:ext>
            </a:extLst>
          </p:cNvPr>
          <p:cNvSpPr txBox="1"/>
          <p:nvPr/>
        </p:nvSpPr>
        <p:spPr>
          <a:xfrm>
            <a:off x="7150234" y="1163212"/>
            <a:ext cx="487634" cy="338554"/>
          </a:xfrm>
          <a:prstGeom prst="rect">
            <a:avLst/>
          </a:prstGeom>
          <a:noFill/>
        </p:spPr>
        <p:txBody>
          <a:bodyPr wrap="none" rtlCol="0">
            <a:spAutoFit/>
          </a:bodyPr>
          <a:lstStyle/>
          <a:p>
            <a:pPr defTabSz="914400">
              <a:defRPr/>
            </a:pPr>
            <a:r>
              <a:rPr lang="en-US" sz="1600" dirty="0">
                <a:solidFill>
                  <a:prstClr val="black"/>
                </a:solidFill>
                <a:latin typeface="Cambria" panose="02040503050406030204" pitchFamily="18" charset="0"/>
              </a:rPr>
              <a:t>10</a:t>
            </a:r>
            <a:r>
              <a:rPr lang="en-US" sz="1600" baseline="30000" dirty="0">
                <a:solidFill>
                  <a:prstClr val="black"/>
                </a:solidFill>
                <a:latin typeface="Cambria" panose="02040503050406030204" pitchFamily="18" charset="0"/>
              </a:rPr>
              <a:t>3</a:t>
            </a:r>
          </a:p>
        </p:txBody>
      </p:sp>
      <p:sp>
        <p:nvSpPr>
          <p:cNvPr id="18" name="TextBox 17">
            <a:extLst>
              <a:ext uri="{FF2B5EF4-FFF2-40B4-BE49-F238E27FC236}">
                <a16:creationId xmlns:a16="http://schemas.microsoft.com/office/drawing/2014/main" id="{328F8FA3-B930-D537-D36F-3AAA7F3B3CC7}"/>
              </a:ext>
            </a:extLst>
          </p:cNvPr>
          <p:cNvSpPr txBox="1"/>
          <p:nvPr/>
        </p:nvSpPr>
        <p:spPr>
          <a:xfrm>
            <a:off x="9208568" y="1163212"/>
            <a:ext cx="487634" cy="338554"/>
          </a:xfrm>
          <a:prstGeom prst="rect">
            <a:avLst/>
          </a:prstGeom>
          <a:noFill/>
        </p:spPr>
        <p:txBody>
          <a:bodyPr wrap="none" rtlCol="0">
            <a:spAutoFit/>
          </a:bodyPr>
          <a:lstStyle/>
          <a:p>
            <a:pPr defTabSz="914400">
              <a:defRPr/>
            </a:pPr>
            <a:r>
              <a:rPr lang="en-US" sz="1600" dirty="0">
                <a:solidFill>
                  <a:prstClr val="black"/>
                </a:solidFill>
                <a:latin typeface="Cambria" panose="02040503050406030204" pitchFamily="18" charset="0"/>
              </a:rPr>
              <a:t>10</a:t>
            </a:r>
            <a:r>
              <a:rPr lang="en-US" sz="1600" baseline="30000" dirty="0">
                <a:solidFill>
                  <a:prstClr val="black"/>
                </a:solidFill>
                <a:latin typeface="Cambria" panose="02040503050406030204" pitchFamily="18" charset="0"/>
              </a:rPr>
              <a:t>2</a:t>
            </a:r>
          </a:p>
        </p:txBody>
      </p:sp>
      <p:pic>
        <p:nvPicPr>
          <p:cNvPr id="19" name="Picture 18">
            <a:extLst>
              <a:ext uri="{FF2B5EF4-FFF2-40B4-BE49-F238E27FC236}">
                <a16:creationId xmlns:a16="http://schemas.microsoft.com/office/drawing/2014/main" id="{A427D8BE-AE3D-C4E3-A728-E70D2DDB316D}"/>
              </a:ext>
            </a:extLst>
          </p:cNvPr>
          <p:cNvPicPr>
            <a:picLocks noChangeAspect="1"/>
          </p:cNvPicPr>
          <p:nvPr/>
        </p:nvPicPr>
        <p:blipFill>
          <a:blip r:embed="rId9"/>
          <a:stretch>
            <a:fillRect/>
          </a:stretch>
        </p:blipFill>
        <p:spPr>
          <a:xfrm>
            <a:off x="2700217" y="1163219"/>
            <a:ext cx="7173209" cy="276711"/>
          </a:xfrm>
          <a:prstGeom prst="rect">
            <a:avLst/>
          </a:prstGeom>
        </p:spPr>
      </p:pic>
      <p:grpSp>
        <p:nvGrpSpPr>
          <p:cNvPr id="20" name="Group 19">
            <a:extLst>
              <a:ext uri="{FF2B5EF4-FFF2-40B4-BE49-F238E27FC236}">
                <a16:creationId xmlns:a16="http://schemas.microsoft.com/office/drawing/2014/main" id="{FDCAB6C3-708B-B6C9-A753-887596DC5C0C}"/>
              </a:ext>
            </a:extLst>
          </p:cNvPr>
          <p:cNvGrpSpPr/>
          <p:nvPr/>
        </p:nvGrpSpPr>
        <p:grpSpPr>
          <a:xfrm>
            <a:off x="3433294" y="1488822"/>
            <a:ext cx="2648903" cy="2209853"/>
            <a:chOff x="2127003" y="3624503"/>
            <a:chExt cx="2648903" cy="2209853"/>
          </a:xfrm>
        </p:grpSpPr>
        <p:cxnSp>
          <p:nvCxnSpPr>
            <p:cNvPr id="21" name="Straight Connector 20">
              <a:extLst>
                <a:ext uri="{FF2B5EF4-FFF2-40B4-BE49-F238E27FC236}">
                  <a16:creationId xmlns:a16="http://schemas.microsoft.com/office/drawing/2014/main" id="{769CC9C4-05D5-D704-E4AE-8A87435E46E4}"/>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5C0916-61B9-6416-F69F-E4B1FAD75F87}"/>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5ABC1A9-04F1-6C62-A00E-4B8C2476B5D0}"/>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9E076F-4220-990E-6F5D-DB1806C8A937}"/>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8DD1B9-B9DA-EE2D-05DA-EAC533E31A87}"/>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492C6-41FA-0301-3451-39B870F34166}"/>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F000073-CAF7-BEC9-DCFB-BDFA842AC4D8}"/>
                </a:ext>
              </a:extLst>
            </p:cNvPr>
            <p:cNvSpPr txBox="1"/>
            <p:nvPr/>
          </p:nvSpPr>
          <p:spPr>
            <a:xfrm rot="16200000">
              <a:off x="1832692" y="5219584"/>
              <a:ext cx="896399" cy="307777"/>
            </a:xfrm>
            <a:prstGeom prst="rect">
              <a:avLst/>
            </a:prstGeom>
            <a:noFill/>
          </p:spPr>
          <p:txBody>
            <a:bodyPr wrap="none" rtlCol="0">
              <a:spAutoFit/>
            </a:bodyPr>
            <a:lstStyle/>
            <a:p>
              <a:pPr defTabSz="914400">
                <a:defRPr/>
              </a:pPr>
              <a:r>
                <a:rPr lang="en-US" sz="1400" b="1" dirty="0">
                  <a:solidFill>
                    <a:srgbClr val="7C5294"/>
                  </a:solidFill>
                  <a:latin typeface="Calibri" panose="020F0502020204030204"/>
                </a:rPr>
                <a:t>DDR3-old</a:t>
              </a:r>
            </a:p>
          </p:txBody>
        </p:sp>
        <p:sp>
          <p:nvSpPr>
            <p:cNvPr id="28" name="TextBox 27">
              <a:extLst>
                <a:ext uri="{FF2B5EF4-FFF2-40B4-BE49-F238E27FC236}">
                  <a16:creationId xmlns:a16="http://schemas.microsoft.com/office/drawing/2014/main" id="{5A76E602-FA0A-346C-B3A3-13C8122A0FE0}"/>
                </a:ext>
              </a:extLst>
            </p:cNvPr>
            <p:cNvSpPr txBox="1"/>
            <p:nvPr/>
          </p:nvSpPr>
          <p:spPr>
            <a:xfrm rot="16200000">
              <a:off x="2760332" y="5191840"/>
              <a:ext cx="977255" cy="307777"/>
            </a:xfrm>
            <a:prstGeom prst="rect">
              <a:avLst/>
            </a:prstGeom>
            <a:noFill/>
          </p:spPr>
          <p:txBody>
            <a:bodyPr wrap="none" rtlCol="0">
              <a:spAutoFit/>
            </a:bodyPr>
            <a:lstStyle/>
            <a:p>
              <a:pPr defTabSz="914400">
                <a:defRPr/>
              </a:pPr>
              <a:r>
                <a:rPr lang="en-US" sz="1400" b="1" dirty="0">
                  <a:solidFill>
                    <a:srgbClr val="00BA93"/>
                  </a:solidFill>
                  <a:latin typeface="Calibri" panose="020F0502020204030204"/>
                </a:rPr>
                <a:t>DDR3-new</a:t>
              </a:r>
            </a:p>
          </p:txBody>
        </p:sp>
        <p:sp>
          <p:nvSpPr>
            <p:cNvPr id="29" name="TextBox 28">
              <a:extLst>
                <a:ext uri="{FF2B5EF4-FFF2-40B4-BE49-F238E27FC236}">
                  <a16:creationId xmlns:a16="http://schemas.microsoft.com/office/drawing/2014/main" id="{CD711298-9277-1BD1-A27D-754FEDCC307A}"/>
                </a:ext>
              </a:extLst>
            </p:cNvPr>
            <p:cNvSpPr txBox="1"/>
            <p:nvPr/>
          </p:nvSpPr>
          <p:spPr>
            <a:xfrm rot="16200000">
              <a:off x="3035208" y="5225082"/>
              <a:ext cx="896399" cy="307777"/>
            </a:xfrm>
            <a:prstGeom prst="rect">
              <a:avLst/>
            </a:prstGeom>
            <a:noFill/>
          </p:spPr>
          <p:txBody>
            <a:bodyPr wrap="none" rtlCol="0">
              <a:spAutoFit/>
            </a:bodyPr>
            <a:lstStyle/>
            <a:p>
              <a:pPr defTabSz="914400">
                <a:defRPr/>
              </a:pPr>
              <a:r>
                <a:rPr lang="en-US" sz="1400" b="1" dirty="0">
                  <a:solidFill>
                    <a:srgbClr val="0E83E3"/>
                  </a:solidFill>
                  <a:latin typeface="Calibri" panose="020F0502020204030204"/>
                </a:rPr>
                <a:t>DDR4-old</a:t>
              </a:r>
            </a:p>
          </p:txBody>
        </p:sp>
        <p:sp>
          <p:nvSpPr>
            <p:cNvPr id="30" name="TextBox 29">
              <a:extLst>
                <a:ext uri="{FF2B5EF4-FFF2-40B4-BE49-F238E27FC236}">
                  <a16:creationId xmlns:a16="http://schemas.microsoft.com/office/drawing/2014/main" id="{9F94ED55-9729-FF33-E4C0-4ED9CE7BE68F}"/>
                </a:ext>
              </a:extLst>
            </p:cNvPr>
            <p:cNvSpPr txBox="1"/>
            <p:nvPr/>
          </p:nvSpPr>
          <p:spPr>
            <a:xfrm rot="16200000">
              <a:off x="3212066" y="5165766"/>
              <a:ext cx="1003801" cy="307777"/>
            </a:xfrm>
            <a:prstGeom prst="rect">
              <a:avLst/>
            </a:prstGeom>
            <a:noFill/>
          </p:spPr>
          <p:txBody>
            <a:bodyPr wrap="none" rtlCol="0">
              <a:spAutoFit/>
            </a:bodyPr>
            <a:lstStyle/>
            <a:p>
              <a:pPr defTabSz="914400">
                <a:defRPr/>
              </a:pPr>
              <a:r>
                <a:rPr lang="en-US" sz="1400" b="1" dirty="0">
                  <a:solidFill>
                    <a:srgbClr val="D8302E"/>
                  </a:solidFill>
                  <a:latin typeface="Calibri" panose="020F0502020204030204"/>
                </a:rPr>
                <a:t>LPDDR4-1x</a:t>
              </a:r>
            </a:p>
          </p:txBody>
        </p:sp>
        <p:sp>
          <p:nvSpPr>
            <p:cNvPr id="31" name="TextBox 30">
              <a:extLst>
                <a:ext uri="{FF2B5EF4-FFF2-40B4-BE49-F238E27FC236}">
                  <a16:creationId xmlns:a16="http://schemas.microsoft.com/office/drawing/2014/main" id="{3AAF2D2B-7DB7-FA67-55FC-07C9718EFFBB}"/>
                </a:ext>
              </a:extLst>
            </p:cNvPr>
            <p:cNvSpPr txBox="1"/>
            <p:nvPr/>
          </p:nvSpPr>
          <p:spPr>
            <a:xfrm rot="16200000">
              <a:off x="3682706" y="5185572"/>
              <a:ext cx="977255" cy="307777"/>
            </a:xfrm>
            <a:prstGeom prst="rect">
              <a:avLst/>
            </a:prstGeom>
            <a:noFill/>
          </p:spPr>
          <p:txBody>
            <a:bodyPr wrap="none" rtlCol="0">
              <a:spAutoFit/>
            </a:bodyPr>
            <a:lstStyle/>
            <a:p>
              <a:pPr defTabSz="914400">
                <a:defRPr/>
              </a:pPr>
              <a:r>
                <a:rPr lang="en-US" sz="1400" b="1" dirty="0">
                  <a:solidFill>
                    <a:srgbClr val="FFCC6E"/>
                  </a:solidFill>
                  <a:latin typeface="Calibri" panose="020F0502020204030204"/>
                </a:rPr>
                <a:t>DDR4-new</a:t>
              </a:r>
            </a:p>
          </p:txBody>
        </p:sp>
        <p:sp>
          <p:nvSpPr>
            <p:cNvPr id="32" name="TextBox 31">
              <a:extLst>
                <a:ext uri="{FF2B5EF4-FFF2-40B4-BE49-F238E27FC236}">
                  <a16:creationId xmlns:a16="http://schemas.microsoft.com/office/drawing/2014/main" id="{3A250D5E-6686-4FE0-B944-C0185B349F65}"/>
                </a:ext>
              </a:extLst>
            </p:cNvPr>
            <p:cNvSpPr txBox="1"/>
            <p:nvPr/>
          </p:nvSpPr>
          <p:spPr>
            <a:xfrm rot="16200000">
              <a:off x="4118514" y="5170865"/>
              <a:ext cx="1007007" cy="307777"/>
            </a:xfrm>
            <a:prstGeom prst="rect">
              <a:avLst/>
            </a:prstGeom>
            <a:noFill/>
          </p:spPr>
          <p:txBody>
            <a:bodyPr wrap="none" rtlCol="0">
              <a:spAutoFit/>
            </a:bodyPr>
            <a:lstStyle/>
            <a:p>
              <a:pPr defTabSz="914400">
                <a:defRPr/>
              </a:pPr>
              <a:r>
                <a:rPr lang="en-US" sz="1400" b="1" dirty="0">
                  <a:solidFill>
                    <a:srgbClr val="E26F55"/>
                  </a:solidFill>
                  <a:latin typeface="Calibri" panose="020F0502020204030204"/>
                </a:rPr>
                <a:t>LPDDR4-1y</a:t>
              </a:r>
            </a:p>
          </p:txBody>
        </p:sp>
      </p:grpSp>
      <p:sp>
        <p:nvSpPr>
          <p:cNvPr id="33" name="TextBox 32">
            <a:extLst>
              <a:ext uri="{FF2B5EF4-FFF2-40B4-BE49-F238E27FC236}">
                <a16:creationId xmlns:a16="http://schemas.microsoft.com/office/drawing/2014/main" id="{E795C07E-16C6-AADF-63AD-20D5F88F3274}"/>
              </a:ext>
            </a:extLst>
          </p:cNvPr>
          <p:cNvSpPr txBox="1"/>
          <p:nvPr/>
        </p:nvSpPr>
        <p:spPr>
          <a:xfrm>
            <a:off x="8005902" y="2789592"/>
            <a:ext cx="570605" cy="307777"/>
          </a:xfrm>
          <a:prstGeom prst="rect">
            <a:avLst/>
          </a:prstGeom>
          <a:noFill/>
        </p:spPr>
        <p:txBody>
          <a:bodyPr wrap="none" rtlCol="0">
            <a:spAutoFit/>
          </a:bodyPr>
          <a:lstStyle/>
          <a:p>
            <a:pPr defTabSz="914400">
              <a:defRPr/>
            </a:pPr>
            <a:r>
              <a:rPr lang="en-US" sz="1400" dirty="0">
                <a:ln>
                  <a:solidFill>
                    <a:prstClr val="black"/>
                  </a:solidFill>
                </a:ln>
                <a:solidFill>
                  <a:prstClr val="black"/>
                </a:solidFill>
                <a:latin typeface="Calibri" panose="020F0502020204030204"/>
              </a:rPr>
              <a:t>PARA</a:t>
            </a:r>
          </a:p>
        </p:txBody>
      </p:sp>
      <p:sp>
        <p:nvSpPr>
          <p:cNvPr id="34" name="TextBox 33">
            <a:extLst>
              <a:ext uri="{FF2B5EF4-FFF2-40B4-BE49-F238E27FC236}">
                <a16:creationId xmlns:a16="http://schemas.microsoft.com/office/drawing/2014/main" id="{DC2D237C-8E10-F672-FBAF-DA271239A0CF}"/>
              </a:ext>
            </a:extLst>
          </p:cNvPr>
          <p:cNvSpPr txBox="1"/>
          <p:nvPr/>
        </p:nvSpPr>
        <p:spPr>
          <a:xfrm>
            <a:off x="8109831" y="2058342"/>
            <a:ext cx="1069524" cy="307777"/>
          </a:xfrm>
          <a:prstGeom prst="rect">
            <a:avLst/>
          </a:prstGeom>
          <a:noFill/>
        </p:spPr>
        <p:txBody>
          <a:bodyPr wrap="none" rtlCol="0">
            <a:spAutoFit/>
          </a:bodyPr>
          <a:lstStyle/>
          <a:p>
            <a:pPr defTabSz="914400">
              <a:defRPr/>
            </a:pPr>
            <a:r>
              <a:rPr lang="en-US" sz="1400" dirty="0" err="1">
                <a:ln>
                  <a:solidFill>
                    <a:srgbClr val="555455"/>
                  </a:solidFill>
                </a:ln>
                <a:solidFill>
                  <a:srgbClr val="555455"/>
                </a:solidFill>
                <a:latin typeface="Calibri" panose="020F0502020204030204"/>
              </a:rPr>
              <a:t>TWiCe</a:t>
            </a:r>
            <a:r>
              <a:rPr lang="en-US" sz="1400" dirty="0">
                <a:ln>
                  <a:solidFill>
                    <a:srgbClr val="555455"/>
                  </a:solidFill>
                </a:ln>
                <a:solidFill>
                  <a:srgbClr val="555455"/>
                </a:solidFill>
                <a:latin typeface="Calibri" panose="020F0502020204030204"/>
              </a:rPr>
              <a:t>-ideal</a:t>
            </a:r>
          </a:p>
        </p:txBody>
      </p:sp>
      <p:sp>
        <p:nvSpPr>
          <p:cNvPr id="35" name="TextBox 34">
            <a:extLst>
              <a:ext uri="{FF2B5EF4-FFF2-40B4-BE49-F238E27FC236}">
                <a16:creationId xmlns:a16="http://schemas.microsoft.com/office/drawing/2014/main" id="{A7E23E07-B938-9F63-AF97-51A5F7E5ACAE}"/>
              </a:ext>
            </a:extLst>
          </p:cNvPr>
          <p:cNvSpPr txBox="1"/>
          <p:nvPr/>
        </p:nvSpPr>
        <p:spPr>
          <a:xfrm>
            <a:off x="9328250" y="1546837"/>
            <a:ext cx="542136" cy="307777"/>
          </a:xfrm>
          <a:prstGeom prst="rect">
            <a:avLst/>
          </a:prstGeom>
          <a:noFill/>
        </p:spPr>
        <p:txBody>
          <a:bodyPr wrap="none" rtlCol="0">
            <a:spAutoFit/>
          </a:bodyPr>
          <a:lstStyle/>
          <a:p>
            <a:pPr defTabSz="914400">
              <a:defRPr/>
            </a:pPr>
            <a:r>
              <a:rPr lang="en-US" sz="1400" dirty="0">
                <a:ln>
                  <a:solidFill>
                    <a:srgbClr val="66A105"/>
                  </a:solidFill>
                </a:ln>
                <a:solidFill>
                  <a:srgbClr val="66A105"/>
                </a:solidFill>
                <a:latin typeface="Calibri" panose="020F0502020204030204"/>
              </a:rPr>
              <a:t>Ideal</a:t>
            </a:r>
            <a:endParaRPr lang="en-US" dirty="0">
              <a:ln>
                <a:solidFill>
                  <a:srgbClr val="66A105"/>
                </a:solidFill>
              </a:ln>
              <a:solidFill>
                <a:srgbClr val="66A105"/>
              </a:solidFill>
              <a:latin typeface="Calibri" panose="020F0502020204030204"/>
            </a:endParaRPr>
          </a:p>
        </p:txBody>
      </p:sp>
      <p:sp>
        <p:nvSpPr>
          <p:cNvPr id="36" name="Rectangle 35">
            <a:extLst>
              <a:ext uri="{FF2B5EF4-FFF2-40B4-BE49-F238E27FC236}">
                <a16:creationId xmlns:a16="http://schemas.microsoft.com/office/drawing/2014/main" id="{E6406335-2D24-517E-1ADD-0BFA2EC16A93}"/>
              </a:ext>
            </a:extLst>
          </p:cNvPr>
          <p:cNvSpPr/>
          <p:nvPr/>
        </p:nvSpPr>
        <p:spPr>
          <a:xfrm>
            <a:off x="9113270" y="1216720"/>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ln>
                <a:solidFill>
                  <a:prstClr val="white"/>
                </a:solidFill>
              </a:ln>
              <a:solidFill>
                <a:prstClr val="white"/>
              </a:solidFill>
              <a:latin typeface="Calibri" panose="020F0502020204030204"/>
            </a:endParaRPr>
          </a:p>
        </p:txBody>
      </p:sp>
      <p:pic>
        <p:nvPicPr>
          <p:cNvPr id="37" name="Picture 36">
            <a:extLst>
              <a:ext uri="{FF2B5EF4-FFF2-40B4-BE49-F238E27FC236}">
                <a16:creationId xmlns:a16="http://schemas.microsoft.com/office/drawing/2014/main" id="{00ED0623-8176-F880-D83C-3EFB4D6153D4}"/>
              </a:ext>
            </a:extLst>
          </p:cNvPr>
          <p:cNvPicPr>
            <a:picLocks/>
          </p:cNvPicPr>
          <p:nvPr/>
        </p:nvPicPr>
        <p:blipFill rotWithShape="1">
          <a:blip r:embed="rId10">
            <a:extLst>
              <a:ext uri="{28A0092B-C50C-407E-A947-70E740481C1C}">
                <a14:useLocalDpi xmlns:a14="http://schemas.microsoft.com/office/drawing/2010/main" val="0"/>
              </a:ext>
            </a:extLst>
          </a:blip>
          <a:srcRect t="66769" r="90233"/>
          <a:stretch/>
        </p:blipFill>
        <p:spPr>
          <a:xfrm>
            <a:off x="1892214" y="1485127"/>
            <a:ext cx="817522" cy="2695203"/>
          </a:xfrm>
          <a:prstGeom prst="rect">
            <a:avLst/>
          </a:prstGeom>
        </p:spPr>
      </p:pic>
      <p:sp>
        <p:nvSpPr>
          <p:cNvPr id="38" name="TextBox 37">
            <a:extLst>
              <a:ext uri="{FF2B5EF4-FFF2-40B4-BE49-F238E27FC236}">
                <a16:creationId xmlns:a16="http://schemas.microsoft.com/office/drawing/2014/main" id="{72925073-89FE-05AF-099E-BFE7DBAEEE91}"/>
              </a:ext>
            </a:extLst>
          </p:cNvPr>
          <p:cNvSpPr txBox="1"/>
          <p:nvPr/>
        </p:nvSpPr>
        <p:spPr>
          <a:xfrm>
            <a:off x="3085410" y="3860861"/>
            <a:ext cx="6301725" cy="338554"/>
          </a:xfrm>
          <a:prstGeom prst="rect">
            <a:avLst/>
          </a:prstGeom>
          <a:noFill/>
        </p:spPr>
        <p:txBody>
          <a:bodyPr wrap="none" rtlCol="0">
            <a:spAutoFit/>
          </a:bodyPr>
          <a:lstStyle/>
          <a:p>
            <a:pPr defTabSz="914400">
              <a:defRPr/>
            </a:pPr>
            <a:r>
              <a:rPr lang="en-US" sz="1600" i="1" dirty="0" err="1">
                <a:solidFill>
                  <a:prstClr val="black"/>
                </a:solidFill>
                <a:latin typeface="Cambria" panose="02040503050406030204" pitchFamily="18" charset="0"/>
              </a:rPr>
              <a:t>HC</a:t>
            </a:r>
            <a:r>
              <a:rPr lang="en-US" sz="1600" i="1" baseline="-25000" dirty="0" err="1">
                <a:solidFill>
                  <a:prstClr val="black"/>
                </a:solidFill>
                <a:latin typeface="Cambria" panose="02040503050406030204" pitchFamily="18" charset="0"/>
              </a:rPr>
              <a:t>first</a:t>
            </a:r>
            <a:r>
              <a:rPr lang="en-US" sz="1600" i="1" baseline="-25000" dirty="0">
                <a:solidFill>
                  <a:prstClr val="black"/>
                </a:solidFill>
                <a:latin typeface="Cambria" panose="02040503050406030204" pitchFamily="18" charset="0"/>
              </a:rPr>
              <a:t> </a:t>
            </a:r>
            <a:r>
              <a:rPr lang="en-US" sz="1600" i="1" dirty="0">
                <a:solidFill>
                  <a:prstClr val="black"/>
                </a:solidFill>
                <a:latin typeface="Cambria" panose="02040503050406030204" pitchFamily="18" charset="0"/>
              </a:rPr>
              <a:t>(number of hammers required to induce first </a:t>
            </a:r>
            <a:r>
              <a:rPr lang="en-US" sz="1600" i="1" dirty="0" err="1">
                <a:solidFill>
                  <a:prstClr val="black"/>
                </a:solidFill>
                <a:latin typeface="Cambria" panose="02040503050406030204" pitchFamily="18" charset="0"/>
              </a:rPr>
              <a:t>RowHammer</a:t>
            </a:r>
            <a:r>
              <a:rPr lang="en-US" sz="1600" i="1" dirty="0">
                <a:solidFill>
                  <a:prstClr val="black"/>
                </a:solidFill>
                <a:latin typeface="Cambria" panose="02040503050406030204" pitchFamily="18" charset="0"/>
              </a:rPr>
              <a:t> bit flip)</a:t>
            </a:r>
            <a:endParaRPr lang="en-US" sz="1600" i="1" baseline="-25000" dirty="0">
              <a:solidFill>
                <a:prstClr val="black"/>
              </a:solidFill>
              <a:latin typeface="Cambria" panose="02040503050406030204" pitchFamily="18" charset="0"/>
            </a:endParaRPr>
          </a:p>
        </p:txBody>
      </p:sp>
      <p:cxnSp>
        <p:nvCxnSpPr>
          <p:cNvPr id="45" name="Straight Arrow Connector 44">
            <a:extLst>
              <a:ext uri="{FF2B5EF4-FFF2-40B4-BE49-F238E27FC236}">
                <a16:creationId xmlns:a16="http://schemas.microsoft.com/office/drawing/2014/main" id="{B399A845-45CD-9F21-59A8-BED1818AD63F}"/>
              </a:ext>
            </a:extLst>
          </p:cNvPr>
          <p:cNvCxnSpPr/>
          <p:nvPr/>
        </p:nvCxnSpPr>
        <p:spPr>
          <a:xfrm>
            <a:off x="9898516" y="1546837"/>
            <a:ext cx="0" cy="30777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9DB827C-4B03-3100-BC40-A3EF6871A3C1}"/>
              </a:ext>
            </a:extLst>
          </p:cNvPr>
          <p:cNvSpPr txBox="1"/>
          <p:nvPr/>
        </p:nvSpPr>
        <p:spPr>
          <a:xfrm>
            <a:off x="9904412" y="1485275"/>
            <a:ext cx="683200" cy="369332"/>
          </a:xfrm>
          <a:prstGeom prst="rect">
            <a:avLst/>
          </a:prstGeom>
          <a:noFill/>
        </p:spPr>
        <p:txBody>
          <a:bodyPr wrap="none" rtlCol="0">
            <a:spAutoFit/>
          </a:bodyPr>
          <a:lstStyle/>
          <a:p>
            <a:pPr defTabSz="914400">
              <a:defRPr/>
            </a:pPr>
            <a:r>
              <a:rPr lang="en-US" b="1" dirty="0">
                <a:solidFill>
                  <a:srgbClr val="C00000"/>
                </a:solidFill>
                <a:latin typeface="Cambria" panose="02040503050406030204" pitchFamily="18" charset="0"/>
              </a:rPr>
              <a:t>14%</a:t>
            </a:r>
          </a:p>
        </p:txBody>
      </p:sp>
      <p:sp>
        <p:nvSpPr>
          <p:cNvPr id="52" name="TextBox 51">
            <a:extLst>
              <a:ext uri="{FF2B5EF4-FFF2-40B4-BE49-F238E27FC236}">
                <a16:creationId xmlns:a16="http://schemas.microsoft.com/office/drawing/2014/main" id="{2C90E72D-A43B-399B-49A7-259AC7EB56FB}"/>
              </a:ext>
            </a:extLst>
          </p:cNvPr>
          <p:cNvSpPr txBox="1"/>
          <p:nvPr/>
        </p:nvSpPr>
        <p:spPr>
          <a:xfrm>
            <a:off x="1524001" y="5528534"/>
            <a:ext cx="8886824" cy="584775"/>
          </a:xfrm>
          <a:prstGeom prst="rect">
            <a:avLst/>
          </a:prstGeom>
          <a:noFill/>
        </p:spPr>
        <p:txBody>
          <a:bodyPr wrap="square" rtlCol="0">
            <a:spAutoFit/>
          </a:bodyPr>
          <a:lstStyle/>
          <a:p>
            <a:pPr algn="ctr" defTabSz="914400">
              <a:defRPr/>
            </a:pPr>
            <a:r>
              <a:rPr lang="en-US" sz="1600" dirty="0">
                <a:solidFill>
                  <a:srgbClr val="000000"/>
                </a:solidFill>
                <a:latin typeface="-webkit-standard"/>
              </a:rPr>
              <a:t>J. S. Kim, M. Patel, A. G. </a:t>
            </a:r>
            <a:r>
              <a:rPr lang="en-US" sz="1600" dirty="0" err="1">
                <a:solidFill>
                  <a:srgbClr val="000000"/>
                </a:solidFill>
                <a:latin typeface="-webkit-standard"/>
              </a:rPr>
              <a:t>Yaglikci</a:t>
            </a:r>
            <a:r>
              <a:rPr lang="en-US" sz="1600" dirty="0">
                <a:solidFill>
                  <a:srgbClr val="000000"/>
                </a:solidFill>
                <a:latin typeface="-webkit-standard"/>
              </a:rPr>
              <a:t>, H. Hassan, R. Azizi, L. </a:t>
            </a:r>
            <a:r>
              <a:rPr lang="en-US" sz="1600" dirty="0" err="1">
                <a:solidFill>
                  <a:srgbClr val="000000"/>
                </a:solidFill>
                <a:latin typeface="-webkit-standard"/>
              </a:rPr>
              <a:t>Orosa</a:t>
            </a:r>
            <a:r>
              <a:rPr lang="en-US" sz="1600" dirty="0">
                <a:solidFill>
                  <a:srgbClr val="000000"/>
                </a:solidFill>
                <a:latin typeface="-webkit-standard"/>
              </a:rPr>
              <a:t>, and O. </a:t>
            </a:r>
            <a:r>
              <a:rPr lang="en-US" sz="1600" dirty="0" err="1">
                <a:solidFill>
                  <a:srgbClr val="000000"/>
                </a:solidFill>
                <a:latin typeface="-webkit-standard"/>
              </a:rPr>
              <a:t>Mutlu</a:t>
            </a:r>
            <a:r>
              <a:rPr lang="en-US" sz="1600" dirty="0">
                <a:solidFill>
                  <a:srgbClr val="000000"/>
                </a:solidFill>
                <a:latin typeface="-webkit-standard"/>
              </a:rPr>
              <a:t>, </a:t>
            </a:r>
            <a:r>
              <a:rPr lang="en-US" sz="1600" b="1" dirty="0">
                <a:solidFill>
                  <a:srgbClr val="000000"/>
                </a:solidFill>
                <a:latin typeface="-webkit-standard"/>
                <a:hlinkClick r:id="rId11"/>
              </a:rPr>
              <a:t>"Revisiting RowHammer: An Experimental Analysis of Modern Devices and Mitigation Techniques,”</a:t>
            </a:r>
            <a:r>
              <a:rPr lang="en-US" sz="1600" b="1" dirty="0">
                <a:solidFill>
                  <a:srgbClr val="000000"/>
                </a:solidFill>
                <a:latin typeface="-webkit-standard"/>
              </a:rPr>
              <a:t> </a:t>
            </a:r>
            <a:r>
              <a:rPr lang="en-US" sz="1600" dirty="0">
                <a:solidFill>
                  <a:srgbClr val="000000"/>
                </a:solidFill>
                <a:latin typeface="-webkit-standard"/>
              </a:rPr>
              <a:t>in </a:t>
            </a:r>
            <a:r>
              <a:rPr lang="en-US" sz="1600" i="1" dirty="0">
                <a:solidFill>
                  <a:srgbClr val="000000"/>
                </a:solidFill>
                <a:latin typeface="-webkit-standard"/>
              </a:rPr>
              <a:t>ISCA</a:t>
            </a:r>
            <a:r>
              <a:rPr lang="en-US" sz="1600" dirty="0">
                <a:solidFill>
                  <a:srgbClr val="000000"/>
                </a:solidFill>
                <a:latin typeface="-webkit-standard"/>
              </a:rPr>
              <a:t>, 2020.</a:t>
            </a:r>
            <a:endParaRPr lang="en-US" sz="1600" i="1" baseline="-25000" dirty="0">
              <a:solidFill>
                <a:prstClr val="black"/>
              </a:solidFill>
              <a:latin typeface="Cambria" panose="02040503050406030204" pitchFamily="18" charset="0"/>
            </a:endParaRPr>
          </a:p>
        </p:txBody>
      </p:sp>
    </p:spTree>
    <p:extLst>
      <p:ext uri="{BB962C8B-B14F-4D97-AF65-F5344CB8AC3E}">
        <p14:creationId xmlns:p14="http://schemas.microsoft.com/office/powerpoint/2010/main" val="20237106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DC4-F332-078B-7A9F-E840E9FED4D5}"/>
              </a:ext>
            </a:extLst>
          </p:cNvPr>
          <p:cNvSpPr>
            <a:spLocks noGrp="1"/>
          </p:cNvSpPr>
          <p:nvPr>
            <p:ph type="title"/>
          </p:nvPr>
        </p:nvSpPr>
        <p:spPr/>
        <p:txBody>
          <a:bodyPr/>
          <a:lstStyle/>
          <a:p>
            <a:r>
              <a:rPr lang="en-US" dirty="0" err="1"/>
              <a:t>RowPress</a:t>
            </a:r>
            <a:r>
              <a:rPr lang="en-US" dirty="0"/>
              <a:t> </a:t>
            </a:r>
            <a:r>
              <a:rPr lang="en-US" sz="3000" dirty="0"/>
              <a:t>[ISCA 2023]</a:t>
            </a:r>
          </a:p>
        </p:txBody>
      </p:sp>
      <p:sp>
        <p:nvSpPr>
          <p:cNvPr id="3" name="Content Placeholder 2">
            <a:extLst>
              <a:ext uri="{FF2B5EF4-FFF2-40B4-BE49-F238E27FC236}">
                <a16:creationId xmlns:a16="http://schemas.microsoft.com/office/drawing/2014/main" id="{92B6AF9C-5598-50C3-183B-4DB1B26C230D}"/>
              </a:ext>
            </a:extLst>
          </p:cNvPr>
          <p:cNvSpPr>
            <a:spLocks noGrp="1"/>
          </p:cNvSpPr>
          <p:nvPr>
            <p:ph idx="1"/>
          </p:nvPr>
        </p:nvSpPr>
        <p:spPr>
          <a:xfrm>
            <a:off x="1752600" y="980735"/>
            <a:ext cx="8610600" cy="5153025"/>
          </a:xfrm>
        </p:spPr>
        <p:txBody>
          <a:bodyPr/>
          <a:lstStyle/>
          <a:p>
            <a:r>
              <a:rPr lang="en-US" sz="1800" dirty="0" err="1">
                <a:solidFill>
                  <a:srgbClr val="000000"/>
                </a:solidFill>
              </a:rPr>
              <a:t>Haocong</a:t>
            </a:r>
            <a:r>
              <a:rPr lang="en-US" sz="1800" dirty="0">
                <a:solidFill>
                  <a:srgbClr val="000000"/>
                </a:solidFill>
              </a:rPr>
              <a:t> Luo, </a:t>
            </a:r>
            <a:r>
              <a:rPr lang="en-US" sz="1800" dirty="0" err="1">
                <a:solidFill>
                  <a:srgbClr val="000000"/>
                </a:solidFill>
              </a:rPr>
              <a:t>Ataberk</a:t>
            </a:r>
            <a:r>
              <a:rPr lang="en-US" sz="1800" dirty="0">
                <a:solidFill>
                  <a:srgbClr val="000000"/>
                </a:solidFill>
              </a:rPr>
              <a:t> </a:t>
            </a:r>
            <a:r>
              <a:rPr lang="en-US" sz="1800" dirty="0" err="1">
                <a:solidFill>
                  <a:srgbClr val="000000"/>
                </a:solidFill>
              </a:rPr>
              <a:t>Olgun</a:t>
            </a:r>
            <a:r>
              <a:rPr lang="en-US" sz="1800" dirty="0">
                <a:solidFill>
                  <a:srgbClr val="000000"/>
                </a:solidFill>
              </a:rPr>
              <a:t>, </a:t>
            </a:r>
            <a:r>
              <a:rPr lang="en-US" sz="1800" dirty="0" err="1">
                <a:solidFill>
                  <a:srgbClr val="000000"/>
                </a:solidFill>
              </a:rPr>
              <a:t>Giray</a:t>
            </a:r>
            <a:r>
              <a:rPr lang="en-US" sz="1800" dirty="0">
                <a:solidFill>
                  <a:srgbClr val="000000"/>
                </a:solidFill>
              </a:rPr>
              <a:t> </a:t>
            </a:r>
            <a:r>
              <a:rPr lang="en-US" sz="1800" dirty="0" err="1">
                <a:solidFill>
                  <a:srgbClr val="000000"/>
                </a:solidFill>
              </a:rPr>
              <a:t>Yaglikci</a:t>
            </a:r>
            <a:r>
              <a:rPr lang="en-US" sz="1800" dirty="0">
                <a:solidFill>
                  <a:srgbClr val="000000"/>
                </a:solidFill>
              </a:rPr>
              <a:t>, Yahya Can </a:t>
            </a:r>
            <a:r>
              <a:rPr lang="en-US" sz="1800" dirty="0" err="1">
                <a:solidFill>
                  <a:srgbClr val="000000"/>
                </a:solidFill>
              </a:rPr>
              <a:t>Tugrul</a:t>
            </a:r>
            <a:r>
              <a:rPr lang="en-US" sz="1800" dirty="0">
                <a:solidFill>
                  <a:srgbClr val="000000"/>
                </a:solidFill>
              </a:rPr>
              <a:t>, Steve </a:t>
            </a:r>
            <a:r>
              <a:rPr lang="en-US" sz="1800" dirty="0" err="1">
                <a:solidFill>
                  <a:srgbClr val="000000"/>
                </a:solidFill>
              </a:rPr>
              <a:t>Rhyner</a:t>
            </a:r>
            <a:r>
              <a:rPr lang="en-US" sz="1800" dirty="0">
                <a:solidFill>
                  <a:srgbClr val="000000"/>
                </a:solidFill>
              </a:rPr>
              <a:t>, M. Banu </a:t>
            </a:r>
            <a:r>
              <a:rPr lang="en-US" sz="1800" dirty="0" err="1">
                <a:solidFill>
                  <a:srgbClr val="000000"/>
                </a:solidFill>
              </a:rPr>
              <a:t>Cavlak</a:t>
            </a:r>
            <a:r>
              <a:rPr lang="en-US" sz="1800" dirty="0">
                <a:solidFill>
                  <a:srgbClr val="000000"/>
                </a:solidFill>
              </a:rPr>
              <a:t>, Joel </a:t>
            </a:r>
            <a:r>
              <a:rPr lang="en-US" sz="1800" dirty="0" err="1">
                <a:solidFill>
                  <a:srgbClr val="000000"/>
                </a:solidFill>
              </a:rPr>
              <a:t>Lindegger</a:t>
            </a:r>
            <a:r>
              <a:rPr lang="en-US" sz="1800" dirty="0">
                <a:solidFill>
                  <a:srgbClr val="000000"/>
                </a:solidFill>
              </a:rPr>
              <a:t>, Mohammad </a:t>
            </a:r>
            <a:r>
              <a:rPr lang="en-US" sz="1800" dirty="0" err="1">
                <a:solidFill>
                  <a:srgbClr val="000000"/>
                </a:solidFill>
              </a:rPr>
              <a:t>Sadrosadati</a:t>
            </a:r>
            <a:r>
              <a:rPr lang="en-US" sz="1800" dirty="0">
                <a:solidFill>
                  <a:srgbClr val="000000"/>
                </a:solidFill>
              </a:rPr>
              <a:t>, and Onur Mutlu,</a:t>
            </a:r>
            <a:br>
              <a:rPr lang="en-US" sz="1800" dirty="0">
                <a:solidFill>
                  <a:srgbClr val="000000"/>
                </a:solidFill>
              </a:rPr>
            </a:br>
            <a:r>
              <a:rPr lang="en-US" sz="1800" b="1" dirty="0">
                <a:solidFill>
                  <a:srgbClr val="0000FF"/>
                </a:solidFill>
                <a:hlinkClick r:id="rId2">
                  <a:extLst>
                    <a:ext uri="{A12FA001-AC4F-418D-AE19-62706E023703}">
                      <ahyp:hlinkClr xmlns:ahyp="http://schemas.microsoft.com/office/drawing/2018/hyperlinkcolor" val="tx"/>
                    </a:ext>
                  </a:extLst>
                </a:hlinkClick>
              </a:rPr>
              <a:t>"RowPress: Amplifying Read Disturbance in Modern DRAM Chips"</a:t>
            </a:r>
            <a:br>
              <a:rPr lang="en-US" sz="1800" dirty="0">
                <a:solidFill>
                  <a:srgbClr val="000000"/>
                </a:solidFill>
              </a:rPr>
            </a:br>
            <a:r>
              <a:rPr lang="en-US" sz="1800" i="1" dirty="0">
                <a:solidFill>
                  <a:srgbClr val="000000"/>
                </a:solidFill>
              </a:rPr>
              <a:t>Proceedings of the </a:t>
            </a:r>
            <a:r>
              <a:rPr lang="en-US" sz="1800" i="1" dirty="0">
                <a:solidFill>
                  <a:srgbClr val="000000"/>
                </a:solidFill>
                <a:hlinkClick r:id="rId3"/>
              </a:rPr>
              <a:t>50th International Symposium on Computer Architecture</a:t>
            </a:r>
            <a:r>
              <a:rPr lang="en-US" sz="1800" i="1" dirty="0">
                <a:solidFill>
                  <a:srgbClr val="000000"/>
                </a:solidFill>
              </a:rPr>
              <a:t> (</a:t>
            </a:r>
            <a:r>
              <a:rPr lang="en-US" sz="1800" b="1" i="1" dirty="0">
                <a:solidFill>
                  <a:srgbClr val="000000"/>
                </a:solidFill>
              </a:rPr>
              <a:t>ISCA</a:t>
            </a:r>
            <a:r>
              <a:rPr lang="en-US" sz="1800" i="1" dirty="0">
                <a:solidFill>
                  <a:srgbClr val="000000"/>
                </a:solidFill>
              </a:rPr>
              <a:t>)</a:t>
            </a:r>
            <a:r>
              <a:rPr lang="en-US" sz="1800" dirty="0">
                <a:solidFill>
                  <a:srgbClr val="000000"/>
                </a:solidFill>
              </a:rPr>
              <a:t>, Orlando, FL, USA, June 2023.</a:t>
            </a:r>
            <a:br>
              <a:rPr lang="en-US" sz="1800" dirty="0">
                <a:solidFill>
                  <a:srgbClr val="000000"/>
                </a:solidFill>
              </a:rPr>
            </a:br>
            <a:r>
              <a:rPr lang="en-US" sz="1800" dirty="0">
                <a:solidFill>
                  <a:srgbClr val="000000"/>
                </a:solidFill>
              </a:rPr>
              <a:t>[</a:t>
            </a:r>
            <a:r>
              <a:rPr lang="en-US" sz="1800" dirty="0">
                <a:solidFill>
                  <a:srgbClr val="000000"/>
                </a:solidFill>
                <a:hlinkClick r:id="rId4"/>
              </a:rPr>
              <a:t>Slides (pptx)</a:t>
            </a:r>
            <a:r>
              <a:rPr lang="en-US" sz="1800" dirty="0">
                <a:solidFill>
                  <a:srgbClr val="000000"/>
                </a:solidFill>
              </a:rPr>
              <a:t> </a:t>
            </a:r>
            <a:r>
              <a:rPr lang="en-US" sz="1800" dirty="0">
                <a:solidFill>
                  <a:srgbClr val="000000"/>
                </a:solidFill>
                <a:hlinkClick r:id="rId5"/>
              </a:rPr>
              <a:t>(pdf)</a:t>
            </a:r>
            <a:r>
              <a:rPr lang="en-US" sz="1800" dirty="0">
                <a:solidFill>
                  <a:srgbClr val="000000"/>
                </a:solidFill>
              </a:rPr>
              <a:t>]</a:t>
            </a:r>
            <a:br>
              <a:rPr lang="en-US" sz="1800" dirty="0">
                <a:solidFill>
                  <a:srgbClr val="000000"/>
                </a:solidFill>
              </a:rPr>
            </a:br>
            <a:r>
              <a:rPr lang="en-US" sz="1800" dirty="0">
                <a:solidFill>
                  <a:srgbClr val="000000"/>
                </a:solidFill>
              </a:rPr>
              <a:t>[</a:t>
            </a:r>
            <a:r>
              <a:rPr lang="en-US" sz="1800" dirty="0">
                <a:solidFill>
                  <a:srgbClr val="000000"/>
                </a:solidFill>
                <a:hlinkClick r:id="rId6"/>
              </a:rPr>
              <a:t>Lightning Talk Slides (pptx)</a:t>
            </a:r>
            <a:r>
              <a:rPr lang="en-US" sz="1800" dirty="0">
                <a:solidFill>
                  <a:srgbClr val="000000"/>
                </a:solidFill>
              </a:rPr>
              <a:t> </a:t>
            </a:r>
            <a:r>
              <a:rPr lang="en-US" sz="1800" dirty="0">
                <a:solidFill>
                  <a:srgbClr val="000000"/>
                </a:solidFill>
                <a:hlinkClick r:id="rId7"/>
              </a:rPr>
              <a:t>(pdf)</a:t>
            </a:r>
            <a:r>
              <a:rPr lang="en-US" sz="1800" dirty="0">
                <a:solidFill>
                  <a:srgbClr val="000000"/>
                </a:solidFill>
              </a:rPr>
              <a:t>]</a:t>
            </a:r>
            <a:br>
              <a:rPr lang="en-US" sz="1800" dirty="0">
                <a:solidFill>
                  <a:srgbClr val="000000"/>
                </a:solidFill>
              </a:rPr>
            </a:br>
            <a:r>
              <a:rPr lang="en-US" sz="1800" dirty="0">
                <a:solidFill>
                  <a:srgbClr val="000000"/>
                </a:solidFill>
              </a:rPr>
              <a:t>[</a:t>
            </a:r>
            <a:r>
              <a:rPr lang="en-US" sz="1800" dirty="0">
                <a:solidFill>
                  <a:srgbClr val="000000"/>
                </a:solidFill>
                <a:hlinkClick r:id="rId8"/>
              </a:rPr>
              <a:t>Lightning Talk Video</a:t>
            </a:r>
            <a:r>
              <a:rPr lang="en-US" sz="1800" dirty="0">
                <a:solidFill>
                  <a:srgbClr val="000000"/>
                </a:solidFill>
              </a:rPr>
              <a:t> (3 minutes)]</a:t>
            </a:r>
            <a:br>
              <a:rPr lang="en-US" sz="1800" dirty="0">
                <a:solidFill>
                  <a:srgbClr val="000000"/>
                </a:solidFill>
              </a:rPr>
            </a:br>
            <a:r>
              <a:rPr lang="en-US" sz="1800" dirty="0">
                <a:solidFill>
                  <a:srgbClr val="000000"/>
                </a:solidFill>
              </a:rPr>
              <a:t>[</a:t>
            </a:r>
            <a:r>
              <a:rPr lang="en-US" sz="1800" dirty="0">
                <a:solidFill>
                  <a:srgbClr val="000000"/>
                </a:solidFill>
                <a:hlinkClick r:id="rId9"/>
              </a:rPr>
              <a:t>RowPress Source Code and Datasets (Officially Artifact Evaluated with All Badges)</a:t>
            </a:r>
            <a:r>
              <a:rPr lang="en-US" sz="1800" dirty="0">
                <a:solidFill>
                  <a:srgbClr val="000000"/>
                </a:solidFill>
              </a:rPr>
              <a:t>]</a:t>
            </a:r>
            <a:br>
              <a:rPr lang="en-US" sz="1800" dirty="0">
                <a:solidFill>
                  <a:srgbClr val="000000"/>
                </a:solidFill>
              </a:rPr>
            </a:br>
            <a:r>
              <a:rPr lang="en-US" sz="1800" b="1" i="1" dirty="0">
                <a:solidFill>
                  <a:srgbClr val="FF0000"/>
                </a:solidFill>
              </a:rPr>
              <a:t>Officially artifact evaluated as available, reusable and reproducible.</a:t>
            </a:r>
            <a:br>
              <a:rPr lang="en-US" sz="1800" dirty="0">
                <a:solidFill>
                  <a:srgbClr val="FF0000"/>
                </a:solidFill>
              </a:rPr>
            </a:br>
            <a:r>
              <a:rPr lang="en-US" sz="1800" b="1" i="1" dirty="0">
                <a:solidFill>
                  <a:srgbClr val="FF0000"/>
                </a:solidFill>
              </a:rPr>
              <a:t>Best artifact award at ISCA 2023.</a:t>
            </a:r>
            <a:endParaRPr lang="en-US" sz="1800" dirty="0">
              <a:solidFill>
                <a:srgbClr val="FF0000"/>
              </a:solidFill>
            </a:endParaRPr>
          </a:p>
          <a:p>
            <a:pPr marL="0" indent="0">
              <a:buNone/>
            </a:pPr>
            <a:br>
              <a:rPr lang="en-US" sz="1800" dirty="0"/>
            </a:br>
            <a:endParaRPr lang="en-US" sz="1800" b="1" dirty="0">
              <a:solidFill>
                <a:srgbClr val="0432FF"/>
              </a:solidFill>
            </a:endParaRPr>
          </a:p>
        </p:txBody>
      </p:sp>
      <p:sp>
        <p:nvSpPr>
          <p:cNvPr id="7" name="Slide Number Placeholder 11">
            <a:extLst>
              <a:ext uri="{FF2B5EF4-FFF2-40B4-BE49-F238E27FC236}">
                <a16:creationId xmlns:a16="http://schemas.microsoft.com/office/drawing/2014/main" id="{DE18E203-1132-917B-CAC6-3497117EE49C}"/>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114</a:t>
            </a:fld>
            <a:endParaRPr lang="en-US" dirty="0"/>
          </a:p>
        </p:txBody>
      </p:sp>
      <p:pic>
        <p:nvPicPr>
          <p:cNvPr id="5" name="Picture 4">
            <a:extLst>
              <a:ext uri="{FF2B5EF4-FFF2-40B4-BE49-F238E27FC236}">
                <a16:creationId xmlns:a16="http://schemas.microsoft.com/office/drawing/2014/main" id="{766693CA-E872-8F99-BF9D-9AC9DEA4D0AC}"/>
              </a:ext>
            </a:extLst>
          </p:cNvPr>
          <p:cNvPicPr>
            <a:picLocks noChangeAspect="1"/>
          </p:cNvPicPr>
          <p:nvPr/>
        </p:nvPicPr>
        <p:blipFill>
          <a:blip r:embed="rId10"/>
          <a:stretch>
            <a:fillRect/>
          </a:stretch>
        </p:blipFill>
        <p:spPr>
          <a:xfrm>
            <a:off x="1589384" y="4318640"/>
            <a:ext cx="9036618" cy="2139136"/>
          </a:xfrm>
          <a:prstGeom prst="rect">
            <a:avLst/>
          </a:prstGeom>
        </p:spPr>
      </p:pic>
      <p:pic>
        <p:nvPicPr>
          <p:cNvPr id="6" name="Picture 5">
            <a:extLst>
              <a:ext uri="{FF2B5EF4-FFF2-40B4-BE49-F238E27FC236}">
                <a16:creationId xmlns:a16="http://schemas.microsoft.com/office/drawing/2014/main" id="{DF00B822-B653-4393-EB2C-9F79EBE83C11}"/>
              </a:ext>
            </a:extLst>
          </p:cNvPr>
          <p:cNvPicPr>
            <a:picLocks noChangeAspect="1"/>
          </p:cNvPicPr>
          <p:nvPr/>
        </p:nvPicPr>
        <p:blipFill>
          <a:blip r:embed="rId11"/>
          <a:stretch>
            <a:fillRect/>
          </a:stretch>
        </p:blipFill>
        <p:spPr>
          <a:xfrm>
            <a:off x="7953170" y="3524356"/>
            <a:ext cx="2410037" cy="787593"/>
          </a:xfrm>
          <a:prstGeom prst="rect">
            <a:avLst/>
          </a:prstGeom>
        </p:spPr>
      </p:pic>
    </p:spTree>
    <p:extLst>
      <p:ext uri="{BB962C8B-B14F-4D97-AF65-F5344CB8AC3E}">
        <p14:creationId xmlns:p14="http://schemas.microsoft.com/office/powerpoint/2010/main" val="26125839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err="1"/>
              <a:t>RowPress</a:t>
            </a:r>
            <a:r>
              <a:rPr lang="en-US" sz="2700" dirty="0"/>
              <a:t> A New DRAM Read Disturbance Phenomenon</a:t>
            </a:r>
          </a:p>
        </p:txBody>
      </p:sp>
      <p:sp>
        <p:nvSpPr>
          <p:cNvPr id="11" name="Content Placeholder 10">
            <a:extLst>
              <a:ext uri="{FF2B5EF4-FFF2-40B4-BE49-F238E27FC236}">
                <a16:creationId xmlns:a16="http://schemas.microsoft.com/office/drawing/2014/main" id="{35306FD8-0AC6-61B7-831C-B473177C1EB1}"/>
              </a:ext>
            </a:extLst>
          </p:cNvPr>
          <p:cNvSpPr>
            <a:spLocks noGrp="1"/>
          </p:cNvSpPr>
          <p:nvPr>
            <p:ph idx="1"/>
          </p:nvPr>
        </p:nvSpPr>
        <p:spPr/>
        <p:txBody>
          <a:bodyPr/>
          <a:lstStyle/>
          <a:p>
            <a:endParaRPr lang="en-US"/>
          </a:p>
        </p:txBody>
      </p:sp>
      <p:sp>
        <p:nvSpPr>
          <p:cNvPr id="25" name="Slide Number Placeholder 3">
            <a:extLst>
              <a:ext uri="{FF2B5EF4-FFF2-40B4-BE49-F238E27FC236}">
                <a16:creationId xmlns:a16="http://schemas.microsoft.com/office/drawing/2014/main" id="{69E19596-B23C-97D6-EBD9-63662CF54583}"/>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115</a:t>
            </a:fld>
            <a:endParaRPr lang="en-US" dirty="0"/>
          </a:p>
        </p:txBody>
      </p:sp>
      <p:sp>
        <p:nvSpPr>
          <p:cNvPr id="6" name="Content Placeholder 2">
            <a:extLst>
              <a:ext uri="{FF2B5EF4-FFF2-40B4-BE49-F238E27FC236}">
                <a16:creationId xmlns:a16="http://schemas.microsoft.com/office/drawing/2014/main" id="{7545E099-5068-F448-A0AC-2CF624D53B84}"/>
              </a:ext>
            </a:extLst>
          </p:cNvPr>
          <p:cNvSpPr txBox="1">
            <a:spLocks/>
          </p:cNvSpPr>
          <p:nvPr/>
        </p:nvSpPr>
        <p:spPr>
          <a:xfrm>
            <a:off x="1599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a:p>
        </p:txBody>
      </p:sp>
      <p:sp>
        <p:nvSpPr>
          <p:cNvPr id="5" name="Rounded Rectangle 4">
            <a:extLst>
              <a:ext uri="{FF2B5EF4-FFF2-40B4-BE49-F238E27FC236}">
                <a16:creationId xmlns:a16="http://schemas.microsoft.com/office/drawing/2014/main" id="{7A085F27-A4ED-C14E-AD95-8BF59A083EB0}"/>
              </a:ext>
            </a:extLst>
          </p:cNvPr>
          <p:cNvSpPr/>
          <p:nvPr/>
        </p:nvSpPr>
        <p:spPr>
          <a:xfrm>
            <a:off x="2103899" y="1086426"/>
            <a:ext cx="7984215" cy="4217949"/>
          </a:xfrm>
          <a:prstGeom prst="roundRect">
            <a:avLst>
              <a:gd name="adj" fmla="val 9311"/>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05B6157-A106-4B44-80E1-EDD303BA10FF}"/>
              </a:ext>
            </a:extLst>
          </p:cNvPr>
          <p:cNvCxnSpPr>
            <a:cxnSpLocks/>
          </p:cNvCxnSpPr>
          <p:nvPr/>
        </p:nvCxnSpPr>
        <p:spPr>
          <a:xfrm>
            <a:off x="2548997" y="20143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A7FA5B-B3FC-2849-8E6D-CC87AF1FB831}"/>
              </a:ext>
            </a:extLst>
          </p:cNvPr>
          <p:cNvCxnSpPr>
            <a:cxnSpLocks/>
          </p:cNvCxnSpPr>
          <p:nvPr/>
        </p:nvCxnSpPr>
        <p:spPr>
          <a:xfrm>
            <a:off x="2548997" y="27001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A874E0-B63D-EB41-93F1-F757F837BC90}"/>
              </a:ext>
            </a:extLst>
          </p:cNvPr>
          <p:cNvCxnSpPr>
            <a:cxnSpLocks/>
          </p:cNvCxnSpPr>
          <p:nvPr/>
        </p:nvCxnSpPr>
        <p:spPr>
          <a:xfrm>
            <a:off x="2548997" y="3382198"/>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2DCADF-F6BB-2744-8F77-C4CA8D44C2E8}"/>
              </a:ext>
            </a:extLst>
          </p:cNvPr>
          <p:cNvCxnSpPr>
            <a:cxnSpLocks/>
          </p:cNvCxnSpPr>
          <p:nvPr/>
        </p:nvCxnSpPr>
        <p:spPr>
          <a:xfrm>
            <a:off x="2548997" y="405655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729E55-0D25-E64C-A8F5-6A9F1F824F9B}"/>
              </a:ext>
            </a:extLst>
          </p:cNvPr>
          <p:cNvCxnSpPr>
            <a:cxnSpLocks/>
          </p:cNvCxnSpPr>
          <p:nvPr/>
        </p:nvCxnSpPr>
        <p:spPr>
          <a:xfrm>
            <a:off x="2548997" y="4697099"/>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4ED067-4255-A64A-A059-8A5B04DE4C1C}"/>
              </a:ext>
            </a:extLst>
          </p:cNvPr>
          <p:cNvSpPr/>
          <p:nvPr/>
        </p:nvSpPr>
        <p:spPr>
          <a:xfrm>
            <a:off x="2960477" y="168100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13" name="Rectangle 12">
            <a:extLst>
              <a:ext uri="{FF2B5EF4-FFF2-40B4-BE49-F238E27FC236}">
                <a16:creationId xmlns:a16="http://schemas.microsoft.com/office/drawing/2014/main" id="{615884F7-A7E6-BC4D-9216-A6F9802D95B8}"/>
              </a:ext>
            </a:extLst>
          </p:cNvPr>
          <p:cNvSpPr/>
          <p:nvPr/>
        </p:nvSpPr>
        <p:spPr>
          <a:xfrm>
            <a:off x="2960477" y="4389357"/>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1" name="Rectangle 20">
            <a:extLst>
              <a:ext uri="{FF2B5EF4-FFF2-40B4-BE49-F238E27FC236}">
                <a16:creationId xmlns:a16="http://schemas.microsoft.com/office/drawing/2014/main" id="{B6936DDF-CF00-4EFC-8FAF-61206FCCE107}"/>
              </a:ext>
            </a:extLst>
          </p:cNvPr>
          <p:cNvSpPr/>
          <p:nvPr/>
        </p:nvSpPr>
        <p:spPr>
          <a:xfrm>
            <a:off x="2960477" y="235531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DD9D894C-ECF9-4880-9448-3E2DA01CB7C9}"/>
              </a:ext>
            </a:extLst>
          </p:cNvPr>
          <p:cNvSpPr/>
          <p:nvPr/>
        </p:nvSpPr>
        <p:spPr>
          <a:xfrm>
            <a:off x="2960477" y="302106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89A5C373-5E24-4FD4-B603-BB64ED344647}"/>
              </a:ext>
            </a:extLst>
          </p:cNvPr>
          <p:cNvSpPr/>
          <p:nvPr/>
        </p:nvSpPr>
        <p:spPr>
          <a:xfrm>
            <a:off x="2960477" y="3694365"/>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109E57F1-27F1-447A-B3F5-49B7E8DEADBE}"/>
              </a:ext>
            </a:extLst>
          </p:cNvPr>
          <p:cNvSpPr/>
          <p:nvPr/>
        </p:nvSpPr>
        <p:spPr>
          <a:xfrm>
            <a:off x="2960477" y="4372283"/>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a:solidFill>
                  <a:prstClr val="black"/>
                </a:solidFill>
                <a:latin typeface="Cambria" panose="02040503050406030204" pitchFamily="18" charset="0"/>
              </a:rPr>
              <a:t>Row 4</a:t>
            </a:r>
          </a:p>
        </p:txBody>
      </p:sp>
      <p:sp>
        <p:nvSpPr>
          <p:cNvPr id="56" name="Content Placeholder 2">
            <a:extLst>
              <a:ext uri="{FF2B5EF4-FFF2-40B4-BE49-F238E27FC236}">
                <a16:creationId xmlns:a16="http://schemas.microsoft.com/office/drawing/2014/main" id="{C78EA9EB-F44F-45A3-9113-B89C878AFBFE}"/>
              </a:ext>
            </a:extLst>
          </p:cNvPr>
          <p:cNvSpPr txBox="1">
            <a:spLocks/>
          </p:cNvSpPr>
          <p:nvPr/>
        </p:nvSpPr>
        <p:spPr>
          <a:xfrm>
            <a:off x="1599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t>Keeping a DRAM row </a:t>
            </a:r>
            <a:r>
              <a:rPr lang="en-US" sz="2500" b="1" dirty="0">
                <a:solidFill>
                  <a:srgbClr val="538234"/>
                </a:solidFill>
              </a:rPr>
              <a:t>open </a:t>
            </a:r>
            <a:r>
              <a:rPr lang="en-US" sz="2500" dirty="0">
                <a:solidFill>
                  <a:srgbClr val="538234"/>
                </a:solidFill>
              </a:rPr>
              <a:t>(activated)</a:t>
            </a:r>
            <a:endParaRPr lang="en-US" sz="2500" dirty="0">
              <a:solidFill>
                <a:srgbClr val="C00000"/>
              </a:solidFill>
            </a:endParaRPr>
          </a:p>
          <a:p>
            <a:pPr marL="0" indent="0" algn="ctr">
              <a:buNone/>
            </a:pPr>
            <a:r>
              <a:rPr lang="en-US" sz="2500" dirty="0"/>
              <a:t>causes </a:t>
            </a:r>
            <a:r>
              <a:rPr lang="en-US" sz="2500" b="1" dirty="0" err="1">
                <a:solidFill>
                  <a:schemeClr val="accent5">
                    <a:lumMod val="75000"/>
                  </a:schemeClr>
                </a:solidFill>
              </a:rPr>
              <a:t>RowPress</a:t>
            </a:r>
            <a:r>
              <a:rPr lang="en-US" sz="2500" b="1" dirty="0">
                <a:solidFill>
                  <a:schemeClr val="accent5">
                    <a:lumMod val="75000"/>
                  </a:schemeClr>
                </a:solidFill>
              </a:rPr>
              <a:t> bitflips</a:t>
            </a:r>
            <a:r>
              <a:rPr lang="en-US" sz="2500" dirty="0">
                <a:solidFill>
                  <a:schemeClr val="accent5">
                    <a:lumMod val="75000"/>
                  </a:schemeClr>
                </a:solidFill>
              </a:rPr>
              <a:t> </a:t>
            </a:r>
            <a:r>
              <a:rPr lang="en-US" sz="2500" dirty="0"/>
              <a:t>in nearby cells</a:t>
            </a:r>
            <a:endParaRPr lang="en-US" sz="2500" b="1" dirty="0"/>
          </a:p>
        </p:txBody>
      </p:sp>
      <p:grpSp>
        <p:nvGrpSpPr>
          <p:cNvPr id="4" name="Group 3">
            <a:extLst>
              <a:ext uri="{FF2B5EF4-FFF2-40B4-BE49-F238E27FC236}">
                <a16:creationId xmlns:a16="http://schemas.microsoft.com/office/drawing/2014/main" id="{7C9C0E07-D94C-48B6-BEB6-DB89E650DAA9}"/>
              </a:ext>
            </a:extLst>
          </p:cNvPr>
          <p:cNvGrpSpPr/>
          <p:nvPr/>
        </p:nvGrpSpPr>
        <p:grpSpPr>
          <a:xfrm>
            <a:off x="2952651" y="2353347"/>
            <a:ext cx="6286713" cy="1990657"/>
            <a:chOff x="1428644" y="1937227"/>
            <a:chExt cx="6286713" cy="1990657"/>
          </a:xfrm>
        </p:grpSpPr>
        <p:sp>
          <p:nvSpPr>
            <p:cNvPr id="58" name="Rectangle 57">
              <a:extLst>
                <a:ext uri="{FF2B5EF4-FFF2-40B4-BE49-F238E27FC236}">
                  <a16:creationId xmlns:a16="http://schemas.microsoft.com/office/drawing/2014/main" id="{4FE156D8-70F5-4C67-B453-2AF3A52022A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7" name="Content Placeholder 2">
              <a:extLst>
                <a:ext uri="{FF2B5EF4-FFF2-40B4-BE49-F238E27FC236}">
                  <a16:creationId xmlns:a16="http://schemas.microsoft.com/office/drawing/2014/main" id="{93F19E91-E237-4B80-9D4F-D248EBC468B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59" name="Rectangle 58">
              <a:extLst>
                <a:ext uri="{FF2B5EF4-FFF2-40B4-BE49-F238E27FC236}">
                  <a16:creationId xmlns:a16="http://schemas.microsoft.com/office/drawing/2014/main" id="{176E8814-72AD-4261-A762-E4EEB1025B2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0" name="Rectangle 59">
              <a:extLst>
                <a:ext uri="{FF2B5EF4-FFF2-40B4-BE49-F238E27FC236}">
                  <a16:creationId xmlns:a16="http://schemas.microsoft.com/office/drawing/2014/main" id="{5865DC31-76F5-4815-8DFB-122C37217C8F}"/>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9" name="Group 8">
            <a:extLst>
              <a:ext uri="{FF2B5EF4-FFF2-40B4-BE49-F238E27FC236}">
                <a16:creationId xmlns:a16="http://schemas.microsoft.com/office/drawing/2014/main" id="{51F05092-E1D6-44BB-A59E-1BDA8528CE69}"/>
              </a:ext>
            </a:extLst>
          </p:cNvPr>
          <p:cNvGrpSpPr/>
          <p:nvPr/>
        </p:nvGrpSpPr>
        <p:grpSpPr>
          <a:xfrm>
            <a:off x="2952651" y="3020077"/>
            <a:ext cx="6286713" cy="649632"/>
            <a:chOff x="1428644" y="2603964"/>
            <a:chExt cx="6286713" cy="649632"/>
          </a:xfrm>
        </p:grpSpPr>
        <p:sp>
          <p:nvSpPr>
            <p:cNvPr id="61" name="Rectangle 60">
              <a:extLst>
                <a:ext uri="{FF2B5EF4-FFF2-40B4-BE49-F238E27FC236}">
                  <a16:creationId xmlns:a16="http://schemas.microsoft.com/office/drawing/2014/main" id="{E8896486-F152-49E7-B46F-6349E0B93A80}"/>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2" name="Content Placeholder 2">
              <a:extLst>
                <a:ext uri="{FF2B5EF4-FFF2-40B4-BE49-F238E27FC236}">
                  <a16:creationId xmlns:a16="http://schemas.microsoft.com/office/drawing/2014/main" id="{360280D7-FF36-4E2C-8206-9D26C004139B}"/>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63" name="Group 62">
            <a:extLst>
              <a:ext uri="{FF2B5EF4-FFF2-40B4-BE49-F238E27FC236}">
                <a16:creationId xmlns:a16="http://schemas.microsoft.com/office/drawing/2014/main" id="{A4607016-D3C8-4B92-BDB6-4E8EC9785BBD}"/>
              </a:ext>
            </a:extLst>
          </p:cNvPr>
          <p:cNvGrpSpPr/>
          <p:nvPr/>
        </p:nvGrpSpPr>
        <p:grpSpPr>
          <a:xfrm>
            <a:off x="2949318" y="2357664"/>
            <a:ext cx="6286713" cy="1990657"/>
            <a:chOff x="1428644" y="1937227"/>
            <a:chExt cx="6286713" cy="1990657"/>
          </a:xfrm>
        </p:grpSpPr>
        <p:sp>
          <p:nvSpPr>
            <p:cNvPr id="64" name="Rectangle 63">
              <a:extLst>
                <a:ext uri="{FF2B5EF4-FFF2-40B4-BE49-F238E27FC236}">
                  <a16:creationId xmlns:a16="http://schemas.microsoft.com/office/drawing/2014/main" id="{4827DD48-A518-432B-BBDC-DCAB727C9C21}"/>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5" name="Content Placeholder 2">
              <a:extLst>
                <a:ext uri="{FF2B5EF4-FFF2-40B4-BE49-F238E27FC236}">
                  <a16:creationId xmlns:a16="http://schemas.microsoft.com/office/drawing/2014/main" id="{1B6CB13E-8A01-492F-A9D5-56CA01915C9A}"/>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66" name="Rectangle 65">
              <a:extLst>
                <a:ext uri="{FF2B5EF4-FFF2-40B4-BE49-F238E27FC236}">
                  <a16:creationId xmlns:a16="http://schemas.microsoft.com/office/drawing/2014/main" id="{040027B3-AD74-4F8A-AF75-21824B3047E3}"/>
                </a:ext>
              </a:extLst>
            </p:cNvPr>
            <p:cNvSpPr/>
            <p:nvPr/>
          </p:nvSpPr>
          <p:spPr>
            <a:xfrm>
              <a:off x="1436477" y="1937227"/>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88B15D70-3D3F-4C5B-BBCC-0C60E3F0760E}"/>
                </a:ext>
              </a:extLst>
            </p:cNvPr>
            <p:cNvSpPr/>
            <p:nvPr/>
          </p:nvSpPr>
          <p:spPr>
            <a:xfrm>
              <a:off x="1436477" y="3278252"/>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78" name="Group 77">
            <a:extLst>
              <a:ext uri="{FF2B5EF4-FFF2-40B4-BE49-F238E27FC236}">
                <a16:creationId xmlns:a16="http://schemas.microsoft.com/office/drawing/2014/main" id="{BF8A0D40-2A4A-4EFF-AB16-F74053223421}"/>
              </a:ext>
            </a:extLst>
          </p:cNvPr>
          <p:cNvGrpSpPr/>
          <p:nvPr/>
        </p:nvGrpSpPr>
        <p:grpSpPr>
          <a:xfrm>
            <a:off x="-7303181" y="3833980"/>
            <a:ext cx="6286713" cy="649632"/>
            <a:chOff x="1428644" y="2604952"/>
            <a:chExt cx="6286713" cy="649632"/>
          </a:xfrm>
        </p:grpSpPr>
        <p:sp>
          <p:nvSpPr>
            <p:cNvPr id="79" name="Rectangle 78">
              <a:extLst>
                <a:ext uri="{FF2B5EF4-FFF2-40B4-BE49-F238E27FC236}">
                  <a16:creationId xmlns:a16="http://schemas.microsoft.com/office/drawing/2014/main" id="{C69D592F-9EFC-413D-BBDA-6EE340E691F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80" name="Content Placeholder 2">
              <a:extLst>
                <a:ext uri="{FF2B5EF4-FFF2-40B4-BE49-F238E27FC236}">
                  <a16:creationId xmlns:a16="http://schemas.microsoft.com/office/drawing/2014/main" id="{180AB318-53C1-4180-83A9-568BE5736A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12" name="Group 11">
            <a:extLst>
              <a:ext uri="{FF2B5EF4-FFF2-40B4-BE49-F238E27FC236}">
                <a16:creationId xmlns:a16="http://schemas.microsoft.com/office/drawing/2014/main" id="{98C00C2C-D80D-4BF3-A044-1E8F9765C6CA}"/>
              </a:ext>
            </a:extLst>
          </p:cNvPr>
          <p:cNvGrpSpPr/>
          <p:nvPr/>
        </p:nvGrpSpPr>
        <p:grpSpPr>
          <a:xfrm>
            <a:off x="6982418" y="2455287"/>
            <a:ext cx="2285690" cy="1794806"/>
            <a:chOff x="5458418" y="2039174"/>
            <a:chExt cx="2285690" cy="1794806"/>
          </a:xfrm>
        </p:grpSpPr>
        <p:sp>
          <p:nvSpPr>
            <p:cNvPr id="102" name="Rectangle 101">
              <a:extLst>
                <a:ext uri="{FF2B5EF4-FFF2-40B4-BE49-F238E27FC236}">
                  <a16:creationId xmlns:a16="http://schemas.microsoft.com/office/drawing/2014/main" id="{E75BF2EF-60F7-419B-8036-597209688DD0}"/>
                </a:ext>
              </a:extLst>
            </p:cNvPr>
            <p:cNvSpPr/>
            <p:nvPr/>
          </p:nvSpPr>
          <p:spPr>
            <a:xfrm>
              <a:off x="6016776" y="2039174"/>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3" name="Rectangle 102">
              <a:extLst>
                <a:ext uri="{FF2B5EF4-FFF2-40B4-BE49-F238E27FC236}">
                  <a16:creationId xmlns:a16="http://schemas.microsoft.com/office/drawing/2014/main" id="{120CA236-6655-4C8A-8A9E-2547A1536D41}"/>
                </a:ext>
              </a:extLst>
            </p:cNvPr>
            <p:cNvSpPr/>
            <p:nvPr/>
          </p:nvSpPr>
          <p:spPr>
            <a:xfrm>
              <a:off x="6016776" y="3372315"/>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91" name="Rectangle 90">
              <a:extLst>
                <a:ext uri="{FF2B5EF4-FFF2-40B4-BE49-F238E27FC236}">
                  <a16:creationId xmlns:a16="http://schemas.microsoft.com/office/drawing/2014/main" id="{F8CE62B5-47F7-4D07-AA22-F6DECEC6E88A}"/>
                </a:ext>
              </a:extLst>
            </p:cNvPr>
            <p:cNvSpPr/>
            <p:nvPr/>
          </p:nvSpPr>
          <p:spPr>
            <a:xfrm>
              <a:off x="5458418" y="2685155"/>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grpSp>
      <p:grpSp>
        <p:nvGrpSpPr>
          <p:cNvPr id="48" name="Group 47">
            <a:extLst>
              <a:ext uri="{FF2B5EF4-FFF2-40B4-BE49-F238E27FC236}">
                <a16:creationId xmlns:a16="http://schemas.microsoft.com/office/drawing/2014/main" id="{7B431FD1-5BE2-2C44-B9F7-09D6F43E9360}"/>
              </a:ext>
            </a:extLst>
          </p:cNvPr>
          <p:cNvGrpSpPr/>
          <p:nvPr/>
        </p:nvGrpSpPr>
        <p:grpSpPr>
          <a:xfrm>
            <a:off x="2960077" y="3024860"/>
            <a:ext cx="6271453" cy="649632"/>
            <a:chOff x="1428644" y="2604952"/>
            <a:chExt cx="6286713" cy="649632"/>
          </a:xfrm>
        </p:grpSpPr>
        <p:sp>
          <p:nvSpPr>
            <p:cNvPr id="49" name="Rectangle 48">
              <a:extLst>
                <a:ext uri="{FF2B5EF4-FFF2-40B4-BE49-F238E27FC236}">
                  <a16:creationId xmlns:a16="http://schemas.microsoft.com/office/drawing/2014/main" id="{AA1496F3-3EC1-9344-A3C2-C19ACAE2471F}"/>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0" name="Content Placeholder 2">
              <a:extLst>
                <a:ext uri="{FF2B5EF4-FFF2-40B4-BE49-F238E27FC236}">
                  <a16:creationId xmlns:a16="http://schemas.microsoft.com/office/drawing/2014/main" id="{C3935D28-5E78-4343-902C-540DBB9F6F0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grpSp>
      <p:sp>
        <p:nvSpPr>
          <p:cNvPr id="54" name="Rectangle 53">
            <a:extLst>
              <a:ext uri="{FF2B5EF4-FFF2-40B4-BE49-F238E27FC236}">
                <a16:creationId xmlns:a16="http://schemas.microsoft.com/office/drawing/2014/main" id="{A82EC301-6147-C84F-8673-82CE40BC8335}"/>
              </a:ext>
            </a:extLst>
          </p:cNvPr>
          <p:cNvSpPr/>
          <p:nvPr/>
        </p:nvSpPr>
        <p:spPr>
          <a:xfrm>
            <a:off x="12308517" y="3545060"/>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sp>
        <p:nvSpPr>
          <p:cNvPr id="8" name="Rectangle 7">
            <a:extLst>
              <a:ext uri="{FF2B5EF4-FFF2-40B4-BE49-F238E27FC236}">
                <a16:creationId xmlns:a16="http://schemas.microsoft.com/office/drawing/2014/main" id="{28E6E4A5-0DF6-F848-BCDF-6D0D92E07801}"/>
              </a:ext>
            </a:extLst>
          </p:cNvPr>
          <p:cNvSpPr/>
          <p:nvPr/>
        </p:nvSpPr>
        <p:spPr>
          <a:xfrm>
            <a:off x="2103893" y="1124731"/>
            <a:ext cx="7984214" cy="553998"/>
          </a:xfrm>
          <a:prstGeom prst="rect">
            <a:avLst/>
          </a:prstGeom>
        </p:spPr>
        <p:txBody>
          <a:bodyPr wrap="square">
            <a:spAutoFit/>
          </a:bodyPr>
          <a:lstStyle/>
          <a:p>
            <a:pPr algn="ctr"/>
            <a:r>
              <a:rPr lang="en-US" sz="3000" b="1">
                <a:latin typeface="Cambria" panose="02040503050406030204" pitchFamily="18" charset="0"/>
              </a:rPr>
              <a:t>DRAM Subarray</a:t>
            </a:r>
            <a:endParaRPr lang="en-US" sz="3000">
              <a:latin typeface="Cambria" panose="02040503050406030204" pitchFamily="18" charset="0"/>
            </a:endParaRPr>
          </a:p>
        </p:txBody>
      </p:sp>
      <p:sp>
        <p:nvSpPr>
          <p:cNvPr id="71" name="Multiply 70">
            <a:extLst>
              <a:ext uri="{FF2B5EF4-FFF2-40B4-BE49-F238E27FC236}">
                <a16:creationId xmlns:a16="http://schemas.microsoft.com/office/drawing/2014/main" id="{7620920D-1E50-5D4E-8E4D-40DBD607206F}"/>
              </a:ext>
            </a:extLst>
          </p:cNvPr>
          <p:cNvSpPr/>
          <p:nvPr/>
        </p:nvSpPr>
        <p:spPr>
          <a:xfrm>
            <a:off x="6996754" y="233511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2" name="Multiply 71">
            <a:extLst>
              <a:ext uri="{FF2B5EF4-FFF2-40B4-BE49-F238E27FC236}">
                <a16:creationId xmlns:a16="http://schemas.microsoft.com/office/drawing/2014/main" id="{C1C9C404-0CE3-8E42-871C-F215B43C0A09}"/>
              </a:ext>
            </a:extLst>
          </p:cNvPr>
          <p:cNvSpPr/>
          <p:nvPr/>
        </p:nvSpPr>
        <p:spPr>
          <a:xfrm>
            <a:off x="4439086" y="3663856"/>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Tree>
    <p:extLst>
      <p:ext uri="{BB962C8B-B14F-4D97-AF65-F5344CB8AC3E}">
        <p14:creationId xmlns:p14="http://schemas.microsoft.com/office/powerpoint/2010/main" val="287329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1" grpId="0" animBg="1"/>
      <p:bldP spid="7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p:txBody>
          <a:bodyPr>
            <a:normAutofit fontScale="90000"/>
          </a:bodyPr>
          <a:lstStyle/>
          <a:p>
            <a:r>
              <a:rPr lang="en-GB" dirty="0"/>
              <a:t>Two Prime Examples of DRAM Read Disturbance: RowHammer and </a:t>
            </a:r>
            <a:r>
              <a:rPr lang="en-GB" dirty="0" err="1"/>
              <a:t>RowPress</a:t>
            </a:r>
            <a:endParaRPr lang="en-CH" dirty="0"/>
          </a:p>
        </p:txBody>
      </p:sp>
      <p:sp>
        <p:nvSpPr>
          <p:cNvPr id="3" name="Content Placeholder 2">
            <a:extLst>
              <a:ext uri="{FF2B5EF4-FFF2-40B4-BE49-F238E27FC236}">
                <a16:creationId xmlns:a16="http://schemas.microsoft.com/office/drawing/2014/main" id="{655CB905-6582-01AE-7C91-BAC3E15126A7}"/>
              </a:ext>
            </a:extLst>
          </p:cNvPr>
          <p:cNvSpPr>
            <a:spLocks noGrp="1"/>
          </p:cNvSpPr>
          <p:nvPr>
            <p:ph idx="1"/>
          </p:nvPr>
        </p:nvSpPr>
        <p:spPr/>
        <p:txBody>
          <a:bodyPr/>
          <a:lstStyle/>
          <a:p>
            <a:pPr marL="0" indent="0">
              <a:buNone/>
            </a:pPr>
            <a:endParaRPr lang="en-GB" sz="2800" dirty="0"/>
          </a:p>
          <a:p>
            <a:pPr marL="0" indent="0">
              <a:buNone/>
            </a:pPr>
            <a:r>
              <a:rPr lang="en-GB" sz="2800" dirty="0"/>
              <a:t>Instead of </a:t>
            </a:r>
            <a:r>
              <a:rPr lang="en-GB" sz="2800" dirty="0">
                <a:solidFill>
                  <a:srgbClr val="0070C0"/>
                </a:solidFill>
              </a:rPr>
              <a:t>using a high activation count,</a:t>
            </a:r>
            <a:br>
              <a:rPr lang="en-GB" sz="2800" dirty="0"/>
            </a:br>
            <a:endParaRPr lang="en-GB" dirty="0"/>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676C2683-0D41-1E45-8714-724CB2570654}" type="slidenum">
              <a:rPr lang="en-US" smtClean="0"/>
              <a:pPr>
                <a:defRPr/>
              </a:pPr>
              <a:t>116</a:t>
            </a:fld>
            <a:endParaRPr lang="en-CH" sz="1800" dirty="0">
              <a:solidFill>
                <a:prstClr val="black">
                  <a:tint val="75000"/>
                </a:prstClr>
              </a:solidFill>
            </a:endParaRPr>
          </a:p>
        </p:txBody>
      </p:sp>
      <p:grpSp>
        <p:nvGrpSpPr>
          <p:cNvPr id="9" name="Group 8">
            <a:extLst>
              <a:ext uri="{FF2B5EF4-FFF2-40B4-BE49-F238E27FC236}">
                <a16:creationId xmlns:a16="http://schemas.microsoft.com/office/drawing/2014/main" id="{96901973-0473-C18B-CF4A-990A21FF975D}"/>
              </a:ext>
            </a:extLst>
          </p:cNvPr>
          <p:cNvGrpSpPr/>
          <p:nvPr/>
        </p:nvGrpSpPr>
        <p:grpSpPr>
          <a:xfrm>
            <a:off x="1666124" y="2670182"/>
            <a:ext cx="7859426" cy="861148"/>
            <a:chOff x="247143" y="2502176"/>
            <a:chExt cx="7859426" cy="861148"/>
          </a:xfrm>
        </p:grpSpPr>
        <p:sp>
          <p:nvSpPr>
            <p:cNvPr id="10" name="TextBox 9">
              <a:extLst>
                <a:ext uri="{FF2B5EF4-FFF2-40B4-BE49-F238E27FC236}">
                  <a16:creationId xmlns:a16="http://schemas.microsoft.com/office/drawing/2014/main" id="{1DE274FE-38CF-47AE-4C23-4EFCCBBCAA97}"/>
                </a:ext>
              </a:extLst>
            </p:cNvPr>
            <p:cNvSpPr txBox="1"/>
            <p:nvPr/>
          </p:nvSpPr>
          <p:spPr>
            <a:xfrm>
              <a:off x="247143" y="2532327"/>
              <a:ext cx="2285690" cy="830997"/>
            </a:xfrm>
            <a:prstGeom prst="rect">
              <a:avLst/>
            </a:prstGeom>
            <a:solidFill>
              <a:schemeClr val="bg1"/>
            </a:solidFill>
          </p:spPr>
          <p:txBody>
            <a:bodyPr wrap="none" rtlCol="0">
              <a:spAutoFit/>
            </a:bodyPr>
            <a:lstStyle/>
            <a:p>
              <a:pPr algn="ctr">
                <a:defRPr/>
              </a:pPr>
              <a:r>
                <a:rPr lang="en-US" sz="2400" b="1" dirty="0" err="1">
                  <a:solidFill>
                    <a:srgbClr val="0070C0"/>
                  </a:solidFill>
                  <a:latin typeface="Cambria" panose="02040503050406030204" pitchFamily="18" charset="0"/>
                  <a:ea typeface="Cambria" panose="02040503050406030204" pitchFamily="18" charset="0"/>
                </a:rPr>
                <a:t>RowHammer</a:t>
              </a:r>
              <a:endParaRPr lang="en-US" altLang="ja-JP" sz="2400" b="1" dirty="0">
                <a:solidFill>
                  <a:srgbClr val="0070C0"/>
                </a:solidFill>
                <a:latin typeface="Cambria" panose="02040503050406030204" pitchFamily="18" charset="0"/>
                <a:ea typeface="Cambria" panose="02040503050406030204" pitchFamily="18" charset="0"/>
              </a:endParaRPr>
            </a:p>
            <a:p>
              <a:pPr algn="ctr">
                <a:defRPr/>
              </a:pPr>
              <a:r>
                <a:rPr lang="en-US" altLang="ja-JP" sz="2400" b="1" dirty="0">
                  <a:solidFill>
                    <a:srgbClr val="0070C0"/>
                  </a:solidFill>
                  <a:latin typeface="Cambria" panose="02040503050406030204" pitchFamily="18" charset="0"/>
                  <a:ea typeface="Cambria" panose="02040503050406030204" pitchFamily="18" charset="0"/>
                </a:rPr>
                <a:t>Aggressor</a:t>
              </a:r>
              <a:r>
                <a:rPr lang="ja-JP" altLang="en-US" sz="2400" b="1" dirty="0">
                  <a:solidFill>
                    <a:srgbClr val="0070C0"/>
                  </a:solidFill>
                  <a:latin typeface="Cambria" panose="02040503050406030204" pitchFamily="18" charset="0"/>
                  <a:ea typeface="Roboto Black" panose="02000000000000000000" pitchFamily="2" charset="0"/>
                </a:rPr>
                <a:t> </a:t>
              </a:r>
              <a:r>
                <a:rPr lang="en-US" altLang="ja-JP" sz="2400" b="1" dirty="0">
                  <a:solidFill>
                    <a:srgbClr val="0070C0"/>
                  </a:solidFill>
                  <a:latin typeface="Cambria" panose="02040503050406030204" pitchFamily="18" charset="0"/>
                  <a:ea typeface="Cambria" panose="02040503050406030204" pitchFamily="18" charset="0"/>
                </a:rPr>
                <a:t>Row</a:t>
              </a:r>
              <a:endParaRPr lang="en-CH" sz="2400" b="1" dirty="0">
                <a:solidFill>
                  <a:srgbClr val="0070C0"/>
                </a:solidFill>
                <a:latin typeface="Cambria" panose="02040503050406030204" pitchFamily="18" charset="0"/>
                <a:ea typeface="Cambria" panose="02040503050406030204" pitchFamily="18" charset="0"/>
              </a:endParaRPr>
            </a:p>
          </p:txBody>
        </p:sp>
        <p:cxnSp>
          <p:nvCxnSpPr>
            <p:cNvPr id="11" name="Straight Connector 10">
              <a:extLst>
                <a:ext uri="{FF2B5EF4-FFF2-40B4-BE49-F238E27FC236}">
                  <a16:creationId xmlns:a16="http://schemas.microsoft.com/office/drawing/2014/main" id="{48C040E7-E23D-A779-729E-A7044F196715}"/>
                </a:ext>
              </a:extLst>
            </p:cNvPr>
            <p:cNvCxnSpPr>
              <a:cxnSpLocks/>
            </p:cNvCxnSpPr>
            <p:nvPr/>
          </p:nvCxnSpPr>
          <p:spPr>
            <a:xfrm>
              <a:off x="3235103" y="2671453"/>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AA04F8-DF7C-BDA6-A226-7C6F454A1EE2}"/>
                </a:ext>
              </a:extLst>
            </p:cNvPr>
            <p:cNvSpPr txBox="1"/>
            <p:nvPr/>
          </p:nvSpPr>
          <p:spPr>
            <a:xfrm>
              <a:off x="2495449" y="2502176"/>
              <a:ext cx="681598" cy="338554"/>
            </a:xfrm>
            <a:prstGeom prst="rect">
              <a:avLst/>
            </a:prstGeom>
            <a:solidFill>
              <a:schemeClr val="bg1"/>
            </a:solidFill>
          </p:spPr>
          <p:txBody>
            <a:bodyPr wrap="none" rtlCol="0">
              <a:spAutoFit/>
            </a:bodyPr>
            <a:lstStyle/>
            <a:p>
              <a:pPr algn="r">
                <a:defRPr/>
              </a:pPr>
              <a:r>
                <a:rPr lang="en-US" sz="1600" b="1" dirty="0">
                  <a:solidFill>
                    <a:prstClr val="black"/>
                  </a:solidFill>
                  <a:latin typeface="Cambria" panose="02040503050406030204" pitchFamily="18" charset="0"/>
                  <a:ea typeface="Cambria" panose="02040503050406030204" pitchFamily="18" charset="0"/>
                </a:rPr>
                <a:t>Open</a:t>
              </a:r>
              <a:endParaRPr lang="en-CH" sz="1600" b="1" dirty="0">
                <a:solidFill>
                  <a:prstClr val="black"/>
                </a:solidFill>
                <a:latin typeface="Cambria" panose="02040503050406030204" pitchFamily="18" charset="0"/>
                <a:ea typeface="Cambria" panose="02040503050406030204" pitchFamily="18" charset="0"/>
              </a:endParaRPr>
            </a:p>
          </p:txBody>
        </p:sp>
        <p:cxnSp>
          <p:nvCxnSpPr>
            <p:cNvPr id="13" name="Straight Connector 12">
              <a:extLst>
                <a:ext uri="{FF2B5EF4-FFF2-40B4-BE49-F238E27FC236}">
                  <a16:creationId xmlns:a16="http://schemas.microsoft.com/office/drawing/2014/main" id="{F1F3C85E-8D02-F27F-8B64-1B7E47E0380F}"/>
                </a:ext>
              </a:extLst>
            </p:cNvPr>
            <p:cNvCxnSpPr>
              <a:cxnSpLocks/>
            </p:cNvCxnSpPr>
            <p:nvPr/>
          </p:nvCxnSpPr>
          <p:spPr>
            <a:xfrm>
              <a:off x="3235103" y="320811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6B65A7-6C13-1999-4BE4-9724AB33E96F}"/>
                </a:ext>
              </a:extLst>
            </p:cNvPr>
            <p:cNvSpPr txBox="1"/>
            <p:nvPr/>
          </p:nvSpPr>
          <p:spPr>
            <a:xfrm>
              <a:off x="2489747" y="3005657"/>
              <a:ext cx="684803" cy="338554"/>
            </a:xfrm>
            <a:prstGeom prst="rect">
              <a:avLst/>
            </a:prstGeom>
            <a:solidFill>
              <a:schemeClr val="bg1"/>
            </a:solidFill>
          </p:spPr>
          <p:txBody>
            <a:bodyPr wrap="none" rtlCol="0">
              <a:spAutoFit/>
            </a:bodyPr>
            <a:lstStyle/>
            <a:p>
              <a:pPr algn="r">
                <a:defRPr/>
              </a:pPr>
              <a:r>
                <a:rPr lang="en-US" altLang="ja-JP" sz="1600" b="1" dirty="0">
                  <a:solidFill>
                    <a:prstClr val="black"/>
                  </a:solidFill>
                  <a:latin typeface="Cambria" panose="02040503050406030204" pitchFamily="18" charset="0"/>
                  <a:ea typeface="Cambria" panose="02040503050406030204" pitchFamily="18" charset="0"/>
                </a:rPr>
                <a:t>Close</a:t>
              </a:r>
              <a:endParaRPr lang="en-CH" sz="1600" b="1" dirty="0">
                <a:solidFill>
                  <a:prstClr val="black"/>
                </a:solidFill>
                <a:latin typeface="Cambria" panose="02040503050406030204" pitchFamily="18" charset="0"/>
                <a:ea typeface="Cambria" panose="02040503050406030204" pitchFamily="18" charset="0"/>
              </a:endParaRPr>
            </a:p>
          </p:txBody>
        </p:sp>
        <p:grpSp>
          <p:nvGrpSpPr>
            <p:cNvPr id="15" name="Group 14">
              <a:extLst>
                <a:ext uri="{FF2B5EF4-FFF2-40B4-BE49-F238E27FC236}">
                  <a16:creationId xmlns:a16="http://schemas.microsoft.com/office/drawing/2014/main" id="{AA994B20-3D66-0992-D6EB-7B99FF3CCA42}"/>
                </a:ext>
              </a:extLst>
            </p:cNvPr>
            <p:cNvGrpSpPr/>
            <p:nvPr/>
          </p:nvGrpSpPr>
          <p:grpSpPr>
            <a:xfrm>
              <a:off x="3235104" y="2671966"/>
              <a:ext cx="2213910" cy="536146"/>
              <a:chOff x="3626130" y="2598668"/>
              <a:chExt cx="2213910" cy="536146"/>
            </a:xfrm>
          </p:grpSpPr>
          <p:grpSp>
            <p:nvGrpSpPr>
              <p:cNvPr id="27" name="Group 26">
                <a:extLst>
                  <a:ext uri="{FF2B5EF4-FFF2-40B4-BE49-F238E27FC236}">
                    <a16:creationId xmlns:a16="http://schemas.microsoft.com/office/drawing/2014/main" id="{917A9BA6-996D-2BDB-EB5B-3E2B4CF3D61B}"/>
                  </a:ext>
                </a:extLst>
              </p:cNvPr>
              <p:cNvGrpSpPr/>
              <p:nvPr/>
            </p:nvGrpSpPr>
            <p:grpSpPr>
              <a:xfrm>
                <a:off x="3626130" y="2598668"/>
                <a:ext cx="1886471" cy="536146"/>
                <a:chOff x="3304598" y="5462438"/>
                <a:chExt cx="2903548" cy="536146"/>
              </a:xfrm>
            </p:grpSpPr>
            <p:cxnSp>
              <p:nvCxnSpPr>
                <p:cNvPr id="29" name="Connector: Elbow 28">
                  <a:extLst>
                    <a:ext uri="{FF2B5EF4-FFF2-40B4-BE49-F238E27FC236}">
                      <a16:creationId xmlns:a16="http://schemas.microsoft.com/office/drawing/2014/main" id="{C458FDD1-4AEB-90E0-7387-820D058C5DA6}"/>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372EA10-EB4F-ECA5-7D6D-76C3280D1FF7}"/>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91C1724-F2C6-EBB7-93B6-B6AD80D828D0}"/>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A96DE05-0343-ADDF-F89A-AD6489484F39}"/>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76CFA5F-F387-1D0E-F185-48CD43D79D73}"/>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0CAED748-E8E1-6639-68DE-47BEA0133863}"/>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A0E1A23-4140-09A4-AB1F-9DE6B3620689}"/>
                </a:ext>
              </a:extLst>
            </p:cNvPr>
            <p:cNvGrpSpPr/>
            <p:nvPr/>
          </p:nvGrpSpPr>
          <p:grpSpPr>
            <a:xfrm>
              <a:off x="5224468" y="2674899"/>
              <a:ext cx="2213910" cy="536146"/>
              <a:chOff x="3626130" y="2598668"/>
              <a:chExt cx="2213910" cy="536146"/>
            </a:xfrm>
          </p:grpSpPr>
          <p:grpSp>
            <p:nvGrpSpPr>
              <p:cNvPr id="20" name="Group 19">
                <a:extLst>
                  <a:ext uri="{FF2B5EF4-FFF2-40B4-BE49-F238E27FC236}">
                    <a16:creationId xmlns:a16="http://schemas.microsoft.com/office/drawing/2014/main" id="{8686D6B5-7EA0-B252-FE10-2965171C7B77}"/>
                  </a:ext>
                </a:extLst>
              </p:cNvPr>
              <p:cNvGrpSpPr/>
              <p:nvPr/>
            </p:nvGrpSpPr>
            <p:grpSpPr>
              <a:xfrm>
                <a:off x="3626130" y="2598668"/>
                <a:ext cx="1886471" cy="536146"/>
                <a:chOff x="3304598" y="5462438"/>
                <a:chExt cx="2903548" cy="536146"/>
              </a:xfrm>
            </p:grpSpPr>
            <p:cxnSp>
              <p:nvCxnSpPr>
                <p:cNvPr id="22" name="Connector: Elbow 21">
                  <a:extLst>
                    <a:ext uri="{FF2B5EF4-FFF2-40B4-BE49-F238E27FC236}">
                      <a16:creationId xmlns:a16="http://schemas.microsoft.com/office/drawing/2014/main" id="{BE1CED6D-0743-A538-1AD2-CF8BB56F759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5C8F0FF-E3FD-5E3A-34E3-D64F10614041}"/>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20D6D00-61EF-C690-FDD1-CA87EA7CD936}"/>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3ECFDA2-B687-005C-D05B-3D922AD7C7F1}"/>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7FFE161-AAA6-9952-5135-39F3EE1CD3F9}"/>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1B0BB2DB-08E5-28AB-D7B4-7C3CC8DDD471}"/>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9E9758A-CDFE-36D8-E7B6-83FA5040C553}"/>
                </a:ext>
              </a:extLst>
            </p:cNvPr>
            <p:cNvGrpSpPr/>
            <p:nvPr/>
          </p:nvGrpSpPr>
          <p:grpSpPr>
            <a:xfrm>
              <a:off x="7213832" y="2678341"/>
              <a:ext cx="892737" cy="536144"/>
              <a:chOff x="3304598" y="5462438"/>
              <a:chExt cx="1374050" cy="536144"/>
            </a:xfrm>
          </p:grpSpPr>
          <p:cxnSp>
            <p:nvCxnSpPr>
              <p:cNvPr id="18" name="Connector: Elbow 17">
                <a:extLst>
                  <a:ext uri="{FF2B5EF4-FFF2-40B4-BE49-F238E27FC236}">
                    <a16:creationId xmlns:a16="http://schemas.microsoft.com/office/drawing/2014/main" id="{B62D186B-FAB5-59E5-624B-78E74B03B222}"/>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31C4559-797E-0399-B88D-F154C03B76BB}"/>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8C1378B6-5530-B3EA-1A42-0A0FB6332F73}"/>
              </a:ext>
            </a:extLst>
          </p:cNvPr>
          <p:cNvGrpSpPr/>
          <p:nvPr/>
        </p:nvGrpSpPr>
        <p:grpSpPr>
          <a:xfrm>
            <a:off x="1645972" y="3925018"/>
            <a:ext cx="7879578" cy="853359"/>
            <a:chOff x="226991" y="3517675"/>
            <a:chExt cx="7879578" cy="853359"/>
          </a:xfrm>
        </p:grpSpPr>
        <p:sp>
          <p:nvSpPr>
            <p:cNvPr id="35" name="TextBox 34">
              <a:extLst>
                <a:ext uri="{FF2B5EF4-FFF2-40B4-BE49-F238E27FC236}">
                  <a16:creationId xmlns:a16="http://schemas.microsoft.com/office/drawing/2014/main" id="{3D186A8B-0A7E-BD30-3DB0-7E2BE51A1A98}"/>
                </a:ext>
              </a:extLst>
            </p:cNvPr>
            <p:cNvSpPr txBox="1"/>
            <p:nvPr/>
          </p:nvSpPr>
          <p:spPr>
            <a:xfrm>
              <a:off x="226991" y="3540037"/>
              <a:ext cx="2285690" cy="830997"/>
            </a:xfrm>
            <a:prstGeom prst="rect">
              <a:avLst/>
            </a:prstGeom>
            <a:solidFill>
              <a:schemeClr val="bg1"/>
            </a:solidFill>
          </p:spPr>
          <p:txBody>
            <a:bodyPr wrap="none" rtlCol="0">
              <a:spAutoFit/>
            </a:bodyPr>
            <a:lstStyle/>
            <a:p>
              <a:pPr algn="ctr">
                <a:defRPr/>
              </a:pPr>
              <a:r>
                <a:rPr lang="en-US" sz="2400" b="1" dirty="0">
                  <a:solidFill>
                    <a:srgbClr val="C00000"/>
                  </a:solidFill>
                  <a:latin typeface="Cambria" panose="02040503050406030204" pitchFamily="18" charset="0"/>
                  <a:ea typeface="Cambria" panose="02040503050406030204" pitchFamily="18" charset="0"/>
                </a:rPr>
                <a:t>RowPress</a:t>
              </a:r>
            </a:p>
            <a:p>
              <a:pPr algn="ctr">
                <a:defRPr/>
              </a:pPr>
              <a:r>
                <a:rPr lang="en-US" altLang="ja-JP" sz="2400" b="1" dirty="0">
                  <a:solidFill>
                    <a:srgbClr val="C00000"/>
                  </a:solidFill>
                  <a:latin typeface="Cambria" panose="02040503050406030204" pitchFamily="18" charset="0"/>
                  <a:ea typeface="Cambria" panose="02040503050406030204" pitchFamily="18" charset="0"/>
                </a:rPr>
                <a:t>Aggressor</a:t>
              </a:r>
              <a:r>
                <a:rPr lang="ja-JP" altLang="en-US" sz="2400" b="1" dirty="0">
                  <a:solidFill>
                    <a:srgbClr val="C00000"/>
                  </a:solidFill>
                  <a:latin typeface="Cambria" panose="02040503050406030204" pitchFamily="18" charset="0"/>
                  <a:ea typeface="Roboto Black" panose="02000000000000000000" pitchFamily="2" charset="0"/>
                </a:rPr>
                <a:t> </a:t>
              </a:r>
              <a:r>
                <a:rPr lang="en-US" altLang="ja-JP" sz="2400" b="1" dirty="0">
                  <a:solidFill>
                    <a:srgbClr val="C00000"/>
                  </a:solidFill>
                  <a:latin typeface="Cambria" panose="02040503050406030204" pitchFamily="18" charset="0"/>
                  <a:ea typeface="Cambria" panose="02040503050406030204" pitchFamily="18" charset="0"/>
                </a:rPr>
                <a:t>Row</a:t>
              </a:r>
              <a:endParaRPr lang="en-CH" sz="2400" b="1" dirty="0">
                <a:solidFill>
                  <a:srgbClr val="C00000"/>
                </a:solidFill>
                <a:latin typeface="Cambria" panose="02040503050406030204" pitchFamily="18" charset="0"/>
                <a:ea typeface="Cambria" panose="02040503050406030204" pitchFamily="18" charset="0"/>
              </a:endParaRPr>
            </a:p>
          </p:txBody>
        </p:sp>
        <p:cxnSp>
          <p:nvCxnSpPr>
            <p:cNvPr id="36" name="Straight Connector 35">
              <a:extLst>
                <a:ext uri="{FF2B5EF4-FFF2-40B4-BE49-F238E27FC236}">
                  <a16:creationId xmlns:a16="http://schemas.microsoft.com/office/drawing/2014/main" id="{F72C919B-32D4-88BA-93E0-290015DEFF1F}"/>
                </a:ext>
              </a:extLst>
            </p:cNvPr>
            <p:cNvCxnSpPr>
              <a:cxnSpLocks/>
            </p:cNvCxnSpPr>
            <p:nvPr/>
          </p:nvCxnSpPr>
          <p:spPr>
            <a:xfrm>
              <a:off x="3235103" y="368695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D38D36-52BE-3DCC-AC85-974E8414CBC7}"/>
                </a:ext>
              </a:extLst>
            </p:cNvPr>
            <p:cNvSpPr txBox="1"/>
            <p:nvPr/>
          </p:nvSpPr>
          <p:spPr>
            <a:xfrm>
              <a:off x="2495449" y="3517675"/>
              <a:ext cx="681598" cy="338554"/>
            </a:xfrm>
            <a:prstGeom prst="rect">
              <a:avLst/>
            </a:prstGeom>
            <a:solidFill>
              <a:schemeClr val="bg1"/>
            </a:solidFill>
          </p:spPr>
          <p:txBody>
            <a:bodyPr wrap="none" rtlCol="0">
              <a:spAutoFit/>
            </a:bodyPr>
            <a:lstStyle/>
            <a:p>
              <a:pPr algn="r">
                <a:defRPr/>
              </a:pPr>
              <a:r>
                <a:rPr lang="en-US" sz="1600" b="1" dirty="0">
                  <a:solidFill>
                    <a:prstClr val="black"/>
                  </a:solidFill>
                  <a:latin typeface="Cambria" panose="02040503050406030204" pitchFamily="18" charset="0"/>
                  <a:ea typeface="Cambria" panose="02040503050406030204" pitchFamily="18" charset="0"/>
                </a:rPr>
                <a:t>Open</a:t>
              </a:r>
              <a:endParaRPr lang="en-CH" sz="1600" b="1" dirty="0">
                <a:solidFill>
                  <a:prstClr val="black"/>
                </a:solidFill>
                <a:latin typeface="Cambria" panose="02040503050406030204" pitchFamily="18" charset="0"/>
                <a:ea typeface="Cambria" panose="02040503050406030204" pitchFamily="18" charset="0"/>
              </a:endParaRPr>
            </a:p>
          </p:txBody>
        </p:sp>
        <p:cxnSp>
          <p:nvCxnSpPr>
            <p:cNvPr id="38" name="Straight Connector 37">
              <a:extLst>
                <a:ext uri="{FF2B5EF4-FFF2-40B4-BE49-F238E27FC236}">
                  <a16:creationId xmlns:a16="http://schemas.microsoft.com/office/drawing/2014/main" id="{EF32B9E5-DA09-B165-4A68-0133A8F8B2F2}"/>
                </a:ext>
              </a:extLst>
            </p:cNvPr>
            <p:cNvCxnSpPr>
              <a:cxnSpLocks/>
            </p:cNvCxnSpPr>
            <p:nvPr/>
          </p:nvCxnSpPr>
          <p:spPr>
            <a:xfrm>
              <a:off x="3235103" y="4223611"/>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F9B54D-F23D-141B-64F5-CCB12BFB4420}"/>
                </a:ext>
              </a:extLst>
            </p:cNvPr>
            <p:cNvSpPr txBox="1"/>
            <p:nvPr/>
          </p:nvSpPr>
          <p:spPr>
            <a:xfrm>
              <a:off x="2489747" y="4021156"/>
              <a:ext cx="684803" cy="338554"/>
            </a:xfrm>
            <a:prstGeom prst="rect">
              <a:avLst/>
            </a:prstGeom>
            <a:solidFill>
              <a:schemeClr val="bg1"/>
            </a:solidFill>
          </p:spPr>
          <p:txBody>
            <a:bodyPr wrap="none" rtlCol="0">
              <a:spAutoFit/>
            </a:bodyPr>
            <a:lstStyle/>
            <a:p>
              <a:pPr algn="r">
                <a:defRPr/>
              </a:pPr>
              <a:r>
                <a:rPr lang="en-US" altLang="ja-JP" sz="1600" b="1" dirty="0">
                  <a:solidFill>
                    <a:prstClr val="black"/>
                  </a:solidFill>
                  <a:latin typeface="Cambria" panose="02040503050406030204" pitchFamily="18" charset="0"/>
                  <a:ea typeface="Cambria" panose="02040503050406030204" pitchFamily="18" charset="0"/>
                </a:rPr>
                <a:t>Close</a:t>
              </a:r>
              <a:endParaRPr lang="en-CH" sz="1600" b="1" dirty="0">
                <a:solidFill>
                  <a:prstClr val="black"/>
                </a:solidFill>
                <a:latin typeface="Cambria" panose="02040503050406030204" pitchFamily="18" charset="0"/>
                <a:ea typeface="Cambria" panose="02040503050406030204" pitchFamily="18" charset="0"/>
              </a:endParaRPr>
            </a:p>
          </p:txBody>
        </p:sp>
        <p:grpSp>
          <p:nvGrpSpPr>
            <p:cNvPr id="40" name="Group 39">
              <a:extLst>
                <a:ext uri="{FF2B5EF4-FFF2-40B4-BE49-F238E27FC236}">
                  <a16:creationId xmlns:a16="http://schemas.microsoft.com/office/drawing/2014/main" id="{AEABAA7C-8A65-3A0F-F008-3A4B10BEDD7B}"/>
                </a:ext>
              </a:extLst>
            </p:cNvPr>
            <p:cNvGrpSpPr/>
            <p:nvPr/>
          </p:nvGrpSpPr>
          <p:grpSpPr>
            <a:xfrm>
              <a:off x="3235104" y="3686952"/>
              <a:ext cx="2447134" cy="536656"/>
              <a:chOff x="5760520" y="5529943"/>
              <a:chExt cx="2447134" cy="536656"/>
            </a:xfrm>
          </p:grpSpPr>
          <p:grpSp>
            <p:nvGrpSpPr>
              <p:cNvPr id="44" name="Group 43">
                <a:extLst>
                  <a:ext uri="{FF2B5EF4-FFF2-40B4-BE49-F238E27FC236}">
                    <a16:creationId xmlns:a16="http://schemas.microsoft.com/office/drawing/2014/main" id="{99BC8805-934F-9B15-60AF-A0CBFB1815B2}"/>
                  </a:ext>
                </a:extLst>
              </p:cNvPr>
              <p:cNvGrpSpPr/>
              <p:nvPr/>
            </p:nvGrpSpPr>
            <p:grpSpPr>
              <a:xfrm>
                <a:off x="5760520" y="5530456"/>
                <a:ext cx="2447134" cy="536143"/>
                <a:chOff x="3807855" y="5356681"/>
                <a:chExt cx="2713455" cy="536143"/>
              </a:xfrm>
            </p:grpSpPr>
            <p:cxnSp>
              <p:nvCxnSpPr>
                <p:cNvPr id="46" name="Connector: Elbow 45">
                  <a:extLst>
                    <a:ext uri="{FF2B5EF4-FFF2-40B4-BE49-F238E27FC236}">
                      <a16:creationId xmlns:a16="http://schemas.microsoft.com/office/drawing/2014/main" id="{D9290D0C-4AAD-A379-AD8D-8190E779F429}"/>
                    </a:ext>
                  </a:extLst>
                </p:cNvPr>
                <p:cNvCxnSpPr>
                  <a:cxnSpLocks/>
                </p:cNvCxnSpPr>
                <p:nvPr/>
              </p:nvCxnSpPr>
              <p:spPr>
                <a:xfrm flipH="1">
                  <a:off x="3807855"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5092BFD-CB6E-4E21-DAF7-25455C3C98B4}"/>
                    </a:ext>
                  </a:extLst>
                </p:cNvPr>
                <p:cNvCxnSpPr>
                  <a:cxnSpLocks/>
                </p:cNvCxnSpPr>
                <p:nvPr/>
              </p:nvCxnSpPr>
              <p:spPr>
                <a:xfrm>
                  <a:off x="5899630"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484B36A8-508E-D496-23D0-D6E02671675C}"/>
                  </a:ext>
                </a:extLst>
              </p:cNvPr>
              <p:cNvCxnSpPr>
                <a:cxnSpLocks/>
              </p:cNvCxnSpPr>
              <p:nvPr/>
            </p:nvCxnSpPr>
            <p:spPr>
              <a:xfrm>
                <a:off x="6265333" y="5529943"/>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nector: Elbow 40">
              <a:extLst>
                <a:ext uri="{FF2B5EF4-FFF2-40B4-BE49-F238E27FC236}">
                  <a16:creationId xmlns:a16="http://schemas.microsoft.com/office/drawing/2014/main" id="{675760C5-A67D-9169-BDF7-57A74F81BD70}"/>
                </a:ext>
              </a:extLst>
            </p:cNvPr>
            <p:cNvCxnSpPr>
              <a:cxnSpLocks/>
            </p:cNvCxnSpPr>
            <p:nvPr/>
          </p:nvCxnSpPr>
          <p:spPr>
            <a:xfrm flipH="1">
              <a:off x="5457866"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00BA60E-5148-5045-4FBB-F3F7A13AFCC5}"/>
                </a:ext>
              </a:extLst>
            </p:cNvPr>
            <p:cNvCxnSpPr>
              <a:cxnSpLocks/>
            </p:cNvCxnSpPr>
            <p:nvPr/>
          </p:nvCxnSpPr>
          <p:spPr>
            <a:xfrm>
              <a:off x="7344337"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27C544-57B9-4B07-B3E5-177513C7E773}"/>
                </a:ext>
              </a:extLst>
            </p:cNvPr>
            <p:cNvCxnSpPr>
              <a:cxnSpLocks/>
            </p:cNvCxnSpPr>
            <p:nvPr/>
          </p:nvCxnSpPr>
          <p:spPr>
            <a:xfrm>
              <a:off x="5962679" y="3689881"/>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8FA87A5-B88F-E60A-0E81-F0E321696160}"/>
              </a:ext>
            </a:extLst>
          </p:cNvPr>
          <p:cNvGrpSpPr/>
          <p:nvPr/>
        </p:nvGrpSpPr>
        <p:grpSpPr>
          <a:xfrm>
            <a:off x="4914155" y="3114425"/>
            <a:ext cx="1894974" cy="1252475"/>
            <a:chOff x="3747837" y="2774093"/>
            <a:chExt cx="1894974" cy="1252475"/>
          </a:xfrm>
        </p:grpSpPr>
        <p:cxnSp>
          <p:nvCxnSpPr>
            <p:cNvPr id="49" name="Straight Arrow Connector 48">
              <a:extLst>
                <a:ext uri="{FF2B5EF4-FFF2-40B4-BE49-F238E27FC236}">
                  <a16:creationId xmlns:a16="http://schemas.microsoft.com/office/drawing/2014/main" id="{9895E55B-9295-4ECB-8CAE-343D92D896DF}"/>
                </a:ext>
              </a:extLst>
            </p:cNvPr>
            <p:cNvCxnSpPr>
              <a:cxnSpLocks/>
            </p:cNvCxnSpPr>
            <p:nvPr/>
          </p:nvCxnSpPr>
          <p:spPr>
            <a:xfrm>
              <a:off x="3747837" y="2774093"/>
              <a:ext cx="354931"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07467F-ACD8-51FB-1BDE-B42C98AC6EA3}"/>
                </a:ext>
              </a:extLst>
            </p:cNvPr>
            <p:cNvCxnSpPr>
              <a:cxnSpLocks/>
            </p:cNvCxnSpPr>
            <p:nvPr/>
          </p:nvCxnSpPr>
          <p:spPr>
            <a:xfrm>
              <a:off x="3747837" y="4026568"/>
              <a:ext cx="1894974" cy="0"/>
            </a:xfrm>
            <a:prstGeom prst="straightConnector1">
              <a:avLst/>
            </a:prstGeom>
            <a:ln w="28575">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Content Placeholder 2">
            <a:extLst>
              <a:ext uri="{FF2B5EF4-FFF2-40B4-BE49-F238E27FC236}">
                <a16:creationId xmlns:a16="http://schemas.microsoft.com/office/drawing/2014/main" id="{5DBF3015-1CC7-0573-2101-C74E553C4EA5}"/>
              </a:ext>
            </a:extLst>
          </p:cNvPr>
          <p:cNvSpPr txBox="1">
            <a:spLocks/>
          </p:cNvSpPr>
          <p:nvPr/>
        </p:nvSpPr>
        <p:spPr>
          <a:xfrm>
            <a:off x="1725139" y="986851"/>
            <a:ext cx="8863692" cy="5427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br>
              <a:rPr lang="en-GB" sz="2800" dirty="0">
                <a:solidFill>
                  <a:prstClr val="black"/>
                </a:solidFill>
              </a:rPr>
            </a:br>
            <a:endParaRPr lang="en-GB" sz="2800" dirty="0">
              <a:solidFill>
                <a:prstClr val="black"/>
              </a:solidFill>
            </a:endParaRPr>
          </a:p>
          <a:p>
            <a:pPr marL="0" indent="0">
              <a:buNone/>
              <a:defRPr/>
            </a:pPr>
            <a:r>
              <a:rPr lang="en-GB" sz="2800" dirty="0">
                <a:solidFill>
                  <a:prstClr val="black"/>
                </a:solidFill>
              </a:rPr>
              <a:t>☞ </a:t>
            </a:r>
            <a:r>
              <a:rPr lang="en-GB" sz="2800" dirty="0">
                <a:solidFill>
                  <a:srgbClr val="C00000"/>
                </a:solidFill>
              </a:rPr>
              <a:t>increase the time that the aggressor row stays open</a:t>
            </a:r>
          </a:p>
          <a:p>
            <a:pPr marL="0" indent="0">
              <a:buNone/>
              <a:defRPr/>
            </a:pPr>
            <a:endParaRPr lang="en-GB" dirty="0">
              <a:solidFill>
                <a:prstClr val="black"/>
              </a:solidFill>
            </a:endParaRPr>
          </a:p>
        </p:txBody>
      </p:sp>
    </p:spTree>
    <p:extLst>
      <p:ext uri="{BB962C8B-B14F-4D97-AF65-F5344CB8AC3E}">
        <p14:creationId xmlns:p14="http://schemas.microsoft.com/office/powerpoint/2010/main" val="37534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DC4-F332-078B-7A9F-E840E9FED4D5}"/>
              </a:ext>
            </a:extLst>
          </p:cNvPr>
          <p:cNvSpPr>
            <a:spLocks noGrp="1"/>
          </p:cNvSpPr>
          <p:nvPr>
            <p:ph type="title"/>
          </p:nvPr>
        </p:nvSpPr>
        <p:spPr/>
        <p:txBody>
          <a:bodyPr/>
          <a:lstStyle/>
          <a:p>
            <a:r>
              <a:rPr lang="en-US" dirty="0" err="1"/>
              <a:t>RowPress</a:t>
            </a:r>
            <a:r>
              <a:rPr lang="en-US" dirty="0"/>
              <a:t> </a:t>
            </a:r>
            <a:r>
              <a:rPr lang="en-US" sz="3000" dirty="0"/>
              <a:t>[ISCA 2023]</a:t>
            </a:r>
          </a:p>
        </p:txBody>
      </p:sp>
      <p:sp>
        <p:nvSpPr>
          <p:cNvPr id="3" name="Content Placeholder 2">
            <a:extLst>
              <a:ext uri="{FF2B5EF4-FFF2-40B4-BE49-F238E27FC236}">
                <a16:creationId xmlns:a16="http://schemas.microsoft.com/office/drawing/2014/main" id="{92B6AF9C-5598-50C3-183B-4DB1B26C230D}"/>
              </a:ext>
            </a:extLst>
          </p:cNvPr>
          <p:cNvSpPr>
            <a:spLocks noGrp="1"/>
          </p:cNvSpPr>
          <p:nvPr>
            <p:ph idx="1"/>
          </p:nvPr>
        </p:nvSpPr>
        <p:spPr>
          <a:xfrm>
            <a:off x="1752600" y="980735"/>
            <a:ext cx="8610600" cy="5153025"/>
          </a:xfrm>
        </p:spPr>
        <p:txBody>
          <a:bodyPr/>
          <a:lstStyle/>
          <a:p>
            <a:r>
              <a:rPr lang="en-US" sz="1800" dirty="0" err="1">
                <a:solidFill>
                  <a:srgbClr val="000000"/>
                </a:solidFill>
              </a:rPr>
              <a:t>Haocong</a:t>
            </a:r>
            <a:r>
              <a:rPr lang="en-US" sz="1800" dirty="0">
                <a:solidFill>
                  <a:srgbClr val="000000"/>
                </a:solidFill>
              </a:rPr>
              <a:t> Luo, </a:t>
            </a:r>
            <a:r>
              <a:rPr lang="en-US" sz="1800" dirty="0" err="1">
                <a:solidFill>
                  <a:srgbClr val="000000"/>
                </a:solidFill>
              </a:rPr>
              <a:t>Ataberk</a:t>
            </a:r>
            <a:r>
              <a:rPr lang="en-US" sz="1800" dirty="0">
                <a:solidFill>
                  <a:srgbClr val="000000"/>
                </a:solidFill>
              </a:rPr>
              <a:t> </a:t>
            </a:r>
            <a:r>
              <a:rPr lang="en-US" sz="1800" dirty="0" err="1">
                <a:solidFill>
                  <a:srgbClr val="000000"/>
                </a:solidFill>
              </a:rPr>
              <a:t>Olgun</a:t>
            </a:r>
            <a:r>
              <a:rPr lang="en-US" sz="1800" dirty="0">
                <a:solidFill>
                  <a:srgbClr val="000000"/>
                </a:solidFill>
              </a:rPr>
              <a:t>, </a:t>
            </a:r>
            <a:r>
              <a:rPr lang="en-US" sz="1800" dirty="0" err="1">
                <a:solidFill>
                  <a:srgbClr val="000000"/>
                </a:solidFill>
              </a:rPr>
              <a:t>Giray</a:t>
            </a:r>
            <a:r>
              <a:rPr lang="en-US" sz="1800" dirty="0">
                <a:solidFill>
                  <a:srgbClr val="000000"/>
                </a:solidFill>
              </a:rPr>
              <a:t> </a:t>
            </a:r>
            <a:r>
              <a:rPr lang="en-US" sz="1800" dirty="0" err="1">
                <a:solidFill>
                  <a:srgbClr val="000000"/>
                </a:solidFill>
              </a:rPr>
              <a:t>Yaglikci</a:t>
            </a:r>
            <a:r>
              <a:rPr lang="en-US" sz="1800" dirty="0">
                <a:solidFill>
                  <a:srgbClr val="000000"/>
                </a:solidFill>
              </a:rPr>
              <a:t>, Yahya Can </a:t>
            </a:r>
            <a:r>
              <a:rPr lang="en-US" sz="1800" dirty="0" err="1">
                <a:solidFill>
                  <a:srgbClr val="000000"/>
                </a:solidFill>
              </a:rPr>
              <a:t>Tugrul</a:t>
            </a:r>
            <a:r>
              <a:rPr lang="en-US" sz="1800" dirty="0">
                <a:solidFill>
                  <a:srgbClr val="000000"/>
                </a:solidFill>
              </a:rPr>
              <a:t>, Steve </a:t>
            </a:r>
            <a:r>
              <a:rPr lang="en-US" sz="1800" dirty="0" err="1">
                <a:solidFill>
                  <a:srgbClr val="000000"/>
                </a:solidFill>
              </a:rPr>
              <a:t>Rhyner</a:t>
            </a:r>
            <a:r>
              <a:rPr lang="en-US" sz="1800" dirty="0">
                <a:solidFill>
                  <a:srgbClr val="000000"/>
                </a:solidFill>
              </a:rPr>
              <a:t>, M. Banu </a:t>
            </a:r>
            <a:r>
              <a:rPr lang="en-US" sz="1800" dirty="0" err="1">
                <a:solidFill>
                  <a:srgbClr val="000000"/>
                </a:solidFill>
              </a:rPr>
              <a:t>Cavlak</a:t>
            </a:r>
            <a:r>
              <a:rPr lang="en-US" sz="1800" dirty="0">
                <a:solidFill>
                  <a:srgbClr val="000000"/>
                </a:solidFill>
              </a:rPr>
              <a:t>, Joel </a:t>
            </a:r>
            <a:r>
              <a:rPr lang="en-US" sz="1800" dirty="0" err="1">
                <a:solidFill>
                  <a:srgbClr val="000000"/>
                </a:solidFill>
              </a:rPr>
              <a:t>Lindegger</a:t>
            </a:r>
            <a:r>
              <a:rPr lang="en-US" sz="1800" dirty="0">
                <a:solidFill>
                  <a:srgbClr val="000000"/>
                </a:solidFill>
              </a:rPr>
              <a:t>, Mohammad </a:t>
            </a:r>
            <a:r>
              <a:rPr lang="en-US" sz="1800" dirty="0" err="1">
                <a:solidFill>
                  <a:srgbClr val="000000"/>
                </a:solidFill>
              </a:rPr>
              <a:t>Sadrosadati</a:t>
            </a:r>
            <a:r>
              <a:rPr lang="en-US" sz="1800" dirty="0">
                <a:solidFill>
                  <a:srgbClr val="000000"/>
                </a:solidFill>
              </a:rPr>
              <a:t>, and Onur Mutlu,</a:t>
            </a:r>
            <a:br>
              <a:rPr lang="en-US" sz="1800" dirty="0">
                <a:solidFill>
                  <a:srgbClr val="000000"/>
                </a:solidFill>
              </a:rPr>
            </a:br>
            <a:r>
              <a:rPr lang="en-US" sz="1800" b="1" dirty="0">
                <a:solidFill>
                  <a:srgbClr val="0000FF"/>
                </a:solidFill>
                <a:hlinkClick r:id="rId2">
                  <a:extLst>
                    <a:ext uri="{A12FA001-AC4F-418D-AE19-62706E023703}">
                      <ahyp:hlinkClr xmlns:ahyp="http://schemas.microsoft.com/office/drawing/2018/hyperlinkcolor" val="tx"/>
                    </a:ext>
                  </a:extLst>
                </a:hlinkClick>
              </a:rPr>
              <a:t>"RowPress: Amplifying Read Disturbance in Modern DRAM Chips"</a:t>
            </a:r>
            <a:br>
              <a:rPr lang="en-US" sz="1800" dirty="0">
                <a:solidFill>
                  <a:srgbClr val="000000"/>
                </a:solidFill>
              </a:rPr>
            </a:br>
            <a:r>
              <a:rPr lang="en-US" sz="1800" i="1" dirty="0">
                <a:solidFill>
                  <a:srgbClr val="000000"/>
                </a:solidFill>
              </a:rPr>
              <a:t>Proceedings of the </a:t>
            </a:r>
            <a:r>
              <a:rPr lang="en-US" sz="1800" i="1" dirty="0">
                <a:solidFill>
                  <a:srgbClr val="000000"/>
                </a:solidFill>
                <a:hlinkClick r:id="rId3"/>
              </a:rPr>
              <a:t>50th International Symposium on Computer Architecture</a:t>
            </a:r>
            <a:r>
              <a:rPr lang="en-US" sz="1800" i="1" dirty="0">
                <a:solidFill>
                  <a:srgbClr val="000000"/>
                </a:solidFill>
              </a:rPr>
              <a:t> (</a:t>
            </a:r>
            <a:r>
              <a:rPr lang="en-US" sz="1800" b="1" i="1" dirty="0">
                <a:solidFill>
                  <a:srgbClr val="000000"/>
                </a:solidFill>
              </a:rPr>
              <a:t>ISCA</a:t>
            </a:r>
            <a:r>
              <a:rPr lang="en-US" sz="1800" i="1" dirty="0">
                <a:solidFill>
                  <a:srgbClr val="000000"/>
                </a:solidFill>
              </a:rPr>
              <a:t>)</a:t>
            </a:r>
            <a:r>
              <a:rPr lang="en-US" sz="1800" dirty="0">
                <a:solidFill>
                  <a:srgbClr val="000000"/>
                </a:solidFill>
              </a:rPr>
              <a:t>, Orlando, FL, USA, June 2023.</a:t>
            </a:r>
            <a:br>
              <a:rPr lang="en-US" sz="1800" dirty="0">
                <a:solidFill>
                  <a:srgbClr val="000000"/>
                </a:solidFill>
              </a:rPr>
            </a:br>
            <a:r>
              <a:rPr lang="en-US" sz="1800" dirty="0">
                <a:solidFill>
                  <a:srgbClr val="000000"/>
                </a:solidFill>
              </a:rPr>
              <a:t>[</a:t>
            </a:r>
            <a:r>
              <a:rPr lang="en-US" sz="1800" dirty="0">
                <a:solidFill>
                  <a:srgbClr val="000000"/>
                </a:solidFill>
                <a:hlinkClick r:id="rId4"/>
              </a:rPr>
              <a:t>Slides (pptx)</a:t>
            </a:r>
            <a:r>
              <a:rPr lang="en-US" sz="1800" dirty="0">
                <a:solidFill>
                  <a:srgbClr val="000000"/>
                </a:solidFill>
              </a:rPr>
              <a:t> </a:t>
            </a:r>
            <a:r>
              <a:rPr lang="en-US" sz="1800" dirty="0">
                <a:solidFill>
                  <a:srgbClr val="000000"/>
                </a:solidFill>
                <a:hlinkClick r:id="rId5"/>
              </a:rPr>
              <a:t>(pdf)</a:t>
            </a:r>
            <a:r>
              <a:rPr lang="en-US" sz="1800" dirty="0">
                <a:solidFill>
                  <a:srgbClr val="000000"/>
                </a:solidFill>
              </a:rPr>
              <a:t>]</a:t>
            </a:r>
            <a:br>
              <a:rPr lang="en-US" sz="1800" dirty="0">
                <a:solidFill>
                  <a:srgbClr val="000000"/>
                </a:solidFill>
              </a:rPr>
            </a:br>
            <a:r>
              <a:rPr lang="en-US" sz="1800" dirty="0">
                <a:solidFill>
                  <a:srgbClr val="000000"/>
                </a:solidFill>
              </a:rPr>
              <a:t>[</a:t>
            </a:r>
            <a:r>
              <a:rPr lang="en-US" sz="1800" dirty="0">
                <a:solidFill>
                  <a:srgbClr val="000000"/>
                </a:solidFill>
                <a:hlinkClick r:id="rId6"/>
              </a:rPr>
              <a:t>Lightning Talk Slides (pptx)</a:t>
            </a:r>
            <a:r>
              <a:rPr lang="en-US" sz="1800" dirty="0">
                <a:solidFill>
                  <a:srgbClr val="000000"/>
                </a:solidFill>
              </a:rPr>
              <a:t> </a:t>
            </a:r>
            <a:r>
              <a:rPr lang="en-US" sz="1800" dirty="0">
                <a:solidFill>
                  <a:srgbClr val="000000"/>
                </a:solidFill>
                <a:hlinkClick r:id="rId7"/>
              </a:rPr>
              <a:t>(pdf)</a:t>
            </a:r>
            <a:r>
              <a:rPr lang="en-US" sz="1800" dirty="0">
                <a:solidFill>
                  <a:srgbClr val="000000"/>
                </a:solidFill>
              </a:rPr>
              <a:t>]</a:t>
            </a:r>
            <a:br>
              <a:rPr lang="en-US" sz="1800" dirty="0">
                <a:solidFill>
                  <a:srgbClr val="000000"/>
                </a:solidFill>
              </a:rPr>
            </a:br>
            <a:r>
              <a:rPr lang="en-US" sz="1800" dirty="0">
                <a:solidFill>
                  <a:srgbClr val="000000"/>
                </a:solidFill>
              </a:rPr>
              <a:t>[</a:t>
            </a:r>
            <a:r>
              <a:rPr lang="en-US" sz="1800" dirty="0">
                <a:solidFill>
                  <a:srgbClr val="000000"/>
                </a:solidFill>
                <a:hlinkClick r:id="rId8"/>
              </a:rPr>
              <a:t>Lightning Talk Video</a:t>
            </a:r>
            <a:r>
              <a:rPr lang="en-US" sz="1800" dirty="0">
                <a:solidFill>
                  <a:srgbClr val="000000"/>
                </a:solidFill>
              </a:rPr>
              <a:t> (3 minutes)]</a:t>
            </a:r>
            <a:br>
              <a:rPr lang="en-US" sz="1800" dirty="0">
                <a:solidFill>
                  <a:srgbClr val="000000"/>
                </a:solidFill>
              </a:rPr>
            </a:br>
            <a:r>
              <a:rPr lang="en-US" sz="1800" dirty="0">
                <a:solidFill>
                  <a:srgbClr val="000000"/>
                </a:solidFill>
              </a:rPr>
              <a:t>[</a:t>
            </a:r>
            <a:r>
              <a:rPr lang="en-US" sz="1800" dirty="0">
                <a:solidFill>
                  <a:srgbClr val="000000"/>
                </a:solidFill>
                <a:hlinkClick r:id="rId9"/>
              </a:rPr>
              <a:t>RowPress Source Code and Datasets (Officially Artifact Evaluated with All Badges)</a:t>
            </a:r>
            <a:r>
              <a:rPr lang="en-US" sz="1800" dirty="0">
                <a:solidFill>
                  <a:srgbClr val="000000"/>
                </a:solidFill>
              </a:rPr>
              <a:t>]</a:t>
            </a:r>
            <a:br>
              <a:rPr lang="en-US" sz="1800" dirty="0">
                <a:solidFill>
                  <a:srgbClr val="000000"/>
                </a:solidFill>
              </a:rPr>
            </a:br>
            <a:r>
              <a:rPr lang="en-US" sz="1800" b="1" i="1" dirty="0">
                <a:solidFill>
                  <a:srgbClr val="FF0000"/>
                </a:solidFill>
              </a:rPr>
              <a:t>Officially artifact evaluated as available, reusable and reproducible.</a:t>
            </a:r>
            <a:br>
              <a:rPr lang="en-US" sz="1800" dirty="0">
                <a:solidFill>
                  <a:srgbClr val="FF0000"/>
                </a:solidFill>
              </a:rPr>
            </a:br>
            <a:r>
              <a:rPr lang="en-US" sz="1800" b="1" i="1" dirty="0">
                <a:solidFill>
                  <a:srgbClr val="FF0000"/>
                </a:solidFill>
              </a:rPr>
              <a:t>Best artifact award at ISCA 2023.</a:t>
            </a:r>
            <a:endParaRPr lang="en-US" sz="1800" dirty="0">
              <a:solidFill>
                <a:srgbClr val="FF0000"/>
              </a:solidFill>
            </a:endParaRPr>
          </a:p>
          <a:p>
            <a:pPr marL="0" indent="0">
              <a:buNone/>
            </a:pPr>
            <a:br>
              <a:rPr lang="en-US" sz="1800" dirty="0"/>
            </a:br>
            <a:endParaRPr lang="en-US" sz="1800" b="1" dirty="0">
              <a:solidFill>
                <a:srgbClr val="0432FF"/>
              </a:solidFill>
            </a:endParaRPr>
          </a:p>
        </p:txBody>
      </p:sp>
      <p:sp>
        <p:nvSpPr>
          <p:cNvPr id="7" name="Slide Number Placeholder 11">
            <a:extLst>
              <a:ext uri="{FF2B5EF4-FFF2-40B4-BE49-F238E27FC236}">
                <a16:creationId xmlns:a16="http://schemas.microsoft.com/office/drawing/2014/main" id="{DE18E203-1132-917B-CAC6-3497117EE49C}"/>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117</a:t>
            </a:fld>
            <a:endParaRPr lang="en-US" dirty="0"/>
          </a:p>
        </p:txBody>
      </p:sp>
      <p:pic>
        <p:nvPicPr>
          <p:cNvPr id="5" name="Picture 4">
            <a:extLst>
              <a:ext uri="{FF2B5EF4-FFF2-40B4-BE49-F238E27FC236}">
                <a16:creationId xmlns:a16="http://schemas.microsoft.com/office/drawing/2014/main" id="{766693CA-E872-8F99-BF9D-9AC9DEA4D0AC}"/>
              </a:ext>
            </a:extLst>
          </p:cNvPr>
          <p:cNvPicPr>
            <a:picLocks noChangeAspect="1"/>
          </p:cNvPicPr>
          <p:nvPr/>
        </p:nvPicPr>
        <p:blipFill>
          <a:blip r:embed="rId10"/>
          <a:stretch>
            <a:fillRect/>
          </a:stretch>
        </p:blipFill>
        <p:spPr>
          <a:xfrm>
            <a:off x="1589384" y="4318640"/>
            <a:ext cx="9036618" cy="2139136"/>
          </a:xfrm>
          <a:prstGeom prst="rect">
            <a:avLst/>
          </a:prstGeom>
        </p:spPr>
      </p:pic>
      <p:pic>
        <p:nvPicPr>
          <p:cNvPr id="6" name="Picture 5">
            <a:extLst>
              <a:ext uri="{FF2B5EF4-FFF2-40B4-BE49-F238E27FC236}">
                <a16:creationId xmlns:a16="http://schemas.microsoft.com/office/drawing/2014/main" id="{DF00B822-B653-4393-EB2C-9F79EBE83C11}"/>
              </a:ext>
            </a:extLst>
          </p:cNvPr>
          <p:cNvPicPr>
            <a:picLocks noChangeAspect="1"/>
          </p:cNvPicPr>
          <p:nvPr/>
        </p:nvPicPr>
        <p:blipFill>
          <a:blip r:embed="rId11"/>
          <a:stretch>
            <a:fillRect/>
          </a:stretch>
        </p:blipFill>
        <p:spPr>
          <a:xfrm>
            <a:off x="7953170" y="3524356"/>
            <a:ext cx="2410037" cy="787593"/>
          </a:xfrm>
          <a:prstGeom prst="rect">
            <a:avLst/>
          </a:prstGeom>
        </p:spPr>
      </p:pic>
    </p:spTree>
    <p:extLst>
      <p:ext uri="{BB962C8B-B14F-4D97-AF65-F5344CB8AC3E}">
        <p14:creationId xmlns:p14="http://schemas.microsoft.com/office/powerpoint/2010/main" val="11506523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45755-A1ED-8FD7-8C73-4E95671779AD}"/>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8C57AA59-3233-6B58-546F-A06396E570AE}"/>
              </a:ext>
            </a:extLst>
          </p:cNvPr>
          <p:cNvSpPr txBox="1"/>
          <p:nvPr/>
        </p:nvSpPr>
        <p:spPr>
          <a:xfrm>
            <a:off x="1524001" y="4799112"/>
            <a:ext cx="9144000" cy="1569660"/>
          </a:xfrm>
          <a:prstGeom prst="rect">
            <a:avLst/>
          </a:prstGeom>
          <a:noFill/>
        </p:spPr>
        <p:txBody>
          <a:bodyPr wrap="square" rtlCol="0">
            <a:spAutoFit/>
          </a:bodyPr>
          <a:lstStyle/>
          <a:p>
            <a:pPr algn="ctr">
              <a:buClr>
                <a:schemeClr val="tx1"/>
              </a:buClr>
            </a:pPr>
            <a:r>
              <a:rPr lang="en-US" sz="2400" dirty="0" err="1">
                <a:latin typeface="Cambria" panose="02040503050406030204" pitchFamily="18" charset="0"/>
              </a:rPr>
              <a:t>RowPress</a:t>
            </a:r>
            <a:r>
              <a:rPr lang="en-US" sz="2400" dirty="0">
                <a:latin typeface="Cambria" panose="02040503050406030204" pitchFamily="18" charset="0"/>
              </a:rPr>
              <a:t> reduces the mean of the distribution with increased </a:t>
            </a:r>
            <a:r>
              <a:rPr lang="en-US" sz="2400" dirty="0" err="1">
                <a:latin typeface="Cambria" panose="02040503050406030204" pitchFamily="18" charset="0"/>
              </a:rPr>
              <a:t>t</a:t>
            </a:r>
            <a:r>
              <a:rPr lang="en-US" sz="2400" baseline="-25000" dirty="0" err="1">
                <a:latin typeface="Cambria" panose="02040503050406030204" pitchFamily="18" charset="0"/>
              </a:rPr>
              <a:t>AggOn</a:t>
            </a:r>
            <a:endParaRPr lang="en-US" sz="2400" b="1" dirty="0">
              <a:latin typeface="Cambria" panose="02040503050406030204" pitchFamily="18" charset="0"/>
            </a:endParaRPr>
          </a:p>
          <a:p>
            <a:pPr algn="ctr">
              <a:buClr>
                <a:schemeClr val="tx1"/>
              </a:buClr>
            </a:pPr>
            <a:endParaRPr lang="en-US" sz="2400" dirty="0">
              <a:latin typeface="Cambria" panose="02040503050406030204" pitchFamily="18" charset="0"/>
            </a:endParaRPr>
          </a:p>
          <a:p>
            <a:pPr algn="ctr">
              <a:buClr>
                <a:schemeClr val="tx1"/>
              </a:buClr>
            </a:pPr>
            <a:r>
              <a:rPr lang="en-US" sz="2400" dirty="0">
                <a:latin typeface="Cambria" panose="02040503050406030204" pitchFamily="18" charset="0"/>
              </a:rPr>
              <a:t>There is still significant variation in the </a:t>
            </a:r>
            <a:r>
              <a:rPr lang="en-US" sz="2400" dirty="0" err="1">
                <a:latin typeface="Cambria" panose="02040503050406030204" pitchFamily="18" charset="0"/>
              </a:rPr>
              <a:t>HC</a:t>
            </a:r>
            <a:r>
              <a:rPr lang="en-US" sz="2400" baseline="-25000" dirty="0" err="1">
                <a:latin typeface="Cambria" panose="02040503050406030204" pitchFamily="18" charset="0"/>
              </a:rPr>
              <a:t>first</a:t>
            </a:r>
            <a:r>
              <a:rPr lang="en-US" sz="2400" dirty="0">
                <a:latin typeface="Cambria" panose="02040503050406030204" pitchFamily="18" charset="0"/>
              </a:rPr>
              <a:t> across rows</a:t>
            </a:r>
            <a:endParaRPr lang="en-US" sz="2400" b="1" dirty="0">
              <a:latin typeface="Cambria" panose="02040503050406030204" pitchFamily="18" charset="0"/>
            </a:endParaRPr>
          </a:p>
          <a:p>
            <a:pPr algn="ctr"/>
            <a:endParaRPr lang="en-US" sz="2400" dirty="0">
              <a:latin typeface="Cambria" panose="02040503050406030204" pitchFamily="18" charset="0"/>
            </a:endParaRPr>
          </a:p>
        </p:txBody>
      </p:sp>
      <p:sp>
        <p:nvSpPr>
          <p:cNvPr id="42" name="Title 1">
            <a:extLst>
              <a:ext uri="{FF2B5EF4-FFF2-40B4-BE49-F238E27FC236}">
                <a16:creationId xmlns:a16="http://schemas.microsoft.com/office/drawing/2014/main" id="{7C5C4796-12C2-98B6-DB22-8B8F26735383}"/>
              </a:ext>
            </a:extLst>
          </p:cNvPr>
          <p:cNvSpPr txBox="1">
            <a:spLocks/>
          </p:cNvSpPr>
          <p:nvPr/>
        </p:nvSpPr>
        <p:spPr>
          <a:xfrm>
            <a:off x="1599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r>
              <a:rPr lang="en-US" sz="2800" dirty="0">
                <a:solidFill>
                  <a:schemeClr val="accent5">
                    <a:lumMod val="75000"/>
                  </a:schemeClr>
                </a:solidFill>
              </a:rPr>
              <a:t>Effect of </a:t>
            </a:r>
            <a:r>
              <a:rPr lang="en-US" sz="2800" dirty="0" err="1">
                <a:solidFill>
                  <a:schemeClr val="accent5">
                    <a:lumMod val="75000"/>
                  </a:schemeClr>
                </a:solidFill>
              </a:rPr>
              <a:t>RowPress</a:t>
            </a:r>
            <a:r>
              <a:rPr lang="en-US" sz="2800" dirty="0">
                <a:solidFill>
                  <a:schemeClr val="accent5">
                    <a:lumMod val="75000"/>
                  </a:schemeClr>
                </a:solidFill>
              </a:rPr>
              <a:t> on the </a:t>
            </a:r>
            <a:r>
              <a:rPr lang="en-US" sz="2800" dirty="0" err="1">
                <a:solidFill>
                  <a:schemeClr val="accent5">
                    <a:lumMod val="75000"/>
                  </a:schemeClr>
                </a:solidFill>
              </a:rPr>
              <a:t>HC</a:t>
            </a:r>
            <a:r>
              <a:rPr lang="en-US" sz="2800" baseline="-25000" dirty="0" err="1">
                <a:solidFill>
                  <a:schemeClr val="accent5">
                    <a:lumMod val="75000"/>
                  </a:schemeClr>
                </a:solidFill>
              </a:rPr>
              <a:t>first</a:t>
            </a:r>
            <a:r>
              <a:rPr lang="en-US" sz="2800" dirty="0">
                <a:solidFill>
                  <a:schemeClr val="accent5">
                    <a:lumMod val="75000"/>
                  </a:schemeClr>
                </a:solidFill>
              </a:rPr>
              <a:t> Distribution</a:t>
            </a:r>
          </a:p>
        </p:txBody>
      </p:sp>
      <p:sp>
        <p:nvSpPr>
          <p:cNvPr id="2" name="Rectangle 1">
            <a:extLst>
              <a:ext uri="{FF2B5EF4-FFF2-40B4-BE49-F238E27FC236}">
                <a16:creationId xmlns:a16="http://schemas.microsoft.com/office/drawing/2014/main" id="{0A0E2C0C-5729-E9DB-49A4-5BA6E2701116}"/>
              </a:ext>
            </a:extLst>
          </p:cNvPr>
          <p:cNvSpPr/>
          <p:nvPr/>
        </p:nvSpPr>
        <p:spPr>
          <a:xfrm rot="16200000">
            <a:off x="2169565" y="2090995"/>
            <a:ext cx="3572601" cy="1233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Minimum Hammer Count</a:t>
            </a:r>
          </a:p>
          <a:p>
            <a:pPr algn="ctr"/>
            <a:r>
              <a:rPr lang="en-US" sz="2400" dirty="0">
                <a:solidFill>
                  <a:schemeClr val="tx1"/>
                </a:solidFill>
                <a:latin typeface="Cambria" panose="02040503050406030204" pitchFamily="18" charset="0"/>
              </a:rPr>
              <a:t>To Induce the First Bitflip</a:t>
            </a:r>
          </a:p>
          <a:p>
            <a:pPr algn="ctr"/>
            <a:r>
              <a:rPr lang="en-US" sz="2400" dirty="0">
                <a:solidFill>
                  <a:schemeClr val="tx1"/>
                </a:solidFill>
                <a:latin typeface="Cambria" panose="02040503050406030204" pitchFamily="18" charset="0"/>
              </a:rPr>
              <a:t>(</a:t>
            </a:r>
            <a:r>
              <a:rPr lang="en-US" sz="2400" dirty="0" err="1">
                <a:solidFill>
                  <a:schemeClr val="tx1"/>
                </a:solidFill>
                <a:latin typeface="Cambria" panose="02040503050406030204" pitchFamily="18" charset="0"/>
              </a:rPr>
              <a:t>HC</a:t>
            </a:r>
            <a:r>
              <a:rPr lang="en-US" sz="2400" baseline="-25000" dirty="0" err="1">
                <a:solidFill>
                  <a:schemeClr val="tx1"/>
                </a:solidFill>
                <a:latin typeface="Cambria" panose="02040503050406030204" pitchFamily="18" charset="0"/>
              </a:rPr>
              <a:t>first</a:t>
            </a:r>
            <a:r>
              <a:rPr lang="en-US" sz="2400" dirty="0">
                <a:solidFill>
                  <a:schemeClr val="tx1"/>
                </a:solidFill>
                <a:latin typeface="Cambria" panose="02040503050406030204" pitchFamily="18" charset="0"/>
              </a:rPr>
              <a:t>)</a:t>
            </a:r>
          </a:p>
        </p:txBody>
      </p:sp>
      <p:sp>
        <p:nvSpPr>
          <p:cNvPr id="11" name="Rectangle 10">
            <a:extLst>
              <a:ext uri="{FF2B5EF4-FFF2-40B4-BE49-F238E27FC236}">
                <a16:creationId xmlns:a16="http://schemas.microsoft.com/office/drawing/2014/main" id="{F39F2692-1E0C-C0D5-EE13-59A0EEE9238B}"/>
              </a:ext>
            </a:extLst>
          </p:cNvPr>
          <p:cNvSpPr/>
          <p:nvPr/>
        </p:nvSpPr>
        <p:spPr>
          <a:xfrm>
            <a:off x="4100945" y="3893724"/>
            <a:ext cx="5375564" cy="541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Aggressor Row’s On Time (</a:t>
            </a:r>
            <a:r>
              <a:rPr lang="en-US" sz="2400" dirty="0" err="1">
                <a:solidFill>
                  <a:schemeClr val="tx1"/>
                </a:solidFill>
                <a:latin typeface="Cambria" panose="02040503050406030204" pitchFamily="18" charset="0"/>
              </a:rPr>
              <a:t>t</a:t>
            </a:r>
            <a:r>
              <a:rPr lang="en-US" sz="2400" baseline="-25000" dirty="0" err="1">
                <a:solidFill>
                  <a:schemeClr val="tx1"/>
                </a:solidFill>
                <a:latin typeface="Cambria" panose="02040503050406030204" pitchFamily="18" charset="0"/>
              </a:rPr>
              <a:t>AggOn</a:t>
            </a:r>
            <a:r>
              <a:rPr lang="en-US" sz="2400" dirty="0">
                <a:solidFill>
                  <a:schemeClr val="tx1"/>
                </a:solidFill>
                <a:latin typeface="Cambria" panose="02040503050406030204" pitchFamily="18" charset="0"/>
              </a:rPr>
              <a:t>) (ns)</a:t>
            </a:r>
          </a:p>
        </p:txBody>
      </p:sp>
      <p:sp>
        <p:nvSpPr>
          <p:cNvPr id="3" name="Title 2">
            <a:extLst>
              <a:ext uri="{FF2B5EF4-FFF2-40B4-BE49-F238E27FC236}">
                <a16:creationId xmlns:a16="http://schemas.microsoft.com/office/drawing/2014/main" id="{4DBC03A6-216B-B4E1-29E1-36B0AF46227B}"/>
              </a:ext>
            </a:extLst>
          </p:cNvPr>
          <p:cNvSpPr>
            <a:spLocks noGrp="1"/>
          </p:cNvSpPr>
          <p:nvPr>
            <p:ph type="title"/>
          </p:nvPr>
        </p:nvSpPr>
        <p:spPr/>
        <p:txBody>
          <a:bodyPr>
            <a:normAutofit fontScale="90000"/>
          </a:bodyPr>
          <a:lstStyle/>
          <a:p>
            <a:r>
              <a:rPr lang="en-US" dirty="0"/>
              <a:t>Effect of </a:t>
            </a:r>
            <a:r>
              <a:rPr lang="en-US" dirty="0" err="1"/>
              <a:t>RowPress</a:t>
            </a:r>
            <a:r>
              <a:rPr lang="en-US" dirty="0"/>
              <a:t> on Spatial Variation </a:t>
            </a:r>
            <a:br>
              <a:rPr lang="en-US" dirty="0"/>
            </a:br>
            <a:r>
              <a:rPr lang="en-US" dirty="0"/>
              <a:t>of Read Disturbance Vulnerability across Rows</a:t>
            </a:r>
          </a:p>
        </p:txBody>
      </p:sp>
      <p:sp>
        <p:nvSpPr>
          <p:cNvPr id="5" name="Slide Number Placeholder 3">
            <a:extLst>
              <a:ext uri="{FF2B5EF4-FFF2-40B4-BE49-F238E27FC236}">
                <a16:creationId xmlns:a16="http://schemas.microsoft.com/office/drawing/2014/main" id="{C4EB2F79-05B9-2C2F-5E5A-7A8E65676BE5}"/>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118</a:t>
            </a:fld>
            <a:endParaRPr lang="en-US" dirty="0"/>
          </a:p>
        </p:txBody>
      </p:sp>
      <p:pic>
        <p:nvPicPr>
          <p:cNvPr id="6" name="Picture 5">
            <a:extLst>
              <a:ext uri="{FF2B5EF4-FFF2-40B4-BE49-F238E27FC236}">
                <a16:creationId xmlns:a16="http://schemas.microsoft.com/office/drawing/2014/main" id="{651934ED-FF7E-0A06-A6C4-E52397827E5A}"/>
              </a:ext>
            </a:extLst>
          </p:cNvPr>
          <p:cNvPicPr>
            <a:picLocks noChangeAspect="1"/>
          </p:cNvPicPr>
          <p:nvPr/>
        </p:nvPicPr>
        <p:blipFill rotWithShape="1">
          <a:blip r:embed="rId3"/>
          <a:srcRect r="67845"/>
          <a:stretch/>
        </p:blipFill>
        <p:spPr>
          <a:xfrm>
            <a:off x="4760606" y="1015774"/>
            <a:ext cx="3254235" cy="3026172"/>
          </a:xfrm>
          <a:prstGeom prst="rect">
            <a:avLst/>
          </a:prstGeom>
        </p:spPr>
      </p:pic>
    </p:spTree>
    <p:extLst>
      <p:ext uri="{BB962C8B-B14F-4D97-AF65-F5344CB8AC3E}">
        <p14:creationId xmlns:p14="http://schemas.microsoft.com/office/powerpoint/2010/main" val="121511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2F3BF-BBBE-7F89-6445-110BF763BA51}"/>
            </a:ext>
          </a:extLst>
        </p:cNvPr>
        <p:cNvGrpSpPr/>
        <p:nvPr/>
      </p:nvGrpSpPr>
      <p:grpSpPr>
        <a:xfrm>
          <a:off x="0" y="0"/>
          <a:ext cx="0" cy="0"/>
          <a:chOff x="0" y="0"/>
          <a:chExt cx="0" cy="0"/>
        </a:xfrm>
      </p:grpSpPr>
      <p:sp>
        <p:nvSpPr>
          <p:cNvPr id="76" name="Rectangle 75">
            <a:extLst>
              <a:ext uri="{FF2B5EF4-FFF2-40B4-BE49-F238E27FC236}">
                <a16:creationId xmlns:a16="http://schemas.microsoft.com/office/drawing/2014/main" id="{A2BB3F62-41AC-ECA0-729C-95EEF04E78D0}"/>
              </a:ext>
            </a:extLst>
          </p:cNvPr>
          <p:cNvSpPr/>
          <p:nvPr/>
        </p:nvSpPr>
        <p:spPr>
          <a:xfrm>
            <a:off x="1524000" y="4551249"/>
            <a:ext cx="9144000" cy="1080000"/>
          </a:xfrm>
          <a:prstGeom prst="rect">
            <a:avLst/>
          </a:prstGeom>
          <a:solidFill>
            <a:schemeClr val="accent1">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Bitflips occur at </a:t>
            </a:r>
            <a:r>
              <a:rPr lang="en-US" sz="2400" b="1" dirty="0">
                <a:solidFill>
                  <a:srgbClr val="C00000"/>
                </a:solidFill>
                <a:latin typeface="Cambria" panose="02040503050406030204" pitchFamily="18" charset="0"/>
              </a:rPr>
              <a:t>lower hammer counts </a:t>
            </a:r>
            <a:r>
              <a:rPr lang="en-US" sz="2400" dirty="0">
                <a:solidFill>
                  <a:schemeClr val="tx1"/>
                </a:solidFill>
                <a:latin typeface="Cambria" panose="02040503050406030204" pitchFamily="18" charset="0"/>
              </a:rPr>
              <a:t>with </a:t>
            </a:r>
            <a:r>
              <a:rPr lang="en-US" sz="2400" dirty="0" err="1">
                <a:solidFill>
                  <a:schemeClr val="tx1"/>
                </a:solidFill>
                <a:latin typeface="Cambria" panose="02040503050406030204" pitchFamily="18" charset="0"/>
              </a:rPr>
              <a:t>RowPress</a:t>
            </a:r>
            <a:r>
              <a:rPr lang="en-US" sz="2400" dirty="0">
                <a:solidFill>
                  <a:schemeClr val="tx1"/>
                </a:solidFill>
                <a:latin typeface="Cambria" panose="02040503050406030204" pitchFamily="18" charset="0"/>
              </a:rPr>
              <a:t> </a:t>
            </a:r>
            <a:br>
              <a:rPr lang="en-US" sz="2400" dirty="0">
                <a:solidFill>
                  <a:schemeClr val="tx1"/>
                </a:solidFill>
                <a:latin typeface="Cambria" panose="02040503050406030204" pitchFamily="18" charset="0"/>
              </a:rPr>
            </a:br>
            <a:r>
              <a:rPr lang="en-US" sz="2400" dirty="0">
                <a:solidFill>
                  <a:schemeClr val="tx1"/>
                </a:solidFill>
                <a:latin typeface="Cambria" panose="02040503050406030204" pitchFamily="18" charset="0"/>
              </a:rPr>
              <a:t>and these hammer counts still </a:t>
            </a:r>
            <a:r>
              <a:rPr lang="en-US" sz="2400" b="1" dirty="0">
                <a:solidFill>
                  <a:srgbClr val="0070C0"/>
                </a:solidFill>
                <a:latin typeface="Cambria" panose="02040503050406030204" pitchFamily="18" charset="0"/>
              </a:rPr>
              <a:t>significantly vary </a:t>
            </a:r>
            <a:r>
              <a:rPr lang="en-US" sz="2400" dirty="0">
                <a:solidFill>
                  <a:schemeClr val="tx1"/>
                </a:solidFill>
                <a:latin typeface="Cambria" panose="02040503050406030204" pitchFamily="18" charset="0"/>
              </a:rPr>
              <a:t>across DRAM rows</a:t>
            </a:r>
            <a:endParaRPr lang="en-US" sz="2400" b="1" dirty="0">
              <a:solidFill>
                <a:srgbClr val="C00000"/>
              </a:solidFill>
              <a:latin typeface="Cambria" panose="02040503050406030204" pitchFamily="18" charset="0"/>
            </a:endParaRPr>
          </a:p>
        </p:txBody>
      </p:sp>
      <p:pic>
        <p:nvPicPr>
          <p:cNvPr id="8" name="Picture 7">
            <a:extLst>
              <a:ext uri="{FF2B5EF4-FFF2-40B4-BE49-F238E27FC236}">
                <a16:creationId xmlns:a16="http://schemas.microsoft.com/office/drawing/2014/main" id="{4845D84B-93CE-0F8E-580F-264C61B896C7}"/>
              </a:ext>
            </a:extLst>
          </p:cNvPr>
          <p:cNvPicPr>
            <a:picLocks noChangeAspect="1"/>
          </p:cNvPicPr>
          <p:nvPr/>
        </p:nvPicPr>
        <p:blipFill>
          <a:blip r:embed="rId3"/>
          <a:srcRect/>
          <a:stretch/>
        </p:blipFill>
        <p:spPr>
          <a:xfrm>
            <a:off x="2816086" y="1091521"/>
            <a:ext cx="7791382" cy="2329722"/>
          </a:xfrm>
          <a:prstGeom prst="rect">
            <a:avLst/>
          </a:prstGeom>
        </p:spPr>
      </p:pic>
      <p:sp>
        <p:nvSpPr>
          <p:cNvPr id="11" name="Rectangle 10">
            <a:extLst>
              <a:ext uri="{FF2B5EF4-FFF2-40B4-BE49-F238E27FC236}">
                <a16:creationId xmlns:a16="http://schemas.microsoft.com/office/drawing/2014/main" id="{409B9A16-D63E-6912-47E0-6C01E8D7111F}"/>
              </a:ext>
            </a:extLst>
          </p:cNvPr>
          <p:cNvSpPr/>
          <p:nvPr/>
        </p:nvSpPr>
        <p:spPr>
          <a:xfrm>
            <a:off x="2067914" y="3359953"/>
            <a:ext cx="8589818" cy="6544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Aggressor Row’s On Time (</a:t>
            </a:r>
            <a:r>
              <a:rPr lang="en-US" dirty="0" err="1">
                <a:solidFill>
                  <a:schemeClr val="tx1"/>
                </a:solidFill>
              </a:rPr>
              <a:t>t</a:t>
            </a:r>
            <a:r>
              <a:rPr lang="en-US" baseline="-25000" dirty="0" err="1">
                <a:solidFill>
                  <a:schemeClr val="tx1"/>
                </a:solidFill>
              </a:rPr>
              <a:t>AggOn</a:t>
            </a:r>
            <a:r>
              <a:rPr lang="en-US" dirty="0">
                <a:solidFill>
                  <a:schemeClr val="tx1"/>
                </a:solidFill>
              </a:rPr>
              <a:t>) (ns)</a:t>
            </a:r>
          </a:p>
        </p:txBody>
      </p:sp>
      <p:sp>
        <p:nvSpPr>
          <p:cNvPr id="2" name="Rectangle 1">
            <a:extLst>
              <a:ext uri="{FF2B5EF4-FFF2-40B4-BE49-F238E27FC236}">
                <a16:creationId xmlns:a16="http://schemas.microsoft.com/office/drawing/2014/main" id="{A6683CD6-FACC-7AC5-4DD9-6E90C16C4A48}"/>
              </a:ext>
            </a:extLst>
          </p:cNvPr>
          <p:cNvSpPr/>
          <p:nvPr/>
        </p:nvSpPr>
        <p:spPr>
          <a:xfrm rot="16200000">
            <a:off x="741951" y="1871823"/>
            <a:ext cx="2818465" cy="1233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Minimum Hammer Count</a:t>
            </a:r>
          </a:p>
          <a:p>
            <a:pPr algn="ctr"/>
            <a:r>
              <a:rPr lang="en-US" dirty="0">
                <a:solidFill>
                  <a:schemeClr val="tx1"/>
                </a:solidFill>
                <a:latin typeface="Cambria" panose="02040503050406030204" pitchFamily="18" charset="0"/>
              </a:rPr>
              <a:t>To Induce the First Bitflip</a:t>
            </a:r>
          </a:p>
          <a:p>
            <a:pPr algn="ct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HC</a:t>
            </a:r>
            <a:r>
              <a:rPr lang="en-US" baseline="-25000" dirty="0" err="1">
                <a:solidFill>
                  <a:schemeClr val="tx1"/>
                </a:solidFill>
                <a:latin typeface="Cambria" panose="02040503050406030204" pitchFamily="18" charset="0"/>
              </a:rPr>
              <a:t>first</a:t>
            </a:r>
            <a:r>
              <a:rPr lang="en-US" dirty="0">
                <a:solidFill>
                  <a:schemeClr val="tx1"/>
                </a:solidFill>
                <a:latin typeface="Cambria" panose="02040503050406030204" pitchFamily="18" charset="0"/>
              </a:rPr>
              <a:t>)</a:t>
            </a:r>
          </a:p>
        </p:txBody>
      </p:sp>
      <p:sp>
        <p:nvSpPr>
          <p:cNvPr id="3" name="Rectangle 2">
            <a:extLst>
              <a:ext uri="{FF2B5EF4-FFF2-40B4-BE49-F238E27FC236}">
                <a16:creationId xmlns:a16="http://schemas.microsoft.com/office/drawing/2014/main" id="{4792FB18-2BA2-D020-D2F3-771BA298DFF4}"/>
              </a:ext>
            </a:extLst>
          </p:cNvPr>
          <p:cNvSpPr/>
          <p:nvPr/>
        </p:nvSpPr>
        <p:spPr>
          <a:xfrm>
            <a:off x="3675041" y="3389822"/>
            <a:ext cx="5375564" cy="541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Aggressor Row’s On Time (</a:t>
            </a:r>
            <a:r>
              <a:rPr lang="en-US" sz="2400" dirty="0" err="1">
                <a:solidFill>
                  <a:schemeClr val="tx1"/>
                </a:solidFill>
                <a:latin typeface="Cambria" panose="02040503050406030204" pitchFamily="18" charset="0"/>
              </a:rPr>
              <a:t>t</a:t>
            </a:r>
            <a:r>
              <a:rPr lang="en-US" sz="2400" baseline="-25000" dirty="0" err="1">
                <a:solidFill>
                  <a:schemeClr val="tx1"/>
                </a:solidFill>
                <a:latin typeface="Cambria" panose="02040503050406030204" pitchFamily="18" charset="0"/>
              </a:rPr>
              <a:t>AggOn</a:t>
            </a:r>
            <a:r>
              <a:rPr lang="en-US" sz="2400" dirty="0">
                <a:solidFill>
                  <a:schemeClr val="tx1"/>
                </a:solidFill>
                <a:latin typeface="Cambria" panose="02040503050406030204" pitchFamily="18" charset="0"/>
              </a:rPr>
              <a:t>) (ns)</a:t>
            </a:r>
          </a:p>
        </p:txBody>
      </p:sp>
      <p:sp>
        <p:nvSpPr>
          <p:cNvPr id="5" name="Title 4">
            <a:extLst>
              <a:ext uri="{FF2B5EF4-FFF2-40B4-BE49-F238E27FC236}">
                <a16:creationId xmlns:a16="http://schemas.microsoft.com/office/drawing/2014/main" id="{D41C1BA1-F7DB-E23F-232E-CB3EFFC9707C}"/>
              </a:ext>
            </a:extLst>
          </p:cNvPr>
          <p:cNvSpPr>
            <a:spLocks noGrp="1"/>
          </p:cNvSpPr>
          <p:nvPr>
            <p:ph type="title"/>
          </p:nvPr>
        </p:nvSpPr>
        <p:spPr/>
        <p:txBody>
          <a:bodyPr>
            <a:normAutofit/>
          </a:bodyPr>
          <a:lstStyle/>
          <a:p>
            <a:r>
              <a:rPr lang="en-US" dirty="0"/>
              <a:t>Effect of </a:t>
            </a:r>
            <a:r>
              <a:rPr lang="en-US" dirty="0" err="1"/>
              <a:t>RowPress</a:t>
            </a:r>
            <a:r>
              <a:rPr lang="en-US" dirty="0"/>
              <a:t> on the </a:t>
            </a:r>
            <a:r>
              <a:rPr lang="en-US" dirty="0" err="1"/>
              <a:t>HCfirst</a:t>
            </a:r>
            <a:r>
              <a:rPr lang="en-US" dirty="0"/>
              <a:t> Distribution</a:t>
            </a:r>
          </a:p>
        </p:txBody>
      </p:sp>
      <p:sp>
        <p:nvSpPr>
          <p:cNvPr id="12" name="Slide Number Placeholder 3">
            <a:extLst>
              <a:ext uri="{FF2B5EF4-FFF2-40B4-BE49-F238E27FC236}">
                <a16:creationId xmlns:a16="http://schemas.microsoft.com/office/drawing/2014/main" id="{D9E8D019-9C45-ECA5-3709-9F4EEF6AE9F3}"/>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119</a:t>
            </a:fld>
            <a:endParaRPr lang="en-US" dirty="0"/>
          </a:p>
        </p:txBody>
      </p:sp>
      <p:sp>
        <p:nvSpPr>
          <p:cNvPr id="42" name="Title 1">
            <a:extLst>
              <a:ext uri="{FF2B5EF4-FFF2-40B4-BE49-F238E27FC236}">
                <a16:creationId xmlns:a16="http://schemas.microsoft.com/office/drawing/2014/main" id="{B3109B8D-5D84-419A-3B00-2C33C7A267E3}"/>
              </a:ext>
            </a:extLst>
          </p:cNvPr>
          <p:cNvSpPr txBox="1">
            <a:spLocks/>
          </p:cNvSpPr>
          <p:nvPr/>
        </p:nvSpPr>
        <p:spPr>
          <a:xfrm>
            <a:off x="1599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Tree>
    <p:extLst>
      <p:ext uri="{BB962C8B-B14F-4D97-AF65-F5344CB8AC3E}">
        <p14:creationId xmlns:p14="http://schemas.microsoft.com/office/powerpoint/2010/main" val="279819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1A3E1-66B4-A10B-0B13-8D98F1BE9EBA}"/>
              </a:ext>
            </a:extLst>
          </p:cNvPr>
          <p:cNvSpPr>
            <a:spLocks noGrp="1"/>
          </p:cNvSpPr>
          <p:nvPr>
            <p:ph type="title"/>
          </p:nvPr>
        </p:nvSpPr>
        <p:spPr/>
        <p:txBody>
          <a:bodyPr/>
          <a:lstStyle/>
          <a:p>
            <a:r>
              <a:rPr lang="en-US" dirty="0"/>
              <a:t>Read Disturbance is an Outstanding Problem</a:t>
            </a:r>
          </a:p>
        </p:txBody>
      </p:sp>
      <p:sp>
        <p:nvSpPr>
          <p:cNvPr id="4" name="Slide Number Placeholder 3">
            <a:extLst>
              <a:ext uri="{FF2B5EF4-FFF2-40B4-BE49-F238E27FC236}">
                <a16:creationId xmlns:a16="http://schemas.microsoft.com/office/drawing/2014/main" id="{09FE41CA-271C-48B4-816C-DBF290999C70}"/>
              </a:ext>
            </a:extLst>
          </p:cNvPr>
          <p:cNvSpPr>
            <a:spLocks noGrp="1"/>
          </p:cNvSpPr>
          <p:nvPr>
            <p:ph type="sldNum" sz="quarter" idx="12"/>
          </p:nvPr>
        </p:nvSpPr>
        <p:spPr/>
        <p:txBody>
          <a:bodyPr/>
          <a:lstStyle/>
          <a:p>
            <a:fld id="{676C2683-0D41-1E45-8714-724CB2570654}" type="slidenum">
              <a:rPr lang="en-US" smtClean="0"/>
              <a:pPr/>
              <a:t>12</a:t>
            </a:fld>
            <a:endParaRPr lang="en-US" dirty="0"/>
          </a:p>
        </p:txBody>
      </p:sp>
      <p:sp>
        <p:nvSpPr>
          <p:cNvPr id="5" name="Content Placeholder 2">
            <a:extLst>
              <a:ext uri="{FF2B5EF4-FFF2-40B4-BE49-F238E27FC236}">
                <a16:creationId xmlns:a16="http://schemas.microsoft.com/office/drawing/2014/main" id="{37D143EE-1A61-F362-D6A6-65EFEC43B2CE}"/>
              </a:ext>
            </a:extLst>
          </p:cNvPr>
          <p:cNvSpPr txBox="1">
            <a:spLocks/>
          </p:cNvSpPr>
          <p:nvPr/>
        </p:nvSpPr>
        <p:spPr>
          <a:xfrm>
            <a:off x="1524008" y="1286934"/>
            <a:ext cx="9143999" cy="44816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5">
                    <a:lumMod val="75000"/>
                  </a:schemeClr>
                </a:solidFill>
              </a:rPr>
              <a:t>Increasing DRAM chip density</a:t>
            </a:r>
          </a:p>
          <a:p>
            <a:pPr marL="0" indent="0" algn="ctr">
              <a:buNone/>
            </a:pPr>
            <a:r>
              <a:rPr lang="en-US" sz="4000" dirty="0">
                <a:solidFill>
                  <a:schemeClr val="accent5">
                    <a:lumMod val="75000"/>
                  </a:schemeClr>
                </a:solidFill>
              </a:rPr>
              <a:t>exacerbates DRAM read disturbance </a:t>
            </a:r>
          </a:p>
          <a:p>
            <a:pPr marL="0" indent="0" algn="ctr">
              <a:buNone/>
            </a:pPr>
            <a:endParaRPr lang="en-US" sz="1300" dirty="0">
              <a:solidFill>
                <a:srgbClr val="7030A0"/>
              </a:solidFill>
            </a:endParaRPr>
          </a:p>
          <a:p>
            <a:pPr marL="0" indent="0" algn="ctr">
              <a:buNone/>
            </a:pPr>
            <a:r>
              <a:rPr lang="en-US" sz="4000" b="1" dirty="0">
                <a:solidFill>
                  <a:srgbClr val="7030A0"/>
                </a:solidFill>
              </a:rPr>
              <a:t>Attackers </a:t>
            </a:r>
            <a:r>
              <a:rPr lang="en-US" sz="4000" dirty="0">
                <a:solidFill>
                  <a:srgbClr val="7030A0"/>
                </a:solidFill>
              </a:rPr>
              <a:t>can keep </a:t>
            </a:r>
            <a:r>
              <a:rPr lang="en-US" sz="4000" b="1" dirty="0">
                <a:solidFill>
                  <a:srgbClr val="7030A0"/>
                </a:solidFill>
              </a:rPr>
              <a:t>low profile</a:t>
            </a:r>
          </a:p>
          <a:p>
            <a:pPr marL="0" indent="0" algn="ctr">
              <a:buNone/>
            </a:pPr>
            <a:r>
              <a:rPr lang="en-US" sz="3000" dirty="0">
                <a:solidFill>
                  <a:srgbClr val="7030A0"/>
                </a:solidFill>
              </a:rPr>
              <a:t>(using &lt;0.16% of the row activation budget)</a:t>
            </a:r>
          </a:p>
          <a:p>
            <a:pPr marL="0" indent="0" algn="ctr">
              <a:buNone/>
            </a:pPr>
            <a:endParaRPr lang="en-US" sz="1300" b="1" dirty="0">
              <a:solidFill>
                <a:srgbClr val="7030A0"/>
              </a:solidFill>
            </a:endParaRPr>
          </a:p>
          <a:p>
            <a:pPr marL="0" indent="0" algn="ctr">
              <a:buNone/>
            </a:pPr>
            <a:r>
              <a:rPr lang="en-US" sz="4000" b="1" dirty="0">
                <a:solidFill>
                  <a:schemeClr val="accent2">
                    <a:lumMod val="75000"/>
                  </a:schemeClr>
                </a:solidFill>
              </a:rPr>
              <a:t>Benign </a:t>
            </a:r>
            <a:r>
              <a:rPr lang="en-US" sz="4000" dirty="0">
                <a:solidFill>
                  <a:schemeClr val="accent2">
                    <a:lumMod val="75000"/>
                  </a:schemeClr>
                </a:solidFill>
              </a:rPr>
              <a:t>applications become </a:t>
            </a:r>
            <a:r>
              <a:rPr lang="en-US" sz="4000" b="1" dirty="0">
                <a:solidFill>
                  <a:schemeClr val="accent2">
                    <a:lumMod val="75000"/>
                  </a:schemeClr>
                </a:solidFill>
              </a:rPr>
              <a:t>not-so-benign</a:t>
            </a:r>
          </a:p>
          <a:p>
            <a:pPr marL="0" indent="0" algn="ctr">
              <a:buNone/>
            </a:pPr>
            <a:endParaRPr lang="en-US" sz="1300" b="1" dirty="0">
              <a:solidFill>
                <a:srgbClr val="C00000"/>
              </a:solidFill>
            </a:endParaRPr>
          </a:p>
          <a:p>
            <a:pPr marL="0" indent="0" algn="ctr">
              <a:buNone/>
            </a:pPr>
            <a:r>
              <a:rPr lang="en-US" sz="4000" b="1" dirty="0">
                <a:solidFill>
                  <a:srgbClr val="C00000"/>
                </a:solidFill>
              </a:rPr>
              <a:t>Efficient and scalable </a:t>
            </a:r>
            <a:r>
              <a:rPr lang="en-US" sz="4000" dirty="0">
                <a:solidFill>
                  <a:srgbClr val="C00000"/>
                </a:solidFill>
              </a:rPr>
              <a:t>solutions are needed</a:t>
            </a:r>
          </a:p>
        </p:txBody>
      </p:sp>
    </p:spTree>
    <p:extLst>
      <p:ext uri="{BB962C8B-B14F-4D97-AF65-F5344CB8AC3E}">
        <p14:creationId xmlns:p14="http://schemas.microsoft.com/office/powerpoint/2010/main" val="86439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1529080" y="6"/>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152400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Predictability</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9420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9376942" y="3701094"/>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u="sng" dirty="0">
                <a:solidFill>
                  <a:srgbClr val="0563C1"/>
                </a:solidFill>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1524000" y="3762053"/>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t>Yağlıkçı</a:t>
            </a:r>
            <a:r>
              <a:rPr lang="en-US" b="1" dirty="0"/>
              <a:t> </a:t>
            </a:r>
          </a:p>
          <a:p>
            <a:pPr>
              <a:spcAft>
                <a:spcPts val="600"/>
              </a:spcAft>
            </a:pPr>
            <a:r>
              <a:rPr lang="en-US" dirty="0"/>
              <a:t>Yahya Can </a:t>
            </a:r>
            <a:r>
              <a:rPr lang="en-US" dirty="0" err="1"/>
              <a:t>Tuğrul</a:t>
            </a:r>
            <a:r>
              <a:rPr lang="en-US" dirty="0"/>
              <a:t>    Geraldo F. Oliveira    İsmail Emir </a:t>
            </a:r>
            <a:r>
              <a:rPr lang="en-US" dirty="0" err="1"/>
              <a:t>Yüksel</a:t>
            </a:r>
            <a:endParaRPr lang="en-US" dirty="0"/>
          </a:p>
          <a:p>
            <a:pPr>
              <a:spcAft>
                <a:spcPts val="600"/>
              </a:spcAft>
            </a:pPr>
            <a:r>
              <a:rPr lang="en-US" dirty="0" err="1"/>
              <a:t>Ataberk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13130529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D2D63-B02A-5B63-B22C-80A5B9F12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BAB720-FAF4-BD4A-D730-5A317619B79D}"/>
              </a:ext>
            </a:extLst>
          </p:cNvPr>
          <p:cNvSpPr>
            <a:spLocks noGrp="1"/>
          </p:cNvSpPr>
          <p:nvPr>
            <p:ph type="title"/>
          </p:nvPr>
        </p:nvSpPr>
        <p:spPr/>
        <p:txBody>
          <a:bodyPr>
            <a:normAutofit fontScale="90000"/>
          </a:bodyPr>
          <a:lstStyle/>
          <a:p>
            <a:r>
              <a:rPr lang="en-US" dirty="0"/>
              <a:t>Cumulative Distribution of Spatial Features</a:t>
            </a:r>
            <a:br>
              <a:rPr lang="en-US" dirty="0"/>
            </a:br>
            <a:r>
              <a:rPr lang="en-US" dirty="0"/>
              <a:t>based on F1 Score</a:t>
            </a:r>
          </a:p>
        </p:txBody>
      </p:sp>
      <p:sp>
        <p:nvSpPr>
          <p:cNvPr id="4" name="Slide Number Placeholder 3">
            <a:extLst>
              <a:ext uri="{FF2B5EF4-FFF2-40B4-BE49-F238E27FC236}">
                <a16:creationId xmlns:a16="http://schemas.microsoft.com/office/drawing/2014/main" id="{93E588C6-68C0-0FAA-269D-3B7112509980}"/>
              </a:ext>
            </a:extLst>
          </p:cNvPr>
          <p:cNvSpPr>
            <a:spLocks noGrp="1"/>
          </p:cNvSpPr>
          <p:nvPr>
            <p:ph type="sldNum" sz="quarter" idx="12"/>
          </p:nvPr>
        </p:nvSpPr>
        <p:spPr/>
        <p:txBody>
          <a:bodyPr/>
          <a:lstStyle/>
          <a:p>
            <a:fld id="{676C2683-0D41-1E45-8714-724CB2570654}" type="slidenum">
              <a:rPr lang="en-US" smtClean="0"/>
              <a:pPr/>
              <a:t>121</a:t>
            </a:fld>
            <a:endParaRPr lang="en-US" dirty="0"/>
          </a:p>
        </p:txBody>
      </p:sp>
      <p:pic>
        <p:nvPicPr>
          <p:cNvPr id="5" name="Picture 4">
            <a:extLst>
              <a:ext uri="{FF2B5EF4-FFF2-40B4-BE49-F238E27FC236}">
                <a16:creationId xmlns:a16="http://schemas.microsoft.com/office/drawing/2014/main" id="{B192587A-FA14-DE14-225A-5B320B5FF5C7}"/>
              </a:ext>
            </a:extLst>
          </p:cNvPr>
          <p:cNvPicPr>
            <a:picLocks noChangeAspect="1"/>
          </p:cNvPicPr>
          <p:nvPr/>
        </p:nvPicPr>
        <p:blipFill rotWithShape="1">
          <a:blip r:embed="rId3"/>
          <a:srcRect l="68195"/>
          <a:stretch/>
        </p:blipFill>
        <p:spPr>
          <a:xfrm>
            <a:off x="3628451" y="1409338"/>
            <a:ext cx="4935098" cy="3397446"/>
          </a:xfrm>
          <a:prstGeom prst="rect">
            <a:avLst/>
          </a:prstGeom>
        </p:spPr>
      </p:pic>
      <p:sp>
        <p:nvSpPr>
          <p:cNvPr id="8" name="TextBox 7">
            <a:extLst>
              <a:ext uri="{FF2B5EF4-FFF2-40B4-BE49-F238E27FC236}">
                <a16:creationId xmlns:a16="http://schemas.microsoft.com/office/drawing/2014/main" id="{1D8380FD-C765-0009-7D25-0A73B267A5A8}"/>
              </a:ext>
            </a:extLst>
          </p:cNvPr>
          <p:cNvSpPr txBox="1"/>
          <p:nvPr/>
        </p:nvSpPr>
        <p:spPr>
          <a:xfrm>
            <a:off x="4378961" y="4750868"/>
            <a:ext cx="4084320" cy="400110"/>
          </a:xfrm>
          <a:prstGeom prst="rect">
            <a:avLst/>
          </a:prstGeom>
          <a:noFill/>
        </p:spPr>
        <p:txBody>
          <a:bodyPr wrap="square" rtlCol="0">
            <a:spAutoFit/>
          </a:bodyPr>
          <a:lstStyle/>
          <a:p>
            <a:pPr algn="ctr"/>
            <a:r>
              <a:rPr lang="en-US" sz="2000" dirty="0">
                <a:latin typeface="Cambria" panose="02040503050406030204" pitchFamily="18" charset="0"/>
              </a:rPr>
              <a:t>F1 score</a:t>
            </a:r>
          </a:p>
        </p:txBody>
      </p:sp>
      <p:sp>
        <p:nvSpPr>
          <p:cNvPr id="9" name="TextBox 8">
            <a:extLst>
              <a:ext uri="{FF2B5EF4-FFF2-40B4-BE49-F238E27FC236}">
                <a16:creationId xmlns:a16="http://schemas.microsoft.com/office/drawing/2014/main" id="{8F20A2DB-1EB7-B00E-6AE1-4CB26EB788EC}"/>
              </a:ext>
            </a:extLst>
          </p:cNvPr>
          <p:cNvSpPr txBox="1"/>
          <p:nvPr/>
        </p:nvSpPr>
        <p:spPr>
          <a:xfrm rot="16200000">
            <a:off x="1849005" y="2450955"/>
            <a:ext cx="2825131" cy="707886"/>
          </a:xfrm>
          <a:prstGeom prst="rect">
            <a:avLst/>
          </a:prstGeom>
          <a:noFill/>
        </p:spPr>
        <p:txBody>
          <a:bodyPr wrap="square" rtlCol="0">
            <a:spAutoFit/>
          </a:bodyPr>
          <a:lstStyle/>
          <a:p>
            <a:pPr algn="ctr"/>
            <a:r>
              <a:rPr lang="en-US" sz="2000" dirty="0">
                <a:latin typeface="Cambria" panose="02040503050406030204" pitchFamily="18" charset="0"/>
              </a:rPr>
              <a:t>Cumulative Distribution</a:t>
            </a:r>
          </a:p>
          <a:p>
            <a:pPr algn="ctr"/>
            <a:r>
              <a:rPr lang="en-US" sz="2000" dirty="0">
                <a:latin typeface="Cambria" panose="02040503050406030204" pitchFamily="18" charset="0"/>
              </a:rPr>
              <a:t>of Spatial Features</a:t>
            </a:r>
          </a:p>
        </p:txBody>
      </p:sp>
      <p:grpSp>
        <p:nvGrpSpPr>
          <p:cNvPr id="17" name="Group 16">
            <a:extLst>
              <a:ext uri="{FF2B5EF4-FFF2-40B4-BE49-F238E27FC236}">
                <a16:creationId xmlns:a16="http://schemas.microsoft.com/office/drawing/2014/main" id="{47EBE50E-2C8D-586A-6AFF-08B8D81AB895}"/>
              </a:ext>
            </a:extLst>
          </p:cNvPr>
          <p:cNvGrpSpPr/>
          <p:nvPr/>
        </p:nvGrpSpPr>
        <p:grpSpPr>
          <a:xfrm>
            <a:off x="5575858" y="1023000"/>
            <a:ext cx="2995743" cy="602342"/>
            <a:chOff x="1576253" y="1316100"/>
            <a:chExt cx="2995743" cy="602342"/>
          </a:xfrm>
        </p:grpSpPr>
        <p:sp>
          <p:nvSpPr>
            <p:cNvPr id="18" name="TextBox 17">
              <a:extLst>
                <a:ext uri="{FF2B5EF4-FFF2-40B4-BE49-F238E27FC236}">
                  <a16:creationId xmlns:a16="http://schemas.microsoft.com/office/drawing/2014/main" id="{350437E1-D4C1-7D10-45EB-F8908A0A85CB}"/>
                </a:ext>
              </a:extLst>
            </p:cNvPr>
            <p:cNvSpPr txBox="1"/>
            <p:nvPr/>
          </p:nvSpPr>
          <p:spPr>
            <a:xfrm>
              <a:off x="1934543" y="1316100"/>
              <a:ext cx="263745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a:t>
              </a:r>
            </a:p>
          </p:txBody>
        </p:sp>
        <p:cxnSp>
          <p:nvCxnSpPr>
            <p:cNvPr id="19" name="Elbow Connector 18">
              <a:extLst>
                <a:ext uri="{FF2B5EF4-FFF2-40B4-BE49-F238E27FC236}">
                  <a16:creationId xmlns:a16="http://schemas.microsoft.com/office/drawing/2014/main" id="{ABDE5D98-647D-65A2-4231-CBDD348B4187}"/>
                </a:ext>
              </a:extLst>
            </p:cNvPr>
            <p:cNvCxnSpPr>
              <a:cxnSpLocks/>
              <a:stCxn id="18" idx="1"/>
            </p:cNvCxnSpPr>
            <p:nvPr/>
          </p:nvCxnSpPr>
          <p:spPr>
            <a:xfrm rot="10800000" flipV="1">
              <a:off x="1576253" y="1500766"/>
              <a:ext cx="358290" cy="417676"/>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F73A8B7C-5D0F-627F-BD11-2BD27B774B67}"/>
              </a:ext>
            </a:extLst>
          </p:cNvPr>
          <p:cNvSpPr/>
          <p:nvPr/>
        </p:nvSpPr>
        <p:spPr>
          <a:xfrm>
            <a:off x="9153894" y="1967115"/>
            <a:ext cx="471059" cy="2262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6FC2169-F5AA-28F3-9D17-45FADAF7A124}"/>
              </a:ext>
            </a:extLst>
          </p:cNvPr>
          <p:cNvSpPr/>
          <p:nvPr/>
        </p:nvSpPr>
        <p:spPr>
          <a:xfrm>
            <a:off x="1524000" y="5250928"/>
            <a:ext cx="9144000" cy="893257"/>
          </a:xfrm>
          <a:prstGeom prst="roundRect">
            <a:avLst>
              <a:gd name="adj" fmla="val 0"/>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2400" dirty="0">
                <a:solidFill>
                  <a:schemeClr val="tx1"/>
                </a:solidFill>
                <a:latin typeface="Cambria" panose="02040503050406030204" pitchFamily="18" charset="0"/>
              </a:rPr>
              <a:t>Weak prediction observed between a row’s </a:t>
            </a:r>
            <a:br>
              <a:rPr lang="en-US" sz="2400" dirty="0">
                <a:solidFill>
                  <a:schemeClr val="bg1"/>
                </a:solidFill>
                <a:latin typeface="Cambria" panose="02040503050406030204" pitchFamily="18" charset="0"/>
              </a:rPr>
            </a:br>
            <a:r>
              <a:rPr lang="en-US" sz="2400" b="1" dirty="0">
                <a:solidFill>
                  <a:srgbClr val="0070C0"/>
                </a:solidFill>
                <a:latin typeface="Cambria" panose="02040503050406030204" pitchFamily="18" charset="0"/>
              </a:rPr>
              <a:t>spatial features </a:t>
            </a:r>
            <a:r>
              <a:rPr lang="en-US" sz="2400" dirty="0">
                <a:solidFill>
                  <a:schemeClr val="tx1"/>
                </a:solidFill>
                <a:latin typeface="Cambria" panose="02040503050406030204" pitchFamily="18" charset="0"/>
              </a:rPr>
              <a:t>&amp; read disturbance </a:t>
            </a:r>
            <a:r>
              <a:rPr lang="en-US" sz="2400" b="1" dirty="0">
                <a:solidFill>
                  <a:srgbClr val="C00000"/>
                </a:solidFill>
                <a:latin typeface="Cambria" panose="02040503050406030204" pitchFamily="18" charset="0"/>
              </a:rPr>
              <a:t>vulnerability</a:t>
            </a:r>
          </a:p>
        </p:txBody>
      </p:sp>
      <p:grpSp>
        <p:nvGrpSpPr>
          <p:cNvPr id="3" name="Group 2">
            <a:extLst>
              <a:ext uri="{FF2B5EF4-FFF2-40B4-BE49-F238E27FC236}">
                <a16:creationId xmlns:a16="http://schemas.microsoft.com/office/drawing/2014/main" id="{5D3F014B-AA8A-D14E-5379-FAACFF200AE9}"/>
              </a:ext>
            </a:extLst>
          </p:cNvPr>
          <p:cNvGrpSpPr/>
          <p:nvPr/>
        </p:nvGrpSpPr>
        <p:grpSpPr>
          <a:xfrm>
            <a:off x="7289807" y="1836476"/>
            <a:ext cx="3492839" cy="1635213"/>
            <a:chOff x="-3127814" y="1316100"/>
            <a:chExt cx="8991664" cy="1635213"/>
          </a:xfrm>
        </p:grpSpPr>
        <p:sp>
          <p:nvSpPr>
            <p:cNvPr id="12" name="TextBox 11">
              <a:extLst>
                <a:ext uri="{FF2B5EF4-FFF2-40B4-BE49-F238E27FC236}">
                  <a16:creationId xmlns:a16="http://schemas.microsoft.com/office/drawing/2014/main" id="{4E2B92FC-7732-44A8-1B78-B0307F7492AA}"/>
                </a:ext>
              </a:extLst>
            </p:cNvPr>
            <p:cNvSpPr txBox="1"/>
            <p:nvPr/>
          </p:nvSpPr>
          <p:spPr>
            <a:xfrm>
              <a:off x="171927" y="1316100"/>
              <a:ext cx="5691923" cy="1200329"/>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More than 50% of the features have F1 scores larger than 0.1</a:t>
              </a:r>
            </a:p>
          </p:txBody>
        </p:sp>
        <p:cxnSp>
          <p:nvCxnSpPr>
            <p:cNvPr id="14" name="Elbow Connector 13">
              <a:extLst>
                <a:ext uri="{FF2B5EF4-FFF2-40B4-BE49-F238E27FC236}">
                  <a16:creationId xmlns:a16="http://schemas.microsoft.com/office/drawing/2014/main" id="{2FB6257B-E180-2E1E-0B74-6AA51C08E7DA}"/>
                </a:ext>
              </a:extLst>
            </p:cNvPr>
            <p:cNvCxnSpPr>
              <a:cxnSpLocks/>
              <a:stCxn id="22" idx="0"/>
              <a:endCxn id="12" idx="1"/>
            </p:cNvCxnSpPr>
            <p:nvPr/>
          </p:nvCxnSpPr>
          <p:spPr>
            <a:xfrm rot="5400000" flipH="1" flipV="1">
              <a:off x="-1995468" y="783919"/>
              <a:ext cx="1035048" cy="3299740"/>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532163D7-D7C8-84DF-5E18-798B01D433B5}"/>
              </a:ext>
            </a:extLst>
          </p:cNvPr>
          <p:cNvSpPr>
            <a:spLocks noChangeAspect="1"/>
          </p:cNvSpPr>
          <p:nvPr/>
        </p:nvSpPr>
        <p:spPr>
          <a:xfrm>
            <a:off x="6924040" y="3471682"/>
            <a:ext cx="731520" cy="73152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78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534-0EED-A6D4-616D-284759C39B3E}"/>
              </a:ext>
            </a:extLst>
          </p:cNvPr>
          <p:cNvSpPr>
            <a:spLocks noGrp="1"/>
          </p:cNvSpPr>
          <p:nvPr>
            <p:ph type="title"/>
          </p:nvPr>
        </p:nvSpPr>
        <p:spPr/>
        <p:txBody>
          <a:bodyPr>
            <a:normAutofit fontScale="90000"/>
          </a:bodyPr>
          <a:lstStyle/>
          <a:p>
            <a:r>
              <a:rPr lang="en-US" dirty="0"/>
              <a:t>Cumulative Distribution of Spatial Features</a:t>
            </a:r>
            <a:br>
              <a:rPr lang="en-US" dirty="0"/>
            </a:br>
            <a:r>
              <a:rPr lang="en-US" dirty="0"/>
              <a:t>based on F1 Score</a:t>
            </a:r>
          </a:p>
        </p:txBody>
      </p:sp>
      <p:sp>
        <p:nvSpPr>
          <p:cNvPr id="4" name="Slide Number Placeholder 3">
            <a:extLst>
              <a:ext uri="{FF2B5EF4-FFF2-40B4-BE49-F238E27FC236}">
                <a16:creationId xmlns:a16="http://schemas.microsoft.com/office/drawing/2014/main" id="{FE530748-C5E5-1D3D-9B52-C6F7977FCB31}"/>
              </a:ext>
            </a:extLst>
          </p:cNvPr>
          <p:cNvSpPr>
            <a:spLocks noGrp="1"/>
          </p:cNvSpPr>
          <p:nvPr>
            <p:ph type="sldNum" sz="quarter" idx="12"/>
          </p:nvPr>
        </p:nvSpPr>
        <p:spPr/>
        <p:txBody>
          <a:bodyPr/>
          <a:lstStyle/>
          <a:p>
            <a:fld id="{676C2683-0D41-1E45-8714-724CB2570654}" type="slidenum">
              <a:rPr lang="en-US" smtClean="0"/>
              <a:pPr/>
              <a:t>122</a:t>
            </a:fld>
            <a:endParaRPr lang="en-US" dirty="0"/>
          </a:p>
        </p:txBody>
      </p:sp>
      <p:pic>
        <p:nvPicPr>
          <p:cNvPr id="5" name="Picture 4">
            <a:extLst>
              <a:ext uri="{FF2B5EF4-FFF2-40B4-BE49-F238E27FC236}">
                <a16:creationId xmlns:a16="http://schemas.microsoft.com/office/drawing/2014/main" id="{06397BF4-2C99-01B5-85A6-4137B614C203}"/>
              </a:ext>
            </a:extLst>
          </p:cNvPr>
          <p:cNvPicPr>
            <a:picLocks noChangeAspect="1"/>
          </p:cNvPicPr>
          <p:nvPr/>
        </p:nvPicPr>
        <p:blipFill>
          <a:blip r:embed="rId3"/>
          <a:stretch>
            <a:fillRect/>
          </a:stretch>
        </p:blipFill>
        <p:spPr>
          <a:xfrm>
            <a:off x="2490652" y="1851515"/>
            <a:ext cx="7908960" cy="1731700"/>
          </a:xfrm>
          <a:prstGeom prst="rect">
            <a:avLst/>
          </a:prstGeom>
        </p:spPr>
      </p:pic>
      <p:sp>
        <p:nvSpPr>
          <p:cNvPr id="6" name="TextBox 5">
            <a:extLst>
              <a:ext uri="{FF2B5EF4-FFF2-40B4-BE49-F238E27FC236}">
                <a16:creationId xmlns:a16="http://schemas.microsoft.com/office/drawing/2014/main" id="{4802BD6C-55CC-4D52-F123-4FB2BAFED051}"/>
              </a:ext>
            </a:extLst>
          </p:cNvPr>
          <p:cNvSpPr txBox="1"/>
          <p:nvPr/>
        </p:nvSpPr>
        <p:spPr>
          <a:xfrm>
            <a:off x="2804160" y="3495489"/>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7" name="TextBox 6">
            <a:extLst>
              <a:ext uri="{FF2B5EF4-FFF2-40B4-BE49-F238E27FC236}">
                <a16:creationId xmlns:a16="http://schemas.microsoft.com/office/drawing/2014/main" id="{9C13D134-E54C-8BA6-88E3-B3288DD74AC0}"/>
              </a:ext>
            </a:extLst>
          </p:cNvPr>
          <p:cNvSpPr txBox="1"/>
          <p:nvPr/>
        </p:nvSpPr>
        <p:spPr>
          <a:xfrm>
            <a:off x="5596045" y="3503805"/>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8" name="TextBox 7">
            <a:extLst>
              <a:ext uri="{FF2B5EF4-FFF2-40B4-BE49-F238E27FC236}">
                <a16:creationId xmlns:a16="http://schemas.microsoft.com/office/drawing/2014/main" id="{A8A1C1A1-BECB-CDB8-6609-D8367327462D}"/>
              </a:ext>
            </a:extLst>
          </p:cNvPr>
          <p:cNvSpPr txBox="1"/>
          <p:nvPr/>
        </p:nvSpPr>
        <p:spPr>
          <a:xfrm>
            <a:off x="8292137" y="3503805"/>
            <a:ext cx="2194560" cy="369332"/>
          </a:xfrm>
          <a:prstGeom prst="rect">
            <a:avLst/>
          </a:prstGeom>
          <a:noFill/>
        </p:spPr>
        <p:txBody>
          <a:bodyPr wrap="square" rtlCol="0">
            <a:spAutoFit/>
          </a:bodyPr>
          <a:lstStyle/>
          <a:p>
            <a:pPr algn="ctr"/>
            <a:r>
              <a:rPr lang="en-US" dirty="0">
                <a:latin typeface="Cambria" panose="02040503050406030204" pitchFamily="18" charset="0"/>
              </a:rPr>
              <a:t>F1 score</a:t>
            </a:r>
          </a:p>
        </p:txBody>
      </p:sp>
      <p:sp>
        <p:nvSpPr>
          <p:cNvPr id="9" name="TextBox 8">
            <a:extLst>
              <a:ext uri="{FF2B5EF4-FFF2-40B4-BE49-F238E27FC236}">
                <a16:creationId xmlns:a16="http://schemas.microsoft.com/office/drawing/2014/main" id="{6EB11B37-295F-B659-8C65-6CBE6310C740}"/>
              </a:ext>
            </a:extLst>
          </p:cNvPr>
          <p:cNvSpPr txBox="1"/>
          <p:nvPr/>
        </p:nvSpPr>
        <p:spPr>
          <a:xfrm rot="16200000">
            <a:off x="999909" y="2133125"/>
            <a:ext cx="2194560" cy="923330"/>
          </a:xfrm>
          <a:prstGeom prst="rect">
            <a:avLst/>
          </a:prstGeom>
          <a:noFill/>
        </p:spPr>
        <p:txBody>
          <a:bodyPr wrap="square" rtlCol="0">
            <a:spAutoFit/>
          </a:bodyPr>
          <a:lstStyle/>
          <a:p>
            <a:pPr algn="ctr"/>
            <a:r>
              <a:rPr lang="en-US" dirty="0">
                <a:latin typeface="Cambria" panose="02040503050406030204" pitchFamily="18" charset="0"/>
              </a:rPr>
              <a:t>Cumulative Distribution of Spatial Features</a:t>
            </a:r>
          </a:p>
        </p:txBody>
      </p:sp>
      <p:grpSp>
        <p:nvGrpSpPr>
          <p:cNvPr id="32" name="Group 31">
            <a:extLst>
              <a:ext uri="{FF2B5EF4-FFF2-40B4-BE49-F238E27FC236}">
                <a16:creationId xmlns:a16="http://schemas.microsoft.com/office/drawing/2014/main" id="{DB130501-57BA-D393-AAD7-3CE1E1B48162}"/>
              </a:ext>
            </a:extLst>
          </p:cNvPr>
          <p:cNvGrpSpPr/>
          <p:nvPr/>
        </p:nvGrpSpPr>
        <p:grpSpPr>
          <a:xfrm>
            <a:off x="3765410" y="2786334"/>
            <a:ext cx="6204823" cy="1520225"/>
            <a:chOff x="2241403" y="2786327"/>
            <a:chExt cx="6204823" cy="1520225"/>
          </a:xfrm>
        </p:grpSpPr>
        <p:sp>
          <p:nvSpPr>
            <p:cNvPr id="10" name="Oval 9">
              <a:extLst>
                <a:ext uri="{FF2B5EF4-FFF2-40B4-BE49-F238E27FC236}">
                  <a16:creationId xmlns:a16="http://schemas.microsoft.com/office/drawing/2014/main" id="{422DF699-C299-A355-A49E-CB121E12321E}"/>
                </a:ext>
              </a:extLst>
            </p:cNvPr>
            <p:cNvSpPr/>
            <p:nvPr/>
          </p:nvSpPr>
          <p:spPr>
            <a:xfrm>
              <a:off x="7958546" y="2786327"/>
              <a:ext cx="487680" cy="496389"/>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E8BC666-1CFB-7BA7-9B67-6B990D1C32DA}"/>
                </a:ext>
              </a:extLst>
            </p:cNvPr>
            <p:cNvSpPr txBox="1"/>
            <p:nvPr/>
          </p:nvSpPr>
          <p:spPr>
            <a:xfrm>
              <a:off x="2241403" y="3937220"/>
              <a:ext cx="5970481" cy="369332"/>
            </a:xfrm>
            <a:prstGeom prst="rect">
              <a:avLst/>
            </a:prstGeom>
            <a:noFill/>
          </p:spPr>
          <p:txBody>
            <a:bodyPr wrap="none" rtlCol="0">
              <a:spAutoFit/>
            </a:bodyPr>
            <a:lstStyle/>
            <a:p>
              <a:r>
                <a:rPr lang="en-US" dirty="0">
                  <a:solidFill>
                    <a:srgbClr val="C00000"/>
                  </a:solidFill>
                  <a:latin typeface="Cambria" panose="02040503050406030204" pitchFamily="18" charset="0"/>
                </a:rPr>
                <a:t>A few spatial features from Mfr. S can exhibit F1 score &gt;0.7 </a:t>
              </a:r>
            </a:p>
          </p:txBody>
        </p:sp>
        <p:cxnSp>
          <p:nvCxnSpPr>
            <p:cNvPr id="13" name="Elbow Connector 12">
              <a:extLst>
                <a:ext uri="{FF2B5EF4-FFF2-40B4-BE49-F238E27FC236}">
                  <a16:creationId xmlns:a16="http://schemas.microsoft.com/office/drawing/2014/main" id="{E825617A-A07B-1110-036F-29C8398254B1}"/>
                </a:ext>
              </a:extLst>
            </p:cNvPr>
            <p:cNvCxnSpPr>
              <a:cxnSpLocks/>
              <a:stCxn id="11" idx="3"/>
              <a:endCxn id="10" idx="4"/>
            </p:cNvCxnSpPr>
            <p:nvPr/>
          </p:nvCxnSpPr>
          <p:spPr>
            <a:xfrm flipH="1" flipV="1">
              <a:off x="8202386" y="3282716"/>
              <a:ext cx="9498" cy="839170"/>
            </a:xfrm>
            <a:prstGeom prst="bentConnector4">
              <a:avLst>
                <a:gd name="adj1" fmla="val -2406822"/>
                <a:gd name="adj2" fmla="val 6100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7CA093C-7C2B-13B1-F68D-CAC9A386D9F8}"/>
              </a:ext>
            </a:extLst>
          </p:cNvPr>
          <p:cNvGrpSpPr/>
          <p:nvPr/>
        </p:nvGrpSpPr>
        <p:grpSpPr>
          <a:xfrm>
            <a:off x="4815847" y="1409338"/>
            <a:ext cx="2995743" cy="602342"/>
            <a:chOff x="1576253" y="1316100"/>
            <a:chExt cx="2995743" cy="602342"/>
          </a:xfrm>
        </p:grpSpPr>
        <p:sp>
          <p:nvSpPr>
            <p:cNvPr id="18" name="TextBox 17">
              <a:extLst>
                <a:ext uri="{FF2B5EF4-FFF2-40B4-BE49-F238E27FC236}">
                  <a16:creationId xmlns:a16="http://schemas.microsoft.com/office/drawing/2014/main" id="{14C1B178-9223-3827-C5FD-246C6ABE30A5}"/>
                </a:ext>
              </a:extLst>
            </p:cNvPr>
            <p:cNvSpPr txBox="1"/>
            <p:nvPr/>
          </p:nvSpPr>
          <p:spPr>
            <a:xfrm>
              <a:off x="1934543" y="1316100"/>
              <a:ext cx="263745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a:t>
              </a:r>
            </a:p>
          </p:txBody>
        </p:sp>
        <p:cxnSp>
          <p:nvCxnSpPr>
            <p:cNvPr id="19" name="Elbow Connector 18">
              <a:extLst>
                <a:ext uri="{FF2B5EF4-FFF2-40B4-BE49-F238E27FC236}">
                  <a16:creationId xmlns:a16="http://schemas.microsoft.com/office/drawing/2014/main" id="{C7093399-480F-C07C-E5EF-32CB2B4AEF32}"/>
                </a:ext>
              </a:extLst>
            </p:cNvPr>
            <p:cNvCxnSpPr>
              <a:cxnSpLocks/>
              <a:stCxn id="18" idx="1"/>
            </p:cNvCxnSpPr>
            <p:nvPr/>
          </p:nvCxnSpPr>
          <p:spPr>
            <a:xfrm rot="10800000" flipV="1">
              <a:off x="1576253" y="1500766"/>
              <a:ext cx="358290" cy="417676"/>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Elbow Connector 20">
            <a:extLst>
              <a:ext uri="{FF2B5EF4-FFF2-40B4-BE49-F238E27FC236}">
                <a16:creationId xmlns:a16="http://schemas.microsoft.com/office/drawing/2014/main" id="{A30BEE1E-3F58-FF0D-1570-5E9C9CEA89A6}"/>
              </a:ext>
            </a:extLst>
          </p:cNvPr>
          <p:cNvCxnSpPr>
            <a:cxnSpLocks/>
            <a:stCxn id="18" idx="3"/>
            <a:endCxn id="24" idx="0"/>
          </p:cNvCxnSpPr>
          <p:nvPr/>
        </p:nvCxnSpPr>
        <p:spPr>
          <a:xfrm>
            <a:off x="7811583" y="1594011"/>
            <a:ext cx="1577834" cy="37311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0A86C70-C9D0-A5AE-7DA1-FA4B3FE15470}"/>
              </a:ext>
            </a:extLst>
          </p:cNvPr>
          <p:cNvSpPr/>
          <p:nvPr/>
        </p:nvSpPr>
        <p:spPr>
          <a:xfrm>
            <a:off x="9153894" y="1967115"/>
            <a:ext cx="471059" cy="2262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A64AB04C-785A-4736-3D35-F42DBAF725DC}"/>
              </a:ext>
            </a:extLst>
          </p:cNvPr>
          <p:cNvCxnSpPr/>
          <p:nvPr/>
        </p:nvCxnSpPr>
        <p:spPr>
          <a:xfrm>
            <a:off x="6766561" y="1722754"/>
            <a:ext cx="0" cy="2575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BA299340-C563-9339-87A4-B9BE6CF6903A}"/>
              </a:ext>
            </a:extLst>
          </p:cNvPr>
          <p:cNvSpPr/>
          <p:nvPr/>
        </p:nvSpPr>
        <p:spPr>
          <a:xfrm>
            <a:off x="1524000" y="4911377"/>
            <a:ext cx="9144000" cy="893257"/>
          </a:xfrm>
          <a:prstGeom prst="roundRect">
            <a:avLst>
              <a:gd name="adj" fmla="val 0"/>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2400" dirty="0">
                <a:solidFill>
                  <a:schemeClr val="tx1"/>
                </a:solidFill>
                <a:latin typeface="Cambria" panose="02040503050406030204" pitchFamily="18" charset="0"/>
              </a:rPr>
              <a:t>Weak prediction observed between a row’s </a:t>
            </a:r>
            <a:br>
              <a:rPr lang="en-US" sz="2400" dirty="0">
                <a:solidFill>
                  <a:schemeClr val="bg1"/>
                </a:solidFill>
                <a:latin typeface="Cambria" panose="02040503050406030204" pitchFamily="18" charset="0"/>
              </a:rPr>
            </a:br>
            <a:r>
              <a:rPr lang="en-US" sz="2400" b="1" dirty="0">
                <a:solidFill>
                  <a:srgbClr val="0070C0"/>
                </a:solidFill>
                <a:latin typeface="Cambria" panose="02040503050406030204" pitchFamily="18" charset="0"/>
              </a:rPr>
              <a:t>spatial features </a:t>
            </a:r>
            <a:r>
              <a:rPr lang="en-US" sz="2400" dirty="0">
                <a:solidFill>
                  <a:schemeClr val="tx1"/>
                </a:solidFill>
                <a:latin typeface="Cambria" panose="02040503050406030204" pitchFamily="18" charset="0"/>
              </a:rPr>
              <a:t>&amp; read disturbance </a:t>
            </a:r>
            <a:r>
              <a:rPr lang="en-US" sz="2400" b="1" dirty="0">
                <a:solidFill>
                  <a:srgbClr val="C00000"/>
                </a:solidFill>
                <a:latin typeface="Cambria" panose="02040503050406030204" pitchFamily="18" charset="0"/>
              </a:rPr>
              <a:t>vulnerability</a:t>
            </a:r>
          </a:p>
        </p:txBody>
      </p:sp>
    </p:spTree>
    <p:extLst>
      <p:ext uri="{BB962C8B-B14F-4D97-AF65-F5344CB8AC3E}">
        <p14:creationId xmlns:p14="http://schemas.microsoft.com/office/powerpoint/2010/main" val="383817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3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1529080" y="6"/>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152400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Implementation Details</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9420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9376942" y="3701094"/>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u="sng" dirty="0">
                <a:solidFill>
                  <a:srgbClr val="0563C1"/>
                </a:solidFill>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1524000" y="3762053"/>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t>Yağlıkçı</a:t>
            </a:r>
            <a:r>
              <a:rPr lang="en-US" b="1" dirty="0"/>
              <a:t> </a:t>
            </a:r>
          </a:p>
          <a:p>
            <a:pPr>
              <a:spcAft>
                <a:spcPts val="600"/>
              </a:spcAft>
            </a:pPr>
            <a:r>
              <a:rPr lang="en-US" dirty="0"/>
              <a:t>Yahya Can </a:t>
            </a:r>
            <a:r>
              <a:rPr lang="en-US" dirty="0" err="1"/>
              <a:t>Tuğrul</a:t>
            </a:r>
            <a:r>
              <a:rPr lang="en-US" dirty="0"/>
              <a:t>    Geraldo F. Oliveira    İsmail Emir </a:t>
            </a:r>
            <a:r>
              <a:rPr lang="en-US" dirty="0" err="1"/>
              <a:t>Yüksel</a:t>
            </a:r>
            <a:endParaRPr lang="en-US" dirty="0"/>
          </a:p>
          <a:p>
            <a:pPr>
              <a:spcAft>
                <a:spcPts val="600"/>
              </a:spcAft>
            </a:pPr>
            <a:r>
              <a:rPr lang="en-US" dirty="0" err="1"/>
              <a:t>Ataberk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31739175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852C6-B5E0-BBE2-9117-3832AC51B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6F4C7-187D-C4BD-784C-1BA4FCD4275F}"/>
              </a:ext>
            </a:extLst>
          </p:cNvPr>
          <p:cNvSpPr>
            <a:spLocks noGrp="1"/>
          </p:cNvSpPr>
          <p:nvPr>
            <p:ph type="title"/>
          </p:nvPr>
        </p:nvSpPr>
        <p:spPr/>
        <p:txBody>
          <a:bodyPr>
            <a:normAutofit/>
          </a:bodyPr>
          <a:lstStyle/>
          <a:p>
            <a:r>
              <a:rPr lang="en-US" sz="2800" dirty="0" err="1"/>
              <a:t>Svärd</a:t>
            </a:r>
            <a:r>
              <a:rPr lang="en-US" sz="2800" dirty="0"/>
              <a:t>: </a:t>
            </a:r>
            <a:r>
              <a:rPr lang="en-US" sz="2400" dirty="0"/>
              <a:t>Spatial Variation-Aware Read Disturbance Defenses</a:t>
            </a:r>
            <a:br>
              <a:rPr lang="en-US" sz="2400" dirty="0"/>
            </a:br>
            <a:r>
              <a:rPr lang="en-US" sz="2400" dirty="0"/>
              <a:t>Integration Examples with Existing Defenses</a:t>
            </a:r>
            <a:endParaRPr lang="en-US" sz="2800" dirty="0"/>
          </a:p>
        </p:txBody>
      </p:sp>
      <p:sp>
        <p:nvSpPr>
          <p:cNvPr id="3" name="Content Placeholder 2">
            <a:extLst>
              <a:ext uri="{FF2B5EF4-FFF2-40B4-BE49-F238E27FC236}">
                <a16:creationId xmlns:a16="http://schemas.microsoft.com/office/drawing/2014/main" id="{EEE22B1C-480E-E45C-C8B3-7578CF989429}"/>
              </a:ext>
            </a:extLst>
          </p:cNvPr>
          <p:cNvSpPr>
            <a:spLocks noGrp="1"/>
          </p:cNvSpPr>
          <p:nvPr>
            <p:ph idx="1"/>
          </p:nvPr>
        </p:nvSpPr>
        <p:spPr>
          <a:xfrm>
            <a:off x="1524006" y="965201"/>
            <a:ext cx="9143999" cy="5518150"/>
          </a:xfrm>
        </p:spPr>
        <p:txBody>
          <a:bodyPr>
            <a:noAutofit/>
          </a:bodyPr>
          <a:lstStyle/>
          <a:p>
            <a:pPr>
              <a:lnSpc>
                <a:spcPct val="100000"/>
              </a:lnSpc>
              <a:spcBef>
                <a:spcPts val="0"/>
              </a:spcBef>
            </a:pPr>
            <a:r>
              <a:rPr lang="en-US" sz="2000" dirty="0"/>
              <a:t>Integrate </a:t>
            </a:r>
            <a:r>
              <a:rPr lang="en-US" sz="2000" dirty="0" err="1"/>
              <a:t>Svärd</a:t>
            </a:r>
            <a:r>
              <a:rPr lang="en-US" sz="2000" dirty="0"/>
              <a:t> with five solutions</a:t>
            </a:r>
          </a:p>
          <a:p>
            <a:pPr marL="0" indent="0">
              <a:lnSpc>
                <a:spcPct val="100000"/>
              </a:lnSpc>
              <a:spcBef>
                <a:spcPts val="600"/>
              </a:spcBef>
              <a:buNone/>
            </a:pPr>
            <a:r>
              <a:rPr lang="en-US" sz="2000" dirty="0"/>
              <a:t>1) PARA [Kim+, ISCA’14]</a:t>
            </a:r>
          </a:p>
          <a:p>
            <a:pPr marL="523875" lvl="1" indent="-292100">
              <a:lnSpc>
                <a:spcPct val="100000"/>
              </a:lnSpc>
              <a:spcBef>
                <a:spcPts val="0"/>
              </a:spcBef>
              <a:buClr>
                <a:schemeClr val="tx1"/>
              </a:buClr>
            </a:pPr>
            <a:r>
              <a:rPr lang="en-US" sz="1800" dirty="0"/>
              <a:t>Generates </a:t>
            </a:r>
            <a:r>
              <a:rPr lang="en-US" sz="1800" b="1" dirty="0"/>
              <a:t>a random number</a:t>
            </a:r>
          </a:p>
          <a:p>
            <a:pPr marL="523875" lvl="1" indent="-292100">
              <a:lnSpc>
                <a:spcPct val="100000"/>
              </a:lnSpc>
              <a:spcBef>
                <a:spcPts val="0"/>
              </a:spcBef>
              <a:buClr>
                <a:schemeClr val="tx1"/>
              </a:buClr>
            </a:pPr>
            <a:r>
              <a:rPr lang="en-US" sz="1800" dirty="0"/>
              <a:t>Compares the random number with </a:t>
            </a:r>
            <a:r>
              <a:rPr lang="en-US" sz="1800" b="1" dirty="0"/>
              <a:t>a</a:t>
            </a:r>
            <a:r>
              <a:rPr lang="en-US" sz="1800" dirty="0"/>
              <a:t> </a:t>
            </a:r>
            <a:r>
              <a:rPr lang="en-US" sz="1800" b="1" dirty="0"/>
              <a:t>threshold</a:t>
            </a:r>
          </a:p>
          <a:p>
            <a:pPr marL="523875" lvl="1" indent="-292100">
              <a:lnSpc>
                <a:spcPct val="100000"/>
              </a:lnSpc>
              <a:spcBef>
                <a:spcPts val="0"/>
              </a:spcBef>
              <a:buClr>
                <a:schemeClr val="tx1"/>
              </a:buClr>
            </a:pPr>
            <a:r>
              <a:rPr lang="en-US" sz="1800" b="1" dirty="0">
                <a:solidFill>
                  <a:srgbClr val="C00000"/>
                </a:solidFill>
              </a:rPr>
              <a:t>Refreshes the victim row </a:t>
            </a:r>
            <a:r>
              <a:rPr lang="en-US" sz="1800" dirty="0"/>
              <a:t>if the random number exceeds</a:t>
            </a:r>
            <a:r>
              <a:rPr lang="en-US" sz="1800" b="1" dirty="0"/>
              <a:t> the threshold</a:t>
            </a:r>
          </a:p>
          <a:p>
            <a:pPr marL="0" indent="0">
              <a:lnSpc>
                <a:spcPct val="100000"/>
              </a:lnSpc>
              <a:spcBef>
                <a:spcPts val="600"/>
              </a:spcBef>
              <a:buClr>
                <a:schemeClr val="tx1"/>
              </a:buClr>
              <a:buNone/>
            </a:pPr>
            <a:r>
              <a:rPr lang="en-US" sz="2000" dirty="0"/>
              <a:t>2) BlockHammer [</a:t>
            </a:r>
            <a:r>
              <a:rPr lang="en-US" sz="2000" dirty="0" err="1"/>
              <a:t>Yaglikci</a:t>
            </a:r>
            <a:r>
              <a:rPr lang="en-US" sz="2000" dirty="0"/>
              <a:t>+, HPCA’21]</a:t>
            </a:r>
          </a:p>
          <a:p>
            <a:pPr marL="523875" lvl="1" indent="-292100">
              <a:lnSpc>
                <a:spcPct val="100000"/>
              </a:lnSpc>
              <a:spcBef>
                <a:spcPts val="0"/>
              </a:spcBef>
              <a:buClr>
                <a:schemeClr val="tx1"/>
              </a:buClr>
            </a:pPr>
            <a:r>
              <a:rPr lang="en-US" sz="1800" dirty="0"/>
              <a:t>Counts </a:t>
            </a:r>
            <a:r>
              <a:rPr lang="en-US" sz="1800" b="1" dirty="0"/>
              <a:t>the number of activations </a:t>
            </a:r>
            <a:r>
              <a:rPr lang="en-US" sz="1800" dirty="0"/>
              <a:t>of DRAM rows</a:t>
            </a:r>
          </a:p>
          <a:p>
            <a:pPr marL="523875" lvl="1" indent="-292100">
              <a:lnSpc>
                <a:spcPct val="100000"/>
              </a:lnSpc>
              <a:spcBef>
                <a:spcPts val="0"/>
              </a:spcBef>
              <a:buClr>
                <a:schemeClr val="tx1"/>
              </a:buClr>
            </a:pPr>
            <a:r>
              <a:rPr lang="en-US" sz="1800" dirty="0"/>
              <a:t>Compares the activation count </a:t>
            </a:r>
            <a:r>
              <a:rPr lang="en-US" sz="1800" b="1" dirty="0"/>
              <a:t>with a threshold</a:t>
            </a:r>
          </a:p>
          <a:p>
            <a:pPr marL="523875" lvl="1" indent="-292100">
              <a:lnSpc>
                <a:spcPct val="100000"/>
              </a:lnSpc>
              <a:spcBef>
                <a:spcPts val="0"/>
              </a:spcBef>
              <a:buClr>
                <a:schemeClr val="tx1"/>
              </a:buClr>
            </a:pPr>
            <a:r>
              <a:rPr lang="en-US" sz="1800" b="1" dirty="0">
                <a:solidFill>
                  <a:srgbClr val="C00000"/>
                </a:solidFill>
              </a:rPr>
              <a:t>Throttles accesses </a:t>
            </a:r>
            <a:r>
              <a:rPr lang="en-US" sz="1800" dirty="0"/>
              <a:t>to the aggressor row if the activation count reaches </a:t>
            </a:r>
            <a:r>
              <a:rPr lang="en-US" sz="1800" b="1" dirty="0"/>
              <a:t>the threshold</a:t>
            </a:r>
          </a:p>
          <a:p>
            <a:pPr marL="0" indent="0">
              <a:lnSpc>
                <a:spcPct val="100000"/>
              </a:lnSpc>
              <a:spcBef>
                <a:spcPts val="600"/>
              </a:spcBef>
              <a:buClr>
                <a:schemeClr val="tx1"/>
              </a:buClr>
              <a:buNone/>
            </a:pPr>
            <a:r>
              <a:rPr lang="en-US" sz="2000" dirty="0"/>
              <a:t>3) Hydra [Qureshi+, ISCA’22]</a:t>
            </a:r>
          </a:p>
          <a:p>
            <a:pPr marL="523875" lvl="1" indent="-292100">
              <a:lnSpc>
                <a:spcPct val="100000"/>
              </a:lnSpc>
              <a:spcBef>
                <a:spcPts val="0"/>
              </a:spcBef>
              <a:buClr>
                <a:schemeClr val="tx1"/>
              </a:buClr>
            </a:pPr>
            <a:r>
              <a:rPr lang="en-US" sz="1800" dirty="0"/>
              <a:t>Counts </a:t>
            </a:r>
            <a:r>
              <a:rPr lang="en-US" sz="1800" b="1" dirty="0"/>
              <a:t>the number of activations </a:t>
            </a:r>
            <a:r>
              <a:rPr lang="en-US" sz="1800" dirty="0"/>
              <a:t>of DRAM rows</a:t>
            </a:r>
          </a:p>
          <a:p>
            <a:pPr marL="523875" lvl="1" indent="-292100">
              <a:lnSpc>
                <a:spcPct val="100000"/>
              </a:lnSpc>
              <a:spcBef>
                <a:spcPts val="0"/>
              </a:spcBef>
              <a:buClr>
                <a:schemeClr val="tx1"/>
              </a:buClr>
            </a:pPr>
            <a:r>
              <a:rPr lang="en-US" sz="1800" dirty="0"/>
              <a:t>Compares the activation count </a:t>
            </a:r>
            <a:r>
              <a:rPr lang="en-US" sz="1800" b="1" dirty="0"/>
              <a:t>with a threshold</a:t>
            </a:r>
          </a:p>
          <a:p>
            <a:pPr marL="523875" lvl="1" indent="-292100">
              <a:lnSpc>
                <a:spcPct val="100000"/>
              </a:lnSpc>
              <a:spcBef>
                <a:spcPts val="0"/>
              </a:spcBef>
              <a:buClr>
                <a:schemeClr val="tx1"/>
              </a:buClr>
            </a:pPr>
            <a:r>
              <a:rPr lang="en-US" sz="1800" b="1" dirty="0">
                <a:solidFill>
                  <a:srgbClr val="C00000"/>
                </a:solidFill>
              </a:rPr>
              <a:t>Refreshes the victim row</a:t>
            </a:r>
            <a:r>
              <a:rPr lang="en-US" sz="1800" dirty="0"/>
              <a:t> when the activation count reaches </a:t>
            </a:r>
            <a:r>
              <a:rPr lang="en-US" sz="1800" b="1" dirty="0"/>
              <a:t>the threshold</a:t>
            </a:r>
          </a:p>
          <a:p>
            <a:pPr marL="0" indent="0">
              <a:lnSpc>
                <a:spcPct val="100000"/>
              </a:lnSpc>
              <a:spcBef>
                <a:spcPts val="600"/>
              </a:spcBef>
              <a:buClr>
                <a:schemeClr val="tx1"/>
              </a:buClr>
              <a:buNone/>
            </a:pPr>
            <a:r>
              <a:rPr lang="en-US" sz="2000" dirty="0"/>
              <a:t>4) AQUA [Saxena+, MICRO’22]  and  5) RRS [</a:t>
            </a:r>
            <a:r>
              <a:rPr lang="en-US" sz="2000" dirty="0" err="1"/>
              <a:t>Saileshwar</a:t>
            </a:r>
            <a:r>
              <a:rPr lang="en-US" sz="2000" dirty="0"/>
              <a:t>+, ASPLOS’22]</a:t>
            </a:r>
          </a:p>
          <a:p>
            <a:pPr marL="523875" lvl="1" indent="-282575">
              <a:lnSpc>
                <a:spcPct val="100000"/>
              </a:lnSpc>
              <a:spcBef>
                <a:spcPts val="0"/>
              </a:spcBef>
              <a:buClr>
                <a:schemeClr val="tx1"/>
              </a:buClr>
            </a:pPr>
            <a:r>
              <a:rPr lang="en-US" sz="1800" dirty="0"/>
              <a:t>Counts </a:t>
            </a:r>
            <a:r>
              <a:rPr lang="en-US" sz="1800" b="1" dirty="0"/>
              <a:t>the number of activations </a:t>
            </a:r>
            <a:r>
              <a:rPr lang="en-US" sz="1800" dirty="0"/>
              <a:t>of DRAM rows</a:t>
            </a:r>
          </a:p>
          <a:p>
            <a:pPr marL="523875" lvl="1" indent="-282575">
              <a:lnSpc>
                <a:spcPct val="100000"/>
              </a:lnSpc>
              <a:spcBef>
                <a:spcPts val="0"/>
              </a:spcBef>
              <a:buClr>
                <a:schemeClr val="tx1"/>
              </a:buClr>
            </a:pPr>
            <a:r>
              <a:rPr lang="en-US" sz="1800" dirty="0"/>
              <a:t>Compares the activation count </a:t>
            </a:r>
            <a:r>
              <a:rPr lang="en-US" sz="1800" b="1" dirty="0"/>
              <a:t>with a threshold</a:t>
            </a:r>
          </a:p>
          <a:p>
            <a:pPr marL="523875" lvl="1" indent="-282575">
              <a:lnSpc>
                <a:spcPct val="100000"/>
              </a:lnSpc>
              <a:spcBef>
                <a:spcPts val="0"/>
              </a:spcBef>
              <a:buClr>
                <a:schemeClr val="tx1"/>
              </a:buClr>
            </a:pPr>
            <a:r>
              <a:rPr lang="en-US" sz="1800" b="1" dirty="0">
                <a:solidFill>
                  <a:srgbClr val="C00000"/>
                </a:solidFill>
              </a:rPr>
              <a:t>Relocates the aggressor row</a:t>
            </a:r>
            <a:r>
              <a:rPr lang="en-US" sz="1800" dirty="0"/>
              <a:t> when the activation count reaches </a:t>
            </a:r>
            <a:r>
              <a:rPr lang="en-US" sz="1800" b="1" dirty="0"/>
              <a:t>the threshold</a:t>
            </a:r>
          </a:p>
        </p:txBody>
      </p:sp>
      <p:sp>
        <p:nvSpPr>
          <p:cNvPr id="10" name="Slide Number Placeholder 9">
            <a:extLst>
              <a:ext uri="{FF2B5EF4-FFF2-40B4-BE49-F238E27FC236}">
                <a16:creationId xmlns:a16="http://schemas.microsoft.com/office/drawing/2014/main" id="{CA8B7D1A-C9D0-0C2B-F12F-F198F749AE04}"/>
              </a:ext>
            </a:extLst>
          </p:cNvPr>
          <p:cNvSpPr>
            <a:spLocks noGrp="1"/>
          </p:cNvSpPr>
          <p:nvPr>
            <p:ph type="sldNum" sz="quarter" idx="12"/>
          </p:nvPr>
        </p:nvSpPr>
        <p:spPr/>
        <p:txBody>
          <a:bodyPr/>
          <a:lstStyle/>
          <a:p>
            <a:fld id="{676C2683-0D41-1E45-8714-724CB2570654}" type="slidenum">
              <a:rPr lang="en-US" smtClean="0"/>
              <a:pPr/>
              <a:t>124</a:t>
            </a:fld>
            <a:endParaRPr lang="en-US" dirty="0"/>
          </a:p>
        </p:txBody>
      </p:sp>
      <p:sp>
        <p:nvSpPr>
          <p:cNvPr id="4" name="Rectangle 3">
            <a:extLst>
              <a:ext uri="{FF2B5EF4-FFF2-40B4-BE49-F238E27FC236}">
                <a16:creationId xmlns:a16="http://schemas.microsoft.com/office/drawing/2014/main" id="{03D750B5-BF83-5E96-C691-EDCF58D048C8}"/>
              </a:ext>
            </a:extLst>
          </p:cNvPr>
          <p:cNvSpPr/>
          <p:nvPr/>
        </p:nvSpPr>
        <p:spPr>
          <a:xfrm>
            <a:off x="1524000" y="1384300"/>
            <a:ext cx="2921003" cy="31712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946805E-3682-D2CF-8C65-51CE8E036AA5}"/>
              </a:ext>
            </a:extLst>
          </p:cNvPr>
          <p:cNvSpPr/>
          <p:nvPr/>
        </p:nvSpPr>
        <p:spPr>
          <a:xfrm>
            <a:off x="1523996" y="2578302"/>
            <a:ext cx="4216404" cy="317124"/>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1AF252-290C-B189-427B-BA7E730EE45F}"/>
              </a:ext>
            </a:extLst>
          </p:cNvPr>
          <p:cNvSpPr/>
          <p:nvPr/>
        </p:nvSpPr>
        <p:spPr>
          <a:xfrm>
            <a:off x="1523996" y="3804013"/>
            <a:ext cx="4216404" cy="31712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9FF502-AF24-B001-FE55-74C1AA1B51D7}"/>
              </a:ext>
            </a:extLst>
          </p:cNvPr>
          <p:cNvSpPr/>
          <p:nvPr/>
        </p:nvSpPr>
        <p:spPr>
          <a:xfrm>
            <a:off x="1523996" y="4985523"/>
            <a:ext cx="3365504" cy="31712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BBFE8C83-3B8A-5F92-CC37-40563614601F}"/>
              </a:ext>
            </a:extLst>
          </p:cNvPr>
          <p:cNvGrpSpPr/>
          <p:nvPr/>
        </p:nvGrpSpPr>
        <p:grpSpPr>
          <a:xfrm>
            <a:off x="6715771" y="1701424"/>
            <a:ext cx="2023107" cy="4160770"/>
            <a:chOff x="3495044" y="-67112"/>
            <a:chExt cx="2023107" cy="4160770"/>
          </a:xfrm>
        </p:grpSpPr>
        <p:cxnSp>
          <p:nvCxnSpPr>
            <p:cNvPr id="49" name="Curved Connector 48">
              <a:extLst>
                <a:ext uri="{FF2B5EF4-FFF2-40B4-BE49-F238E27FC236}">
                  <a16:creationId xmlns:a16="http://schemas.microsoft.com/office/drawing/2014/main" id="{9F35FA44-96F7-9FD3-D1F4-4D91EFF79B9D}"/>
                </a:ext>
              </a:extLst>
            </p:cNvPr>
            <p:cNvCxnSpPr>
              <a:cxnSpLocks/>
              <a:stCxn id="8" idx="2"/>
              <a:endCxn id="50" idx="3"/>
            </p:cNvCxnSpPr>
            <p:nvPr/>
          </p:nvCxnSpPr>
          <p:spPr>
            <a:xfrm rot="5400000">
              <a:off x="2587119" y="1054172"/>
              <a:ext cx="4052315" cy="180974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5B49588-8334-DEB4-1A0D-560DBB726725}"/>
                </a:ext>
              </a:extLst>
            </p:cNvPr>
            <p:cNvSpPr/>
            <p:nvPr/>
          </p:nvSpPr>
          <p:spPr>
            <a:xfrm>
              <a:off x="3495044" y="3876749"/>
              <a:ext cx="213358" cy="216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80203B7E-D0C3-6729-03CE-E28B235AA08A}"/>
              </a:ext>
            </a:extLst>
          </p:cNvPr>
          <p:cNvSpPr/>
          <p:nvPr/>
        </p:nvSpPr>
        <p:spPr>
          <a:xfrm>
            <a:off x="5448300" y="5001979"/>
            <a:ext cx="3848100" cy="317124"/>
          </a:xfrm>
          <a:prstGeom prst="rect">
            <a:avLst/>
          </a:prstGeom>
          <a:solidFill>
            <a:srgbClr val="E8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77C4930-4A66-0147-E9A6-672BBA953CFC}"/>
              </a:ext>
            </a:extLst>
          </p:cNvPr>
          <p:cNvGrpSpPr/>
          <p:nvPr/>
        </p:nvGrpSpPr>
        <p:grpSpPr>
          <a:xfrm>
            <a:off x="6573528" y="1055094"/>
            <a:ext cx="3975097" cy="1146204"/>
            <a:chOff x="3045463" y="1105039"/>
            <a:chExt cx="3975097" cy="1146204"/>
          </a:xfrm>
        </p:grpSpPr>
        <p:sp>
          <p:nvSpPr>
            <p:cNvPr id="8" name="TextBox 7">
              <a:extLst>
                <a:ext uri="{FF2B5EF4-FFF2-40B4-BE49-F238E27FC236}">
                  <a16:creationId xmlns:a16="http://schemas.microsoft.com/office/drawing/2014/main" id="{C2D12A79-7EE9-1734-2044-C6F584A06F48}"/>
                </a:ext>
              </a:extLst>
            </p:cNvPr>
            <p:cNvSpPr txBox="1"/>
            <p:nvPr/>
          </p:nvSpPr>
          <p:spPr>
            <a:xfrm>
              <a:off x="3401063" y="1105039"/>
              <a:ext cx="3619497" cy="646331"/>
            </a:xfrm>
            <a:prstGeom prst="rect">
              <a:avLst/>
            </a:prstGeom>
            <a:solidFill>
              <a:schemeClr val="accent2">
                <a:lumMod val="20000"/>
                <a:lumOff val="80000"/>
              </a:schemeClr>
            </a:solidFill>
            <a:ln>
              <a:solidFill>
                <a:srgbClr val="C00000"/>
              </a:solidFill>
            </a:ln>
          </p:spPr>
          <p:txBody>
            <a:bodyPr wrap="square" rtlCol="0">
              <a:spAutoFit/>
            </a:bodyPr>
            <a:lstStyle/>
            <a:p>
              <a:r>
                <a:rPr lang="en-US" dirty="0" err="1">
                  <a:solidFill>
                    <a:srgbClr val="C00000"/>
                  </a:solidFill>
                  <a:latin typeface="Cambria" panose="02040503050406030204" pitchFamily="18" charset="0"/>
                </a:rPr>
                <a:t>Svärd</a:t>
              </a:r>
              <a:r>
                <a:rPr lang="en-US" dirty="0">
                  <a:solidFill>
                    <a:srgbClr val="C00000"/>
                  </a:solidFill>
                  <a:latin typeface="Cambria" panose="02040503050406030204" pitchFamily="18" charset="0"/>
                </a:rPr>
                <a:t> tunes </a:t>
              </a:r>
              <a:r>
                <a:rPr lang="en-US" b="1" dirty="0">
                  <a:solidFill>
                    <a:srgbClr val="C00000"/>
                  </a:solidFill>
                  <a:latin typeface="Cambria" panose="02040503050406030204" pitchFamily="18" charset="0"/>
                </a:rPr>
                <a:t>the threshold </a:t>
              </a:r>
              <a:r>
                <a:rPr lang="en-US" dirty="0">
                  <a:solidFill>
                    <a:srgbClr val="C00000"/>
                  </a:solidFill>
                  <a:latin typeface="Cambria" panose="02040503050406030204" pitchFamily="18" charset="0"/>
                </a:rPr>
                <a:t>based </a:t>
              </a:r>
              <a:br>
                <a:rPr lang="en-US" dirty="0">
                  <a:solidFill>
                    <a:srgbClr val="C00000"/>
                  </a:solidFill>
                  <a:latin typeface="Cambria" panose="02040503050406030204" pitchFamily="18" charset="0"/>
                </a:rPr>
              </a:br>
              <a:r>
                <a:rPr lang="en-US" dirty="0">
                  <a:solidFill>
                    <a:srgbClr val="C00000"/>
                  </a:solidFill>
                  <a:latin typeface="Cambria" panose="02040503050406030204" pitchFamily="18" charset="0"/>
                </a:rPr>
                <a:t>on the </a:t>
              </a:r>
              <a:r>
                <a:rPr lang="en-US" b="1" dirty="0">
                  <a:solidFill>
                    <a:srgbClr val="C00000"/>
                  </a:solidFill>
                  <a:latin typeface="Cambria" panose="02040503050406030204" pitchFamily="18" charset="0"/>
                </a:rPr>
                <a:t>victim row’s vulnerability</a:t>
              </a:r>
            </a:p>
          </p:txBody>
        </p:sp>
        <p:cxnSp>
          <p:nvCxnSpPr>
            <p:cNvPr id="11" name="Curved Connector 10">
              <a:extLst>
                <a:ext uri="{FF2B5EF4-FFF2-40B4-BE49-F238E27FC236}">
                  <a16:creationId xmlns:a16="http://schemas.microsoft.com/office/drawing/2014/main" id="{791F69DF-4D99-1341-F8C4-6D51B4F11D7A}"/>
                </a:ext>
              </a:extLst>
            </p:cNvPr>
            <p:cNvCxnSpPr>
              <a:cxnSpLocks/>
              <a:stCxn id="8" idx="2"/>
              <a:endCxn id="12" idx="3"/>
            </p:cNvCxnSpPr>
            <p:nvPr/>
          </p:nvCxnSpPr>
          <p:spPr>
            <a:xfrm rot="5400000">
              <a:off x="4072466" y="1049486"/>
              <a:ext cx="436463" cy="1840231"/>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EC39606-DC82-6EB4-8CF9-AFE69AF84786}"/>
                </a:ext>
              </a:extLst>
            </p:cNvPr>
            <p:cNvSpPr/>
            <p:nvPr/>
          </p:nvSpPr>
          <p:spPr>
            <a:xfrm>
              <a:off x="3045463" y="2124423"/>
              <a:ext cx="325118" cy="1268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4D35C85-D3F5-7AC6-B991-85A4122A0DB0}"/>
              </a:ext>
            </a:extLst>
          </p:cNvPr>
          <p:cNvGrpSpPr/>
          <p:nvPr/>
        </p:nvGrpSpPr>
        <p:grpSpPr>
          <a:xfrm>
            <a:off x="6797043" y="1701432"/>
            <a:ext cx="1941828" cy="1735961"/>
            <a:chOff x="3881123" y="237689"/>
            <a:chExt cx="1941828" cy="1735961"/>
          </a:xfrm>
        </p:grpSpPr>
        <p:cxnSp>
          <p:nvCxnSpPr>
            <p:cNvPr id="24" name="Curved Connector 23">
              <a:extLst>
                <a:ext uri="{FF2B5EF4-FFF2-40B4-BE49-F238E27FC236}">
                  <a16:creationId xmlns:a16="http://schemas.microsoft.com/office/drawing/2014/main" id="{7B86F44A-99C3-03BC-D59B-189C57E2E5D2}"/>
                </a:ext>
              </a:extLst>
            </p:cNvPr>
            <p:cNvCxnSpPr>
              <a:cxnSpLocks/>
              <a:stCxn id="8" idx="2"/>
              <a:endCxn id="25" idx="3"/>
            </p:cNvCxnSpPr>
            <p:nvPr/>
          </p:nvCxnSpPr>
          <p:spPr>
            <a:xfrm rot="5400000">
              <a:off x="4104323" y="146568"/>
              <a:ext cx="1627507" cy="1809749"/>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A68516C-6BA7-969B-B512-D9EA4C572CA0}"/>
                </a:ext>
              </a:extLst>
            </p:cNvPr>
            <p:cNvSpPr/>
            <p:nvPr/>
          </p:nvSpPr>
          <p:spPr>
            <a:xfrm>
              <a:off x="3881123" y="1756741"/>
              <a:ext cx="132078" cy="216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E0278AD-66B8-F237-D952-9C2027C6F4DC}"/>
              </a:ext>
            </a:extLst>
          </p:cNvPr>
          <p:cNvGrpSpPr/>
          <p:nvPr/>
        </p:nvGrpSpPr>
        <p:grpSpPr>
          <a:xfrm>
            <a:off x="6715771" y="1701424"/>
            <a:ext cx="2023107" cy="2924682"/>
            <a:chOff x="3647444" y="85288"/>
            <a:chExt cx="2023107" cy="2924682"/>
          </a:xfrm>
        </p:grpSpPr>
        <p:cxnSp>
          <p:nvCxnSpPr>
            <p:cNvPr id="37" name="Curved Connector 36">
              <a:extLst>
                <a:ext uri="{FF2B5EF4-FFF2-40B4-BE49-F238E27FC236}">
                  <a16:creationId xmlns:a16="http://schemas.microsoft.com/office/drawing/2014/main" id="{4B2A4C21-F4F8-BDDE-353E-E1BF36185ABE}"/>
                </a:ext>
              </a:extLst>
            </p:cNvPr>
            <p:cNvCxnSpPr>
              <a:cxnSpLocks/>
              <a:stCxn id="8" idx="2"/>
              <a:endCxn id="38" idx="3"/>
            </p:cNvCxnSpPr>
            <p:nvPr/>
          </p:nvCxnSpPr>
          <p:spPr>
            <a:xfrm rot="5400000">
              <a:off x="3357563" y="588528"/>
              <a:ext cx="2816227" cy="180974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61B1B79-3675-33B8-3D48-15F23A4158A6}"/>
                </a:ext>
              </a:extLst>
            </p:cNvPr>
            <p:cNvSpPr/>
            <p:nvPr/>
          </p:nvSpPr>
          <p:spPr>
            <a:xfrm>
              <a:off x="3647444" y="2793061"/>
              <a:ext cx="213358" cy="216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DC92CDF3-03B7-9BBC-9BDE-0D26078CC064}"/>
              </a:ext>
            </a:extLst>
          </p:cNvPr>
          <p:cNvSpPr/>
          <p:nvPr/>
        </p:nvSpPr>
        <p:spPr>
          <a:xfrm>
            <a:off x="8453120" y="2313946"/>
            <a:ext cx="421640" cy="144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A16A935-CA35-4777-B574-1633DFD16E13}"/>
              </a:ext>
            </a:extLst>
          </p:cNvPr>
          <p:cNvSpPr/>
          <p:nvPr/>
        </p:nvSpPr>
        <p:spPr>
          <a:xfrm>
            <a:off x="8128000" y="3529273"/>
            <a:ext cx="421640" cy="144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C82CCAB-5D81-5E01-76DD-C23360ECF51A}"/>
              </a:ext>
            </a:extLst>
          </p:cNvPr>
          <p:cNvSpPr/>
          <p:nvPr/>
        </p:nvSpPr>
        <p:spPr>
          <a:xfrm>
            <a:off x="7851141" y="4722290"/>
            <a:ext cx="421640" cy="144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40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P spid="7" grpId="0" animBg="1"/>
      <p:bldP spid="9" grpId="0" animBg="1"/>
      <p:bldP spid="1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BD6B-B16C-051D-4B99-D7DDBA010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A3212-00B0-9246-B3CA-B12848170712}"/>
              </a:ext>
            </a:extLst>
          </p:cNvPr>
          <p:cNvSpPr>
            <a:spLocks noGrp="1"/>
          </p:cNvSpPr>
          <p:nvPr>
            <p:ph type="title"/>
          </p:nvPr>
        </p:nvSpPr>
        <p:spPr/>
        <p:txBody>
          <a:bodyPr>
            <a:normAutofit fontScale="90000"/>
          </a:bodyPr>
          <a:lstStyle/>
          <a:p>
            <a:r>
              <a:rPr lang="en-US" sz="3100" dirty="0" err="1"/>
              <a:t>Svärd</a:t>
            </a:r>
            <a:r>
              <a:rPr lang="en-US" sz="3100" dirty="0"/>
              <a:t>: </a:t>
            </a:r>
            <a:r>
              <a:rPr lang="en-US" sz="2800" dirty="0"/>
              <a:t>Spatial Variation-Aware Read Disturbance Defenses</a:t>
            </a:r>
            <a:br>
              <a:rPr lang="en-US" sz="2800" dirty="0"/>
            </a:br>
            <a:r>
              <a:rPr lang="en-US" sz="2700" dirty="0"/>
              <a:t>Example Implementation 1</a:t>
            </a:r>
          </a:p>
        </p:txBody>
      </p:sp>
      <p:sp>
        <p:nvSpPr>
          <p:cNvPr id="72" name="Content Placeholder 2">
            <a:extLst>
              <a:ext uri="{FF2B5EF4-FFF2-40B4-BE49-F238E27FC236}">
                <a16:creationId xmlns:a16="http://schemas.microsoft.com/office/drawing/2014/main" id="{1D1F7939-A770-C75B-619C-777E70FF31A8}"/>
              </a:ext>
            </a:extLst>
          </p:cNvPr>
          <p:cNvSpPr>
            <a:spLocks noGrp="1"/>
          </p:cNvSpPr>
          <p:nvPr>
            <p:ph idx="1"/>
          </p:nvPr>
        </p:nvSpPr>
        <p:spPr>
          <a:xfrm>
            <a:off x="1524006" y="965201"/>
            <a:ext cx="9143999" cy="5336922"/>
          </a:xfrm>
        </p:spPr>
        <p:txBody>
          <a:bodyPr>
            <a:normAutofit/>
          </a:bodyPr>
          <a:lstStyle/>
          <a:p>
            <a:pPr>
              <a:lnSpc>
                <a:spcPct val="100000"/>
              </a:lnSpc>
              <a:spcBef>
                <a:spcPts val="0"/>
              </a:spcBef>
              <a:spcAft>
                <a:spcPts val="600"/>
              </a:spcAft>
              <a:buClr>
                <a:schemeClr val="tx1"/>
              </a:buClr>
            </a:pPr>
            <a:r>
              <a:rPr lang="en-US" dirty="0"/>
              <a:t>Classifies DRAM rows into </a:t>
            </a:r>
            <a:r>
              <a:rPr lang="en-US" b="1" dirty="0">
                <a:solidFill>
                  <a:srgbClr val="C00000"/>
                </a:solidFill>
              </a:rPr>
              <a:t>several vulnerability-level bins</a:t>
            </a:r>
          </a:p>
          <a:p>
            <a:pPr lvl="1">
              <a:lnSpc>
                <a:spcPct val="100000"/>
              </a:lnSpc>
              <a:spcBef>
                <a:spcPts val="0"/>
              </a:spcBef>
              <a:spcAft>
                <a:spcPts val="600"/>
              </a:spcAft>
              <a:buClr>
                <a:schemeClr val="tx1"/>
              </a:buClr>
            </a:pPr>
            <a:r>
              <a:rPr lang="en-US" dirty="0"/>
              <a:t>Maintains </a:t>
            </a:r>
            <a:r>
              <a:rPr lang="en-US" b="1" dirty="0">
                <a:solidFill>
                  <a:srgbClr val="7030A0"/>
                </a:solidFill>
              </a:rPr>
              <a:t>a few (e.g., four) bits</a:t>
            </a:r>
            <a:r>
              <a:rPr lang="en-US" dirty="0"/>
              <a:t> per DRAM row</a:t>
            </a:r>
          </a:p>
          <a:p>
            <a:pPr>
              <a:lnSpc>
                <a:spcPct val="100000"/>
              </a:lnSpc>
              <a:spcBef>
                <a:spcPts val="1200"/>
              </a:spcBef>
              <a:spcAft>
                <a:spcPts val="600"/>
              </a:spcAft>
              <a:buClr>
                <a:schemeClr val="tx1"/>
              </a:buClr>
            </a:pPr>
            <a:r>
              <a:rPr lang="en-US" dirty="0"/>
              <a:t>Implemented in either the memory controller or the DRAM chip</a:t>
            </a:r>
          </a:p>
          <a:p>
            <a:pPr>
              <a:lnSpc>
                <a:spcPct val="100000"/>
              </a:lnSpc>
              <a:spcBef>
                <a:spcPts val="1200"/>
              </a:spcBef>
              <a:spcAft>
                <a:spcPts val="600"/>
              </a:spcAft>
              <a:buClr>
                <a:schemeClr val="tx1"/>
              </a:buClr>
            </a:pPr>
            <a:r>
              <a:rPr lang="en-US" dirty="0"/>
              <a:t>Two example memory controller-based implementations:</a:t>
            </a:r>
          </a:p>
        </p:txBody>
      </p:sp>
      <p:sp>
        <p:nvSpPr>
          <p:cNvPr id="10" name="Slide Number Placeholder 9">
            <a:extLst>
              <a:ext uri="{FF2B5EF4-FFF2-40B4-BE49-F238E27FC236}">
                <a16:creationId xmlns:a16="http://schemas.microsoft.com/office/drawing/2014/main" id="{32B8AD33-43FB-120E-14ED-563F25B01F55}"/>
              </a:ext>
            </a:extLst>
          </p:cNvPr>
          <p:cNvSpPr>
            <a:spLocks noGrp="1"/>
          </p:cNvSpPr>
          <p:nvPr>
            <p:ph type="sldNum" sz="quarter" idx="12"/>
          </p:nvPr>
        </p:nvSpPr>
        <p:spPr/>
        <p:txBody>
          <a:bodyPr/>
          <a:lstStyle/>
          <a:p>
            <a:fld id="{676C2683-0D41-1E45-8714-724CB2570654}" type="slidenum">
              <a:rPr lang="en-US" smtClean="0"/>
              <a:pPr/>
              <a:t>125</a:t>
            </a:fld>
            <a:endParaRPr lang="en-US" dirty="0"/>
          </a:p>
        </p:txBody>
      </p:sp>
      <p:grpSp>
        <p:nvGrpSpPr>
          <p:cNvPr id="84" name="Group 83">
            <a:extLst>
              <a:ext uri="{FF2B5EF4-FFF2-40B4-BE49-F238E27FC236}">
                <a16:creationId xmlns:a16="http://schemas.microsoft.com/office/drawing/2014/main" id="{36952630-FBF3-7B6E-76F5-8A232742C9E2}"/>
              </a:ext>
            </a:extLst>
          </p:cNvPr>
          <p:cNvGrpSpPr/>
          <p:nvPr/>
        </p:nvGrpSpPr>
        <p:grpSpPr>
          <a:xfrm>
            <a:off x="1833705" y="3416718"/>
            <a:ext cx="8072303" cy="2085954"/>
            <a:chOff x="478309" y="4216169"/>
            <a:chExt cx="8072303" cy="2085954"/>
          </a:xfrm>
        </p:grpSpPr>
        <p:sp>
          <p:nvSpPr>
            <p:cNvPr id="8" name="Rectangle 7">
              <a:extLst>
                <a:ext uri="{FF2B5EF4-FFF2-40B4-BE49-F238E27FC236}">
                  <a16:creationId xmlns:a16="http://schemas.microsoft.com/office/drawing/2014/main" id="{46A8AEE3-F944-2CF9-E831-C98D5A848B36}"/>
                </a:ext>
              </a:extLst>
            </p:cNvPr>
            <p:cNvSpPr/>
            <p:nvPr/>
          </p:nvSpPr>
          <p:spPr>
            <a:xfrm>
              <a:off x="1522667" y="4240058"/>
              <a:ext cx="5346441" cy="2062065"/>
            </a:xfrm>
            <a:prstGeom prst="rect">
              <a:avLst/>
            </a:prstGeom>
            <a:solidFill>
              <a:srgbClr val="E7D7FF"/>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8F8E79-1987-1F2B-80EC-5AF6B5DB628C}"/>
                </a:ext>
              </a:extLst>
            </p:cNvPr>
            <p:cNvSpPr/>
            <p:nvPr/>
          </p:nvSpPr>
          <p:spPr>
            <a:xfrm>
              <a:off x="1751268" y="4323292"/>
              <a:ext cx="974794" cy="1409601"/>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48C5F6-4FCD-273D-6BAB-47023E6BFEB1}"/>
                </a:ext>
              </a:extLst>
            </p:cNvPr>
            <p:cNvSpPr/>
            <p:nvPr/>
          </p:nvSpPr>
          <p:spPr>
            <a:xfrm>
              <a:off x="7763292" y="4240058"/>
              <a:ext cx="787320" cy="2062065"/>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7E3B6A0-39DD-3DB6-C7D5-867738A8EA52}"/>
                </a:ext>
              </a:extLst>
            </p:cNvPr>
            <p:cNvCxnSpPr/>
            <p:nvPr/>
          </p:nvCxnSpPr>
          <p:spPr>
            <a:xfrm>
              <a:off x="2726062" y="4658761"/>
              <a:ext cx="50372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14630B2-38DF-837C-A0B6-C1F992D28870}"/>
                </a:ext>
              </a:extLst>
            </p:cNvPr>
            <p:cNvCxnSpPr>
              <a:cxnSpLocks/>
            </p:cNvCxnSpPr>
            <p:nvPr/>
          </p:nvCxnSpPr>
          <p:spPr>
            <a:xfrm>
              <a:off x="1200762" y="6181436"/>
              <a:ext cx="6542314"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DB23F4-F97B-62C6-B90C-BE008CC90A9A}"/>
                </a:ext>
              </a:extLst>
            </p:cNvPr>
            <p:cNvCxnSpPr>
              <a:cxnSpLocks/>
            </p:cNvCxnSpPr>
            <p:nvPr/>
          </p:nvCxnSpPr>
          <p:spPr>
            <a:xfrm>
              <a:off x="1200762" y="4658761"/>
              <a:ext cx="55050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775DF34-A683-6933-AA44-3B484FCA0883}"/>
                </a:ext>
              </a:extLst>
            </p:cNvPr>
            <p:cNvSpPr txBox="1"/>
            <p:nvPr/>
          </p:nvSpPr>
          <p:spPr>
            <a:xfrm>
              <a:off x="7222759" y="5873659"/>
              <a:ext cx="540533" cy="307777"/>
            </a:xfrm>
            <a:prstGeom prst="rect">
              <a:avLst/>
            </a:prstGeom>
            <a:noFill/>
          </p:spPr>
          <p:txBody>
            <a:bodyPr wrap="none" rtlCol="0">
              <a:spAutoFit/>
            </a:bodyPr>
            <a:lstStyle/>
            <a:p>
              <a:r>
                <a:rPr lang="en-US" sz="1400" dirty="0">
                  <a:latin typeface="Cambria" panose="02040503050406030204" pitchFamily="18" charset="0"/>
                </a:rPr>
                <a:t>Data</a:t>
              </a:r>
            </a:p>
          </p:txBody>
        </p:sp>
        <p:sp>
          <p:nvSpPr>
            <p:cNvPr id="37" name="TextBox 36">
              <a:extLst>
                <a:ext uri="{FF2B5EF4-FFF2-40B4-BE49-F238E27FC236}">
                  <a16:creationId xmlns:a16="http://schemas.microsoft.com/office/drawing/2014/main" id="{AB600777-EE53-B72F-6D0D-38B0FC305BE4}"/>
                </a:ext>
              </a:extLst>
            </p:cNvPr>
            <p:cNvSpPr txBox="1"/>
            <p:nvPr/>
          </p:nvSpPr>
          <p:spPr>
            <a:xfrm>
              <a:off x="478309" y="4378785"/>
              <a:ext cx="825867" cy="523220"/>
            </a:xfrm>
            <a:prstGeom prst="rect">
              <a:avLst/>
            </a:prstGeom>
            <a:noFill/>
          </p:spPr>
          <p:txBody>
            <a:bodyPr wrap="none" rtlCol="0">
              <a:spAutoFit/>
            </a:bodyPr>
            <a:lstStyle/>
            <a:p>
              <a:r>
                <a:rPr lang="en-US" sz="1400" dirty="0">
                  <a:latin typeface="Cambria" panose="02040503050406030204" pitchFamily="18" charset="0"/>
                </a:rPr>
                <a:t>Memory</a:t>
              </a:r>
            </a:p>
            <a:p>
              <a:r>
                <a:rPr lang="en-US" sz="1400" dirty="0">
                  <a:latin typeface="Cambria" panose="02040503050406030204" pitchFamily="18" charset="0"/>
                </a:rPr>
                <a:t>Request</a:t>
              </a:r>
            </a:p>
          </p:txBody>
        </p:sp>
        <p:sp>
          <p:nvSpPr>
            <p:cNvPr id="17" name="TextBox 16">
              <a:extLst>
                <a:ext uri="{FF2B5EF4-FFF2-40B4-BE49-F238E27FC236}">
                  <a16:creationId xmlns:a16="http://schemas.microsoft.com/office/drawing/2014/main" id="{DB8E42BD-9A34-DDFF-E207-6C823BB214C3}"/>
                </a:ext>
              </a:extLst>
            </p:cNvPr>
            <p:cNvSpPr txBox="1"/>
            <p:nvPr/>
          </p:nvSpPr>
          <p:spPr>
            <a:xfrm>
              <a:off x="2726062" y="4389129"/>
              <a:ext cx="2686120" cy="307777"/>
            </a:xfrm>
            <a:prstGeom prst="rect">
              <a:avLst/>
            </a:prstGeom>
            <a:noFill/>
          </p:spPr>
          <p:txBody>
            <a:bodyPr wrap="none" rtlCol="0">
              <a:spAutoFit/>
            </a:bodyPr>
            <a:lstStyle/>
            <a:p>
              <a:r>
                <a:rPr lang="en-US" sz="1400" dirty="0">
                  <a:latin typeface="Cambria" panose="02040503050406030204" pitchFamily="18" charset="0"/>
                </a:rPr>
                <a:t>DRAM Commands, Address, Data</a:t>
              </a:r>
            </a:p>
          </p:txBody>
        </p:sp>
        <p:sp>
          <p:nvSpPr>
            <p:cNvPr id="9" name="TextBox 8">
              <a:extLst>
                <a:ext uri="{FF2B5EF4-FFF2-40B4-BE49-F238E27FC236}">
                  <a16:creationId xmlns:a16="http://schemas.microsoft.com/office/drawing/2014/main" id="{609B39B3-FC6B-840C-194A-14CC0B867176}"/>
                </a:ext>
              </a:extLst>
            </p:cNvPr>
            <p:cNvSpPr txBox="1"/>
            <p:nvPr/>
          </p:nvSpPr>
          <p:spPr>
            <a:xfrm>
              <a:off x="5143499" y="4216169"/>
              <a:ext cx="1764586" cy="307777"/>
            </a:xfrm>
            <a:prstGeom prst="rect">
              <a:avLst/>
            </a:prstGeom>
            <a:noFill/>
          </p:spPr>
          <p:txBody>
            <a:bodyPr wrap="none" rtlCol="0">
              <a:spAutoFit/>
            </a:bodyPr>
            <a:lstStyle/>
            <a:p>
              <a:r>
                <a:rPr lang="en-US" sz="1400" b="1" dirty="0">
                  <a:latin typeface="Cambria" panose="02040503050406030204" pitchFamily="18" charset="0"/>
                </a:rPr>
                <a:t>Memory Controller</a:t>
              </a:r>
            </a:p>
          </p:txBody>
        </p:sp>
        <p:sp>
          <p:nvSpPr>
            <p:cNvPr id="12" name="TextBox 11">
              <a:extLst>
                <a:ext uri="{FF2B5EF4-FFF2-40B4-BE49-F238E27FC236}">
                  <a16:creationId xmlns:a16="http://schemas.microsoft.com/office/drawing/2014/main" id="{DAE30C17-C837-04DB-CD26-FA8142C59D98}"/>
                </a:ext>
              </a:extLst>
            </p:cNvPr>
            <p:cNvSpPr txBox="1"/>
            <p:nvPr/>
          </p:nvSpPr>
          <p:spPr>
            <a:xfrm>
              <a:off x="1776763" y="4658761"/>
              <a:ext cx="949299" cy="738664"/>
            </a:xfrm>
            <a:prstGeom prst="rect">
              <a:avLst/>
            </a:prstGeom>
            <a:noFill/>
          </p:spPr>
          <p:txBody>
            <a:bodyPr wrap="none" rtlCol="0">
              <a:spAutoFit/>
            </a:bodyPr>
            <a:lstStyle/>
            <a:p>
              <a:pPr algn="ctr"/>
              <a:r>
                <a:rPr lang="en-US" sz="1400" dirty="0">
                  <a:latin typeface="Cambria" panose="02040503050406030204" pitchFamily="18" charset="0"/>
                </a:rPr>
                <a:t>Memory </a:t>
              </a:r>
            </a:p>
            <a:p>
              <a:pPr algn="ctr"/>
              <a:r>
                <a:rPr lang="en-US" sz="1400" dirty="0">
                  <a:latin typeface="Cambria" panose="02040503050406030204" pitchFamily="18" charset="0"/>
                </a:rPr>
                <a:t>Request</a:t>
              </a:r>
            </a:p>
            <a:p>
              <a:pPr algn="ctr"/>
              <a:r>
                <a:rPr lang="en-US" sz="1400" dirty="0">
                  <a:latin typeface="Cambria" panose="02040503050406030204" pitchFamily="18" charset="0"/>
                </a:rPr>
                <a:t>Scheduler</a:t>
              </a:r>
            </a:p>
          </p:txBody>
        </p:sp>
        <p:sp>
          <p:nvSpPr>
            <p:cNvPr id="14" name="TextBox 13">
              <a:extLst>
                <a:ext uri="{FF2B5EF4-FFF2-40B4-BE49-F238E27FC236}">
                  <a16:creationId xmlns:a16="http://schemas.microsoft.com/office/drawing/2014/main" id="{155758B7-0841-9501-AEAA-7AADCB4CB56A}"/>
                </a:ext>
              </a:extLst>
            </p:cNvPr>
            <p:cNvSpPr txBox="1"/>
            <p:nvPr/>
          </p:nvSpPr>
          <p:spPr>
            <a:xfrm>
              <a:off x="7763292" y="4957986"/>
              <a:ext cx="787319" cy="523220"/>
            </a:xfrm>
            <a:prstGeom prst="rect">
              <a:avLst/>
            </a:prstGeom>
            <a:noFill/>
          </p:spPr>
          <p:txBody>
            <a:bodyPr wrap="square" rtlCol="0">
              <a:spAutoFit/>
            </a:bodyPr>
            <a:lstStyle/>
            <a:p>
              <a:pPr algn="ctr"/>
              <a:r>
                <a:rPr lang="en-US" sz="1400" dirty="0">
                  <a:latin typeface="Cambria" panose="02040503050406030204" pitchFamily="18" charset="0"/>
                </a:rPr>
                <a:t>DRAM </a:t>
              </a:r>
            </a:p>
            <a:p>
              <a:pPr algn="ctr"/>
              <a:r>
                <a:rPr lang="en-US" sz="1400" dirty="0">
                  <a:latin typeface="Cambria" panose="02040503050406030204" pitchFamily="18" charset="0"/>
                </a:rPr>
                <a:t>Chip</a:t>
              </a:r>
            </a:p>
          </p:txBody>
        </p:sp>
      </p:grpSp>
      <p:grpSp>
        <p:nvGrpSpPr>
          <p:cNvPr id="77" name="Solution">
            <a:extLst>
              <a:ext uri="{FF2B5EF4-FFF2-40B4-BE49-F238E27FC236}">
                <a16:creationId xmlns:a16="http://schemas.microsoft.com/office/drawing/2014/main" id="{5E43BBC0-3D9A-6CC3-5711-36B6701D43B3}"/>
              </a:ext>
            </a:extLst>
          </p:cNvPr>
          <p:cNvGrpSpPr/>
          <p:nvPr/>
        </p:nvGrpSpPr>
        <p:grpSpPr>
          <a:xfrm>
            <a:off x="3594054" y="3875810"/>
            <a:ext cx="2112030" cy="1558450"/>
            <a:chOff x="2077843" y="3828049"/>
            <a:chExt cx="2112030" cy="1558450"/>
          </a:xfrm>
        </p:grpSpPr>
        <p:grpSp>
          <p:nvGrpSpPr>
            <p:cNvPr id="20" name="Group 19">
              <a:extLst>
                <a:ext uri="{FF2B5EF4-FFF2-40B4-BE49-F238E27FC236}">
                  <a16:creationId xmlns:a16="http://schemas.microsoft.com/office/drawing/2014/main" id="{24B1E773-56FD-B7C4-53DA-0297401B5A54}"/>
                </a:ext>
              </a:extLst>
            </p:cNvPr>
            <p:cNvGrpSpPr/>
            <p:nvPr/>
          </p:nvGrpSpPr>
          <p:grpSpPr>
            <a:xfrm>
              <a:off x="2900066" y="4158479"/>
              <a:ext cx="1289807" cy="738664"/>
              <a:chOff x="2909175" y="2283411"/>
              <a:chExt cx="1289807" cy="738664"/>
            </a:xfrm>
          </p:grpSpPr>
          <p:sp>
            <p:nvSpPr>
              <p:cNvPr id="18" name="Rectangle 17">
                <a:extLst>
                  <a:ext uri="{FF2B5EF4-FFF2-40B4-BE49-F238E27FC236}">
                    <a16:creationId xmlns:a16="http://schemas.microsoft.com/office/drawing/2014/main" id="{95B6AA86-8121-38AB-C33E-C261871AC3F2}"/>
                  </a:ext>
                </a:extLst>
              </p:cNvPr>
              <p:cNvSpPr/>
              <p:nvPr/>
            </p:nvSpPr>
            <p:spPr>
              <a:xfrm>
                <a:off x="2909175" y="2283411"/>
                <a:ext cx="1279646" cy="738664"/>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C11AD3-4131-D3CD-80FB-87546AF59F58}"/>
                  </a:ext>
                </a:extLst>
              </p:cNvPr>
              <p:cNvSpPr txBox="1"/>
              <p:nvPr/>
            </p:nvSpPr>
            <p:spPr>
              <a:xfrm>
                <a:off x="2919335" y="2283411"/>
                <a:ext cx="1279647" cy="738664"/>
              </a:xfrm>
              <a:prstGeom prst="rect">
                <a:avLst/>
              </a:prstGeom>
              <a:noFill/>
            </p:spPr>
            <p:txBody>
              <a:bodyPr wrap="square" rtlCol="0">
                <a:spAutoFit/>
              </a:bodyPr>
              <a:lstStyle/>
              <a:p>
                <a:pPr algn="ctr"/>
                <a:r>
                  <a:rPr lang="en-US" sz="1400" dirty="0">
                    <a:latin typeface="Cambria" panose="02040503050406030204" pitchFamily="18" charset="0"/>
                  </a:rPr>
                  <a:t>Existing Read </a:t>
                </a:r>
              </a:p>
              <a:p>
                <a:pPr algn="ctr"/>
                <a:r>
                  <a:rPr lang="en-US" sz="1400" dirty="0">
                    <a:latin typeface="Cambria" panose="02040503050406030204" pitchFamily="18" charset="0"/>
                  </a:rPr>
                  <a:t>Disturbance </a:t>
                </a:r>
              </a:p>
              <a:p>
                <a:pPr algn="ctr"/>
                <a:r>
                  <a:rPr lang="en-US" sz="1400" dirty="0">
                    <a:latin typeface="Cambria" panose="02040503050406030204" pitchFamily="18" charset="0"/>
                  </a:rPr>
                  <a:t>Solution</a:t>
                </a:r>
              </a:p>
            </p:txBody>
          </p:sp>
        </p:grpSp>
        <p:cxnSp>
          <p:nvCxnSpPr>
            <p:cNvPr id="22" name="Straight Arrow Connector 21">
              <a:extLst>
                <a:ext uri="{FF2B5EF4-FFF2-40B4-BE49-F238E27FC236}">
                  <a16:creationId xmlns:a16="http://schemas.microsoft.com/office/drawing/2014/main" id="{09067B07-2079-2237-A4DF-47D7BF68189A}"/>
                </a:ext>
              </a:extLst>
            </p:cNvPr>
            <p:cNvCxnSpPr>
              <a:cxnSpLocks/>
              <a:endCxn id="18" idx="0"/>
            </p:cNvCxnSpPr>
            <p:nvPr/>
          </p:nvCxnSpPr>
          <p:spPr>
            <a:xfrm>
              <a:off x="3535392" y="3828049"/>
              <a:ext cx="4497" cy="3304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E4BC967A-12CE-9F1E-02AD-7D74F7B7FA6F}"/>
                </a:ext>
              </a:extLst>
            </p:cNvPr>
            <p:cNvCxnSpPr>
              <a:cxnSpLocks/>
              <a:stCxn id="19" idx="2"/>
              <a:endCxn id="11" idx="2"/>
            </p:cNvCxnSpPr>
            <p:nvPr/>
          </p:nvCxnSpPr>
          <p:spPr>
            <a:xfrm rot="5400000" flipH="1">
              <a:off x="2808216" y="4155309"/>
              <a:ext cx="11462" cy="1472207"/>
            </a:xfrm>
            <a:prstGeom prst="bentConnector3">
              <a:avLst>
                <a:gd name="adj1" fmla="val -199441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09275F-3BE5-0087-9AEF-EB5110416B13}"/>
                </a:ext>
              </a:extLst>
            </p:cNvPr>
            <p:cNvSpPr txBox="1"/>
            <p:nvPr/>
          </p:nvSpPr>
          <p:spPr>
            <a:xfrm>
              <a:off x="2184222" y="5078722"/>
              <a:ext cx="1537216" cy="307777"/>
            </a:xfrm>
            <a:prstGeom prst="rect">
              <a:avLst/>
            </a:prstGeom>
            <a:noFill/>
          </p:spPr>
          <p:txBody>
            <a:bodyPr wrap="none" rtlCol="0">
              <a:spAutoFit/>
            </a:bodyPr>
            <a:lstStyle/>
            <a:p>
              <a:r>
                <a:rPr lang="en-US" sz="1400" dirty="0">
                  <a:latin typeface="Cambria" panose="02040503050406030204" pitchFamily="18" charset="0"/>
                </a:rPr>
                <a:t>Preventive Action</a:t>
              </a:r>
            </a:p>
          </p:txBody>
        </p:sp>
      </p:grpSp>
      <p:sp>
        <p:nvSpPr>
          <p:cNvPr id="4" name="HCfirst">
            <a:extLst>
              <a:ext uri="{FF2B5EF4-FFF2-40B4-BE49-F238E27FC236}">
                <a16:creationId xmlns:a16="http://schemas.microsoft.com/office/drawing/2014/main" id="{04A3D587-C8E1-8D40-9C84-0BF1B69A915D}"/>
              </a:ext>
            </a:extLst>
          </p:cNvPr>
          <p:cNvSpPr txBox="1"/>
          <p:nvPr/>
        </p:nvSpPr>
        <p:spPr>
          <a:xfrm>
            <a:off x="5671704" y="4373175"/>
            <a:ext cx="620683" cy="307777"/>
          </a:xfrm>
          <a:prstGeom prst="rect">
            <a:avLst/>
          </a:prstGeom>
          <a:noFill/>
        </p:spPr>
        <p:txBody>
          <a:bodyPr wrap="none" rtlCol="0">
            <a:spAutoFit/>
          </a:bodyPr>
          <a:lstStyle/>
          <a:p>
            <a:r>
              <a:rPr lang="en-US" sz="1400" dirty="0" err="1">
                <a:latin typeface="Cambria" panose="02040503050406030204" pitchFamily="18" charset="0"/>
              </a:rPr>
              <a:t>HC</a:t>
            </a:r>
            <a:r>
              <a:rPr lang="en-US" sz="1400" baseline="-25000" dirty="0" err="1">
                <a:latin typeface="Cambria" panose="02040503050406030204" pitchFamily="18" charset="0"/>
              </a:rPr>
              <a:t>first</a:t>
            </a:r>
            <a:endParaRPr lang="en-US" sz="1400" baseline="-25000" dirty="0">
              <a:latin typeface="Cambria" panose="02040503050406030204" pitchFamily="18" charset="0"/>
            </a:endParaRPr>
          </a:p>
        </p:txBody>
      </p:sp>
      <p:grpSp>
        <p:nvGrpSpPr>
          <p:cNvPr id="69" name="Svard1">
            <a:extLst>
              <a:ext uri="{FF2B5EF4-FFF2-40B4-BE49-F238E27FC236}">
                <a16:creationId xmlns:a16="http://schemas.microsoft.com/office/drawing/2014/main" id="{348C42CF-DD43-2642-6144-10CAEC35E189}"/>
              </a:ext>
            </a:extLst>
          </p:cNvPr>
          <p:cNvGrpSpPr/>
          <p:nvPr/>
        </p:nvGrpSpPr>
        <p:grpSpPr>
          <a:xfrm>
            <a:off x="5684654" y="3857744"/>
            <a:ext cx="2388683" cy="938740"/>
            <a:chOff x="4285714" y="1944273"/>
            <a:chExt cx="2388683" cy="938740"/>
          </a:xfrm>
        </p:grpSpPr>
        <p:cxnSp>
          <p:nvCxnSpPr>
            <p:cNvPr id="30" name="Straight Arrow Connector 29">
              <a:extLst>
                <a:ext uri="{FF2B5EF4-FFF2-40B4-BE49-F238E27FC236}">
                  <a16:creationId xmlns:a16="http://schemas.microsoft.com/office/drawing/2014/main" id="{81397FD9-503C-1FF5-0F4C-346B78A01F62}"/>
                </a:ext>
              </a:extLst>
            </p:cNvPr>
            <p:cNvCxnSpPr>
              <a:cxnSpLocks/>
              <a:stCxn id="38" idx="1"/>
            </p:cNvCxnSpPr>
            <p:nvPr/>
          </p:nvCxnSpPr>
          <p:spPr>
            <a:xfrm flipH="1" flipV="1">
              <a:off x="4285714" y="2465142"/>
              <a:ext cx="73274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AE64906-F65D-2FB2-6676-DFDE9769E283}"/>
                </a:ext>
              </a:extLst>
            </p:cNvPr>
            <p:cNvSpPr/>
            <p:nvPr/>
          </p:nvSpPr>
          <p:spPr>
            <a:xfrm>
              <a:off x="5018456" y="2057163"/>
              <a:ext cx="789788" cy="825850"/>
            </a:xfrm>
            <a:prstGeom prst="rect">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Table</a:t>
              </a:r>
            </a:p>
          </p:txBody>
        </p:sp>
        <p:cxnSp>
          <p:nvCxnSpPr>
            <p:cNvPr id="41" name="Elbow Connector 40">
              <a:extLst>
                <a:ext uri="{FF2B5EF4-FFF2-40B4-BE49-F238E27FC236}">
                  <a16:creationId xmlns:a16="http://schemas.microsoft.com/office/drawing/2014/main" id="{35D9170D-20AE-740C-2E71-164747997A65}"/>
                </a:ext>
              </a:extLst>
            </p:cNvPr>
            <p:cNvCxnSpPr>
              <a:cxnSpLocks/>
              <a:endCxn id="38" idx="3"/>
            </p:cNvCxnSpPr>
            <p:nvPr/>
          </p:nvCxnSpPr>
          <p:spPr>
            <a:xfrm rot="5400000">
              <a:off x="5713328" y="2039190"/>
              <a:ext cx="525815" cy="33598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BEA703E-91AD-E567-28AE-B9A581A39AFD}"/>
                </a:ext>
              </a:extLst>
            </p:cNvPr>
            <p:cNvSpPr txBox="1"/>
            <p:nvPr/>
          </p:nvSpPr>
          <p:spPr>
            <a:xfrm>
              <a:off x="6106421" y="1997602"/>
              <a:ext cx="567976" cy="523220"/>
            </a:xfrm>
            <a:prstGeom prst="rect">
              <a:avLst/>
            </a:prstGeom>
            <a:noFill/>
            <a:ln>
              <a:noFill/>
            </a:ln>
          </p:spPr>
          <p:txBody>
            <a:bodyPr wrap="none" rtlCol="0">
              <a:spAutoFit/>
            </a:bodyPr>
            <a:lstStyle/>
            <a:p>
              <a:r>
                <a:rPr lang="en-US" sz="1400" dirty="0">
                  <a:solidFill>
                    <a:srgbClr val="C00000"/>
                  </a:solidFill>
                  <a:latin typeface="Cambria" panose="02040503050406030204" pitchFamily="18" charset="0"/>
                </a:rPr>
                <a:t>Row</a:t>
              </a:r>
            </a:p>
            <a:p>
              <a:r>
                <a:rPr lang="en-US" sz="1400" dirty="0" err="1">
                  <a:solidFill>
                    <a:srgbClr val="C00000"/>
                  </a:solidFill>
                  <a:latin typeface="Cambria" panose="02040503050406030204" pitchFamily="18" charset="0"/>
                </a:rPr>
                <a:t>Addr</a:t>
              </a:r>
              <a:endParaRPr lang="en-US" sz="1400" dirty="0">
                <a:solidFill>
                  <a:srgbClr val="C00000"/>
                </a:solidFill>
                <a:latin typeface="Cambria" panose="02040503050406030204" pitchFamily="18" charset="0"/>
              </a:endParaRPr>
            </a:p>
          </p:txBody>
        </p:sp>
      </p:grpSp>
      <p:grpSp>
        <p:nvGrpSpPr>
          <p:cNvPr id="68" name="Svard2">
            <a:extLst>
              <a:ext uri="{FF2B5EF4-FFF2-40B4-BE49-F238E27FC236}">
                <a16:creationId xmlns:a16="http://schemas.microsoft.com/office/drawing/2014/main" id="{15F37DEA-895C-957F-8AE7-455CA39D86CA}"/>
              </a:ext>
            </a:extLst>
          </p:cNvPr>
          <p:cNvGrpSpPr/>
          <p:nvPr/>
        </p:nvGrpSpPr>
        <p:grpSpPr>
          <a:xfrm>
            <a:off x="5700574" y="4706867"/>
            <a:ext cx="1272721" cy="728455"/>
            <a:chOff x="4301634" y="2793389"/>
            <a:chExt cx="1272721" cy="728455"/>
          </a:xfrm>
        </p:grpSpPr>
        <p:cxnSp>
          <p:nvCxnSpPr>
            <p:cNvPr id="5" name="Elbow Connector 4">
              <a:extLst>
                <a:ext uri="{FF2B5EF4-FFF2-40B4-BE49-F238E27FC236}">
                  <a16:creationId xmlns:a16="http://schemas.microsoft.com/office/drawing/2014/main" id="{B58C5DB3-65B0-BE44-9599-A71FF739F718}"/>
                </a:ext>
              </a:extLst>
            </p:cNvPr>
            <p:cNvCxnSpPr>
              <a:cxnSpLocks/>
            </p:cNvCxnSpPr>
            <p:nvPr/>
          </p:nvCxnSpPr>
          <p:spPr>
            <a:xfrm rot="16200000" flipV="1">
              <a:off x="4163586" y="2931437"/>
              <a:ext cx="688916" cy="412819"/>
            </a:xfrm>
            <a:prstGeom prst="bentConnector3">
              <a:avLst>
                <a:gd name="adj1" fmla="val 10011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8F9860-0C1C-86BC-066F-9D9B3A94D237}"/>
                </a:ext>
              </a:extLst>
            </p:cNvPr>
            <p:cNvSpPr txBox="1"/>
            <p:nvPr/>
          </p:nvSpPr>
          <p:spPr>
            <a:xfrm>
              <a:off x="4669940" y="2998624"/>
              <a:ext cx="904415" cy="523220"/>
            </a:xfrm>
            <a:prstGeom prst="rect">
              <a:avLst/>
            </a:prstGeom>
            <a:noFill/>
            <a:ln>
              <a:noFill/>
            </a:ln>
          </p:spPr>
          <p:txBody>
            <a:bodyPr wrap="none" rtlCol="0">
              <a:spAutoFit/>
            </a:bodyPr>
            <a:lstStyle/>
            <a:p>
              <a:r>
                <a:rPr lang="en-US" sz="1400" dirty="0">
                  <a:solidFill>
                    <a:srgbClr val="00B050"/>
                  </a:solidFill>
                  <a:latin typeface="Cambria" panose="02040503050406030204" pitchFamily="18" charset="0"/>
                </a:rPr>
                <a:t>Metadata</a:t>
              </a:r>
            </a:p>
            <a:p>
              <a:r>
                <a:rPr lang="en-US" sz="1400" dirty="0">
                  <a:solidFill>
                    <a:srgbClr val="00B050"/>
                  </a:solidFill>
                  <a:latin typeface="Cambria" panose="02040503050406030204" pitchFamily="18" charset="0"/>
                </a:rPr>
                <a:t>Bits</a:t>
              </a:r>
            </a:p>
          </p:txBody>
        </p:sp>
      </p:grpSp>
      <p:grpSp>
        <p:nvGrpSpPr>
          <p:cNvPr id="29" name="Group 28">
            <a:extLst>
              <a:ext uri="{FF2B5EF4-FFF2-40B4-BE49-F238E27FC236}">
                <a16:creationId xmlns:a16="http://schemas.microsoft.com/office/drawing/2014/main" id="{211A8CF8-B1F5-2232-4682-3D1FE39BC17A}"/>
              </a:ext>
            </a:extLst>
          </p:cNvPr>
          <p:cNvGrpSpPr/>
          <p:nvPr/>
        </p:nvGrpSpPr>
        <p:grpSpPr>
          <a:xfrm>
            <a:off x="6521089" y="4598765"/>
            <a:ext cx="3051161" cy="1500612"/>
            <a:chOff x="4997082" y="3328765"/>
            <a:chExt cx="3051161" cy="1500612"/>
          </a:xfrm>
        </p:grpSpPr>
        <p:sp>
          <p:nvSpPr>
            <p:cNvPr id="15" name="TextBox 14">
              <a:extLst>
                <a:ext uri="{FF2B5EF4-FFF2-40B4-BE49-F238E27FC236}">
                  <a16:creationId xmlns:a16="http://schemas.microsoft.com/office/drawing/2014/main" id="{AC40A9B0-C12E-BE0B-C8F9-D47A68A06F46}"/>
                </a:ext>
              </a:extLst>
            </p:cNvPr>
            <p:cNvSpPr txBox="1"/>
            <p:nvPr/>
          </p:nvSpPr>
          <p:spPr>
            <a:xfrm>
              <a:off x="5903104" y="4244602"/>
              <a:ext cx="2145139" cy="584775"/>
            </a:xfrm>
            <a:prstGeom prst="rect">
              <a:avLst/>
            </a:prstGeom>
            <a:noFill/>
          </p:spPr>
          <p:txBody>
            <a:bodyPr wrap="none" rtlCol="0">
              <a:spAutoFit/>
            </a:bodyPr>
            <a:lstStyle/>
            <a:p>
              <a:pPr algn="ctr"/>
              <a:r>
                <a:rPr lang="en-US" sz="1600" dirty="0">
                  <a:solidFill>
                    <a:schemeClr val="accent2">
                      <a:lumMod val="75000"/>
                    </a:schemeClr>
                  </a:solidFill>
                  <a:latin typeface="Cambria" panose="02040503050406030204" pitchFamily="18" charset="0"/>
                </a:rPr>
                <a:t>Two potential ways of </a:t>
              </a:r>
              <a:br>
                <a:rPr lang="en-US" sz="1600" dirty="0">
                  <a:solidFill>
                    <a:schemeClr val="accent2">
                      <a:lumMod val="75000"/>
                    </a:schemeClr>
                  </a:solidFill>
                  <a:latin typeface="Cambria" panose="02040503050406030204" pitchFamily="18" charset="0"/>
                </a:rPr>
              </a:br>
              <a:r>
                <a:rPr lang="en-US" sz="1600" dirty="0">
                  <a:solidFill>
                    <a:schemeClr val="accent2">
                      <a:lumMod val="75000"/>
                    </a:schemeClr>
                  </a:solidFill>
                  <a:latin typeface="Cambria" panose="02040503050406030204" pitchFamily="18" charset="0"/>
                </a:rPr>
                <a:t>handling metadata</a:t>
              </a:r>
            </a:p>
          </p:txBody>
        </p:sp>
        <p:cxnSp>
          <p:nvCxnSpPr>
            <p:cNvPr id="23" name="Curved Connector 22">
              <a:extLst>
                <a:ext uri="{FF2B5EF4-FFF2-40B4-BE49-F238E27FC236}">
                  <a16:creationId xmlns:a16="http://schemas.microsoft.com/office/drawing/2014/main" id="{81623E25-46F2-BBF2-53AE-6AB00FAA0EDE}"/>
                </a:ext>
              </a:extLst>
            </p:cNvPr>
            <p:cNvCxnSpPr>
              <a:stCxn id="15" idx="0"/>
            </p:cNvCxnSpPr>
            <p:nvPr/>
          </p:nvCxnSpPr>
          <p:spPr>
            <a:xfrm rot="16200000" flipV="1">
              <a:off x="6016153" y="3285080"/>
              <a:ext cx="915837" cy="1003207"/>
            </a:xfrm>
            <a:prstGeom prst="curved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32C7404-66FF-4150-57B3-E8F92CCF0A7E}"/>
                </a:ext>
              </a:extLst>
            </p:cNvPr>
            <p:cNvCxnSpPr>
              <a:cxnSpLocks/>
              <a:stCxn id="15" idx="1"/>
              <a:endCxn id="6" idx="2"/>
            </p:cNvCxnSpPr>
            <p:nvPr/>
          </p:nvCxnSpPr>
          <p:spPr>
            <a:xfrm rot="10800000">
              <a:off x="4997082" y="4165316"/>
              <a:ext cx="906023" cy="371675"/>
            </a:xfrm>
            <a:prstGeom prst="curved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591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6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P spid="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8EE04-FF6E-D081-707E-A2BDF6FD85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F53CA-720A-56D5-78E1-045F9F822664}"/>
              </a:ext>
            </a:extLst>
          </p:cNvPr>
          <p:cNvSpPr>
            <a:spLocks noGrp="1"/>
          </p:cNvSpPr>
          <p:nvPr>
            <p:ph type="title"/>
          </p:nvPr>
        </p:nvSpPr>
        <p:spPr>
          <a:ln w="38100">
            <a:solidFill>
              <a:schemeClr val="tx1"/>
            </a:solidFill>
          </a:ln>
        </p:spPr>
        <p:txBody>
          <a:bodyPr>
            <a:normAutofit fontScale="90000"/>
          </a:bodyPr>
          <a:lstStyle/>
          <a:p>
            <a:r>
              <a:rPr lang="en-US" sz="3100" dirty="0" err="1"/>
              <a:t>Svärd</a:t>
            </a:r>
            <a:r>
              <a:rPr lang="en-US" sz="3100" dirty="0"/>
              <a:t>: </a:t>
            </a:r>
            <a:r>
              <a:rPr lang="en-US" sz="2800" dirty="0"/>
              <a:t>Spatial Variation-Aware Read Disturbance Defenses</a:t>
            </a:r>
            <a:br>
              <a:rPr lang="en-US" sz="2800" dirty="0"/>
            </a:br>
            <a:r>
              <a:rPr lang="en-US" sz="2700" dirty="0"/>
              <a:t>Example Implementation 2</a:t>
            </a:r>
          </a:p>
        </p:txBody>
      </p:sp>
      <p:sp>
        <p:nvSpPr>
          <p:cNvPr id="72" name="Content Placeholder 2">
            <a:extLst>
              <a:ext uri="{FF2B5EF4-FFF2-40B4-BE49-F238E27FC236}">
                <a16:creationId xmlns:a16="http://schemas.microsoft.com/office/drawing/2014/main" id="{8B2B4478-5004-25F4-6428-355D652D8458}"/>
              </a:ext>
            </a:extLst>
          </p:cNvPr>
          <p:cNvSpPr>
            <a:spLocks noGrp="1"/>
          </p:cNvSpPr>
          <p:nvPr>
            <p:ph idx="1"/>
          </p:nvPr>
        </p:nvSpPr>
        <p:spPr>
          <a:xfrm>
            <a:off x="1524006" y="965201"/>
            <a:ext cx="9143999" cy="5336922"/>
          </a:xfrm>
        </p:spPr>
        <p:txBody>
          <a:bodyPr>
            <a:normAutofit/>
          </a:bodyPr>
          <a:lstStyle/>
          <a:p>
            <a:pPr>
              <a:lnSpc>
                <a:spcPct val="100000"/>
              </a:lnSpc>
              <a:spcBef>
                <a:spcPts val="0"/>
              </a:spcBef>
              <a:spcAft>
                <a:spcPts val="600"/>
              </a:spcAft>
              <a:buClr>
                <a:schemeClr val="tx1"/>
              </a:buClr>
            </a:pPr>
            <a:r>
              <a:rPr lang="en-US" dirty="0"/>
              <a:t>Classifies DRAM rows into </a:t>
            </a:r>
            <a:r>
              <a:rPr lang="en-US" b="1" dirty="0">
                <a:solidFill>
                  <a:srgbClr val="C00000"/>
                </a:solidFill>
              </a:rPr>
              <a:t>several vulnerability-level bins</a:t>
            </a:r>
          </a:p>
          <a:p>
            <a:pPr lvl="1">
              <a:lnSpc>
                <a:spcPct val="100000"/>
              </a:lnSpc>
              <a:spcBef>
                <a:spcPts val="0"/>
              </a:spcBef>
              <a:spcAft>
                <a:spcPts val="600"/>
              </a:spcAft>
              <a:buClr>
                <a:schemeClr val="tx1"/>
              </a:buClr>
            </a:pPr>
            <a:r>
              <a:rPr lang="en-US" dirty="0"/>
              <a:t>Maintains </a:t>
            </a:r>
            <a:r>
              <a:rPr lang="en-US" b="1" dirty="0">
                <a:solidFill>
                  <a:srgbClr val="7030A0"/>
                </a:solidFill>
              </a:rPr>
              <a:t>a few (e.g., four) bits</a:t>
            </a:r>
            <a:r>
              <a:rPr lang="en-US" dirty="0"/>
              <a:t> per DRAM row</a:t>
            </a:r>
          </a:p>
          <a:p>
            <a:pPr>
              <a:lnSpc>
                <a:spcPct val="100000"/>
              </a:lnSpc>
              <a:spcBef>
                <a:spcPts val="1200"/>
              </a:spcBef>
              <a:spcAft>
                <a:spcPts val="600"/>
              </a:spcAft>
              <a:buClr>
                <a:schemeClr val="tx1"/>
              </a:buClr>
            </a:pPr>
            <a:r>
              <a:rPr lang="en-US" dirty="0"/>
              <a:t>Implemented in either the memory controller or the DRAM chip</a:t>
            </a:r>
          </a:p>
          <a:p>
            <a:pPr>
              <a:lnSpc>
                <a:spcPct val="100000"/>
              </a:lnSpc>
              <a:spcBef>
                <a:spcPts val="1200"/>
              </a:spcBef>
              <a:buClr>
                <a:schemeClr val="tx1"/>
              </a:buClr>
            </a:pPr>
            <a:r>
              <a:rPr lang="en-US" dirty="0"/>
              <a:t>An example DRAM chip-based implementation:</a:t>
            </a:r>
          </a:p>
          <a:p>
            <a:pPr lvl="1">
              <a:lnSpc>
                <a:spcPct val="100000"/>
              </a:lnSpc>
              <a:spcBef>
                <a:spcPts val="1200"/>
              </a:spcBef>
              <a:spcAft>
                <a:spcPts val="600"/>
              </a:spcAft>
              <a:buClr>
                <a:schemeClr val="tx1"/>
              </a:buClr>
            </a:pPr>
            <a:r>
              <a:rPr lang="en-US" dirty="0">
                <a:solidFill>
                  <a:schemeClr val="accent2">
                    <a:lumMod val="75000"/>
                  </a:schemeClr>
                </a:solidFill>
              </a:rPr>
              <a:t>Additional few (e.g., four) bits per DRAM row (e.g., 8Kb)</a:t>
            </a:r>
          </a:p>
        </p:txBody>
      </p:sp>
      <p:sp>
        <p:nvSpPr>
          <p:cNvPr id="10" name="Slide Number Placeholder 9">
            <a:extLst>
              <a:ext uri="{FF2B5EF4-FFF2-40B4-BE49-F238E27FC236}">
                <a16:creationId xmlns:a16="http://schemas.microsoft.com/office/drawing/2014/main" id="{4B6FFE38-7FA2-8526-5FB5-3D64D283077B}"/>
              </a:ext>
            </a:extLst>
          </p:cNvPr>
          <p:cNvSpPr>
            <a:spLocks noGrp="1"/>
          </p:cNvSpPr>
          <p:nvPr>
            <p:ph type="sldNum" sz="quarter" idx="12"/>
          </p:nvPr>
        </p:nvSpPr>
        <p:spPr/>
        <p:txBody>
          <a:bodyPr/>
          <a:lstStyle/>
          <a:p>
            <a:fld id="{676C2683-0D41-1E45-8714-724CB2570654}" type="slidenum">
              <a:rPr lang="en-US" smtClean="0"/>
              <a:pPr/>
              <a:t>126</a:t>
            </a:fld>
            <a:endParaRPr lang="en-US" dirty="0"/>
          </a:p>
        </p:txBody>
      </p:sp>
      <p:grpSp>
        <p:nvGrpSpPr>
          <p:cNvPr id="84" name="Group 83">
            <a:extLst>
              <a:ext uri="{FF2B5EF4-FFF2-40B4-BE49-F238E27FC236}">
                <a16:creationId xmlns:a16="http://schemas.microsoft.com/office/drawing/2014/main" id="{BB6E2499-3621-B565-77F2-6BB756C6AE46}"/>
              </a:ext>
            </a:extLst>
          </p:cNvPr>
          <p:cNvGrpSpPr/>
          <p:nvPr/>
        </p:nvGrpSpPr>
        <p:grpSpPr>
          <a:xfrm>
            <a:off x="2317134" y="3693887"/>
            <a:ext cx="7557745" cy="2348223"/>
            <a:chOff x="253868" y="3995607"/>
            <a:chExt cx="7557745" cy="2348223"/>
          </a:xfrm>
        </p:grpSpPr>
        <p:sp>
          <p:nvSpPr>
            <p:cNvPr id="8" name="Rectangle 7">
              <a:extLst>
                <a:ext uri="{FF2B5EF4-FFF2-40B4-BE49-F238E27FC236}">
                  <a16:creationId xmlns:a16="http://schemas.microsoft.com/office/drawing/2014/main" id="{987047D3-ACBD-1250-4608-ADF8EEAE8A7C}"/>
                </a:ext>
              </a:extLst>
            </p:cNvPr>
            <p:cNvSpPr/>
            <p:nvPr/>
          </p:nvSpPr>
          <p:spPr>
            <a:xfrm>
              <a:off x="1522667" y="4240058"/>
              <a:ext cx="6288946" cy="2062065"/>
            </a:xfrm>
            <a:prstGeom prst="rect">
              <a:avLst/>
            </a:prstGeom>
            <a:solidFill>
              <a:srgbClr val="E7D7FF"/>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6F985F-C7FA-4403-D9FB-6B8696C3D0AA}"/>
                </a:ext>
              </a:extLst>
            </p:cNvPr>
            <p:cNvSpPr/>
            <p:nvPr/>
          </p:nvSpPr>
          <p:spPr>
            <a:xfrm>
              <a:off x="1592510" y="4303384"/>
              <a:ext cx="274416" cy="1935465"/>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958150C-94A2-2E1D-8B87-E63B952C00E2}"/>
                </a:ext>
              </a:extLst>
            </p:cNvPr>
            <p:cNvCxnSpPr>
              <a:cxnSpLocks/>
            </p:cNvCxnSpPr>
            <p:nvPr/>
          </p:nvCxnSpPr>
          <p:spPr>
            <a:xfrm flipV="1">
              <a:off x="1885652" y="4645764"/>
              <a:ext cx="3415073" cy="129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39F451B-005A-9692-EED1-1ADA667EA23F}"/>
                </a:ext>
              </a:extLst>
            </p:cNvPr>
            <p:cNvCxnSpPr>
              <a:cxnSpLocks/>
            </p:cNvCxnSpPr>
            <p:nvPr/>
          </p:nvCxnSpPr>
          <p:spPr>
            <a:xfrm>
              <a:off x="1200762" y="4658761"/>
              <a:ext cx="391748"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3F97FF3-E97C-CC28-2821-308E403C9FF8}"/>
                </a:ext>
              </a:extLst>
            </p:cNvPr>
            <p:cNvSpPr txBox="1"/>
            <p:nvPr/>
          </p:nvSpPr>
          <p:spPr>
            <a:xfrm>
              <a:off x="677083" y="6036053"/>
              <a:ext cx="540533" cy="307777"/>
            </a:xfrm>
            <a:prstGeom prst="rect">
              <a:avLst/>
            </a:prstGeom>
            <a:noFill/>
          </p:spPr>
          <p:txBody>
            <a:bodyPr wrap="none" rtlCol="0">
              <a:spAutoFit/>
            </a:bodyPr>
            <a:lstStyle/>
            <a:p>
              <a:r>
                <a:rPr lang="en-US" sz="1400" dirty="0">
                  <a:latin typeface="Cambria" panose="02040503050406030204" pitchFamily="18" charset="0"/>
                </a:rPr>
                <a:t>Data</a:t>
              </a:r>
            </a:p>
          </p:txBody>
        </p:sp>
        <p:sp>
          <p:nvSpPr>
            <p:cNvPr id="37" name="TextBox 36">
              <a:extLst>
                <a:ext uri="{FF2B5EF4-FFF2-40B4-BE49-F238E27FC236}">
                  <a16:creationId xmlns:a16="http://schemas.microsoft.com/office/drawing/2014/main" id="{7376EE5B-19C9-CFC9-FC72-9132152B0984}"/>
                </a:ext>
              </a:extLst>
            </p:cNvPr>
            <p:cNvSpPr txBox="1"/>
            <p:nvPr/>
          </p:nvSpPr>
          <p:spPr>
            <a:xfrm>
              <a:off x="253868" y="4180141"/>
              <a:ext cx="944489" cy="954107"/>
            </a:xfrm>
            <a:prstGeom prst="rect">
              <a:avLst/>
            </a:prstGeom>
            <a:noFill/>
          </p:spPr>
          <p:txBody>
            <a:bodyPr wrap="none" rtlCol="0">
              <a:spAutoFit/>
            </a:bodyPr>
            <a:lstStyle/>
            <a:p>
              <a:r>
                <a:rPr lang="en-US" sz="1400" dirty="0">
                  <a:latin typeface="Cambria" panose="02040503050406030204" pitchFamily="18" charset="0"/>
                </a:rPr>
                <a:t>DRAM</a:t>
              </a:r>
            </a:p>
            <a:p>
              <a:r>
                <a:rPr lang="en-US" sz="1400" dirty="0">
                  <a:latin typeface="Cambria" panose="02040503050406030204" pitchFamily="18" charset="0"/>
                </a:rPr>
                <a:t>command</a:t>
              </a:r>
            </a:p>
            <a:p>
              <a:r>
                <a:rPr lang="en-US" sz="1400" dirty="0">
                  <a:latin typeface="Cambria" panose="02040503050406030204" pitchFamily="18" charset="0"/>
                </a:rPr>
                <a:t>address</a:t>
              </a:r>
            </a:p>
            <a:p>
              <a:r>
                <a:rPr lang="en-US" sz="1400" dirty="0">
                  <a:latin typeface="Cambria" panose="02040503050406030204" pitchFamily="18" charset="0"/>
                </a:rPr>
                <a:t>data</a:t>
              </a:r>
            </a:p>
          </p:txBody>
        </p:sp>
        <p:sp>
          <p:nvSpPr>
            <p:cNvPr id="9" name="TextBox 8">
              <a:extLst>
                <a:ext uri="{FF2B5EF4-FFF2-40B4-BE49-F238E27FC236}">
                  <a16:creationId xmlns:a16="http://schemas.microsoft.com/office/drawing/2014/main" id="{36BBA146-07AF-F25B-1AE8-24520AE9BF7C}"/>
                </a:ext>
              </a:extLst>
            </p:cNvPr>
            <p:cNvSpPr txBox="1"/>
            <p:nvPr/>
          </p:nvSpPr>
          <p:spPr>
            <a:xfrm>
              <a:off x="6698808" y="3995607"/>
              <a:ext cx="1112805" cy="307777"/>
            </a:xfrm>
            <a:prstGeom prst="rect">
              <a:avLst/>
            </a:prstGeom>
            <a:noFill/>
          </p:spPr>
          <p:txBody>
            <a:bodyPr wrap="none" rtlCol="0">
              <a:spAutoFit/>
            </a:bodyPr>
            <a:lstStyle/>
            <a:p>
              <a:r>
                <a:rPr lang="en-US" sz="1400" b="1" dirty="0">
                  <a:latin typeface="Cambria" panose="02040503050406030204" pitchFamily="18" charset="0"/>
                </a:rPr>
                <a:t>DRAM Chip</a:t>
              </a:r>
            </a:p>
          </p:txBody>
        </p:sp>
        <p:sp>
          <p:nvSpPr>
            <p:cNvPr id="12" name="TextBox 11">
              <a:extLst>
                <a:ext uri="{FF2B5EF4-FFF2-40B4-BE49-F238E27FC236}">
                  <a16:creationId xmlns:a16="http://schemas.microsoft.com/office/drawing/2014/main" id="{89986B31-0766-22CC-C792-7BD004406B1B}"/>
                </a:ext>
              </a:extLst>
            </p:cNvPr>
            <p:cNvSpPr txBox="1"/>
            <p:nvPr/>
          </p:nvSpPr>
          <p:spPr>
            <a:xfrm rot="16200000">
              <a:off x="745926" y="5117224"/>
              <a:ext cx="1935458" cy="307777"/>
            </a:xfrm>
            <a:prstGeom prst="rect">
              <a:avLst/>
            </a:prstGeom>
            <a:noFill/>
          </p:spPr>
          <p:txBody>
            <a:bodyPr wrap="square" rtlCol="0">
              <a:spAutoFit/>
            </a:bodyPr>
            <a:lstStyle/>
            <a:p>
              <a:pPr algn="ctr"/>
              <a:r>
                <a:rPr lang="en-US" sz="1400" dirty="0">
                  <a:latin typeface="Cambria" panose="02040503050406030204" pitchFamily="18" charset="0"/>
                </a:rPr>
                <a:t>I/O Periphery</a:t>
              </a:r>
            </a:p>
          </p:txBody>
        </p:sp>
      </p:grpSp>
      <p:grpSp>
        <p:nvGrpSpPr>
          <p:cNvPr id="77" name="Solution">
            <a:extLst>
              <a:ext uri="{FF2B5EF4-FFF2-40B4-BE49-F238E27FC236}">
                <a16:creationId xmlns:a16="http://schemas.microsoft.com/office/drawing/2014/main" id="{13748764-F519-D188-2466-EDE1261EFF48}"/>
              </a:ext>
            </a:extLst>
          </p:cNvPr>
          <p:cNvGrpSpPr/>
          <p:nvPr/>
        </p:nvGrpSpPr>
        <p:grpSpPr>
          <a:xfrm>
            <a:off x="4324185" y="4344044"/>
            <a:ext cx="1972821" cy="1468785"/>
            <a:chOff x="1769646" y="3803446"/>
            <a:chExt cx="1972821" cy="1468785"/>
          </a:xfrm>
        </p:grpSpPr>
        <p:grpSp>
          <p:nvGrpSpPr>
            <p:cNvPr id="20" name="Group 19">
              <a:extLst>
                <a:ext uri="{FF2B5EF4-FFF2-40B4-BE49-F238E27FC236}">
                  <a16:creationId xmlns:a16="http://schemas.microsoft.com/office/drawing/2014/main" id="{9E1D8164-0000-E1AA-416E-5371485BBD27}"/>
                </a:ext>
              </a:extLst>
            </p:cNvPr>
            <p:cNvGrpSpPr/>
            <p:nvPr/>
          </p:nvGrpSpPr>
          <p:grpSpPr>
            <a:xfrm>
              <a:off x="2451273" y="4060949"/>
              <a:ext cx="1291194" cy="743044"/>
              <a:chOff x="2460382" y="2185881"/>
              <a:chExt cx="1291194" cy="743044"/>
            </a:xfrm>
          </p:grpSpPr>
          <p:sp>
            <p:nvSpPr>
              <p:cNvPr id="18" name="Rectangle 17">
                <a:extLst>
                  <a:ext uri="{FF2B5EF4-FFF2-40B4-BE49-F238E27FC236}">
                    <a16:creationId xmlns:a16="http://schemas.microsoft.com/office/drawing/2014/main" id="{00B5C7E9-2AE9-2F13-0C36-71DE1C2ABE26}"/>
                  </a:ext>
                </a:extLst>
              </p:cNvPr>
              <p:cNvSpPr/>
              <p:nvPr/>
            </p:nvSpPr>
            <p:spPr>
              <a:xfrm>
                <a:off x="2471930" y="2185881"/>
                <a:ext cx="1279646" cy="738664"/>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E7F27DB-27D5-A16F-8A89-606FFA4E3C34}"/>
                  </a:ext>
                </a:extLst>
              </p:cNvPr>
              <p:cNvSpPr txBox="1"/>
              <p:nvPr/>
            </p:nvSpPr>
            <p:spPr>
              <a:xfrm>
                <a:off x="2460382" y="2190261"/>
                <a:ext cx="1279647" cy="738664"/>
              </a:xfrm>
              <a:prstGeom prst="rect">
                <a:avLst/>
              </a:prstGeom>
              <a:noFill/>
            </p:spPr>
            <p:txBody>
              <a:bodyPr wrap="square" rtlCol="0">
                <a:spAutoFit/>
              </a:bodyPr>
              <a:lstStyle/>
              <a:p>
                <a:pPr algn="ctr"/>
                <a:r>
                  <a:rPr lang="en-US" sz="1400" dirty="0">
                    <a:latin typeface="Cambria" panose="02040503050406030204" pitchFamily="18" charset="0"/>
                  </a:rPr>
                  <a:t>Existing Read </a:t>
                </a:r>
              </a:p>
              <a:p>
                <a:pPr algn="ctr"/>
                <a:r>
                  <a:rPr lang="en-US" sz="1400" dirty="0">
                    <a:latin typeface="Cambria" panose="02040503050406030204" pitchFamily="18" charset="0"/>
                  </a:rPr>
                  <a:t>Disturbance </a:t>
                </a:r>
              </a:p>
              <a:p>
                <a:pPr algn="ctr"/>
                <a:r>
                  <a:rPr lang="en-US" sz="1400" dirty="0">
                    <a:latin typeface="Cambria" panose="02040503050406030204" pitchFamily="18" charset="0"/>
                  </a:rPr>
                  <a:t>Solution</a:t>
                </a:r>
              </a:p>
            </p:txBody>
          </p:sp>
        </p:grpSp>
        <p:cxnSp>
          <p:nvCxnSpPr>
            <p:cNvPr id="22" name="Straight Arrow Connector 21">
              <a:extLst>
                <a:ext uri="{FF2B5EF4-FFF2-40B4-BE49-F238E27FC236}">
                  <a16:creationId xmlns:a16="http://schemas.microsoft.com/office/drawing/2014/main" id="{9DBBB42E-9164-1673-D218-9DD7286DB0D2}"/>
                </a:ext>
              </a:extLst>
            </p:cNvPr>
            <p:cNvCxnSpPr>
              <a:cxnSpLocks/>
              <a:endCxn id="18" idx="0"/>
            </p:cNvCxnSpPr>
            <p:nvPr/>
          </p:nvCxnSpPr>
          <p:spPr>
            <a:xfrm>
              <a:off x="3102644" y="3803446"/>
              <a:ext cx="0" cy="257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025DEF65-4F86-3D2E-72AC-C9A427BA2FAD}"/>
                </a:ext>
              </a:extLst>
            </p:cNvPr>
            <p:cNvCxnSpPr>
              <a:cxnSpLocks/>
              <a:stCxn id="18" idx="2"/>
              <a:endCxn id="21" idx="2"/>
            </p:cNvCxnSpPr>
            <p:nvPr/>
          </p:nvCxnSpPr>
          <p:spPr>
            <a:xfrm rot="5400000" flipH="1">
              <a:off x="2461861" y="4158830"/>
              <a:ext cx="100188" cy="1181379"/>
            </a:xfrm>
            <a:prstGeom prst="bentConnector3">
              <a:avLst>
                <a:gd name="adj1" fmla="val -22817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FAFBD3-938A-81DB-4423-8B08082BAE1C}"/>
                </a:ext>
              </a:extLst>
            </p:cNvPr>
            <p:cNvSpPr txBox="1"/>
            <p:nvPr/>
          </p:nvSpPr>
          <p:spPr>
            <a:xfrm>
              <a:off x="1769646" y="4964454"/>
              <a:ext cx="1537216" cy="307777"/>
            </a:xfrm>
            <a:prstGeom prst="rect">
              <a:avLst/>
            </a:prstGeom>
            <a:noFill/>
          </p:spPr>
          <p:txBody>
            <a:bodyPr wrap="none" rtlCol="0">
              <a:spAutoFit/>
            </a:bodyPr>
            <a:lstStyle/>
            <a:p>
              <a:r>
                <a:rPr lang="en-US" sz="1400" dirty="0">
                  <a:latin typeface="Cambria" panose="02040503050406030204" pitchFamily="18" charset="0"/>
                </a:rPr>
                <a:t>Preventive Action</a:t>
              </a:r>
            </a:p>
          </p:txBody>
        </p:sp>
      </p:grpSp>
      <p:sp>
        <p:nvSpPr>
          <p:cNvPr id="4" name="HCfirst">
            <a:extLst>
              <a:ext uri="{FF2B5EF4-FFF2-40B4-BE49-F238E27FC236}">
                <a16:creationId xmlns:a16="http://schemas.microsoft.com/office/drawing/2014/main" id="{9BFC88E7-94D8-E3F2-0661-16A1715378F7}"/>
              </a:ext>
            </a:extLst>
          </p:cNvPr>
          <p:cNvSpPr txBox="1"/>
          <p:nvPr/>
        </p:nvSpPr>
        <p:spPr>
          <a:xfrm>
            <a:off x="6516364" y="5398543"/>
            <a:ext cx="904415" cy="307777"/>
          </a:xfrm>
          <a:prstGeom prst="rect">
            <a:avLst/>
          </a:prstGeom>
          <a:noFill/>
        </p:spPr>
        <p:txBody>
          <a:bodyPr wrap="none" rtlCol="0">
            <a:spAutoFit/>
          </a:bodyPr>
          <a:lstStyle/>
          <a:p>
            <a:r>
              <a:rPr lang="en-US" sz="1400" dirty="0" err="1">
                <a:solidFill>
                  <a:schemeClr val="accent2">
                    <a:lumMod val="75000"/>
                  </a:schemeClr>
                </a:solidFill>
                <a:latin typeface="Cambria" panose="02040503050406030204" pitchFamily="18" charset="0"/>
              </a:rPr>
              <a:t>HC</a:t>
            </a:r>
            <a:r>
              <a:rPr lang="en-US" sz="1400" baseline="-25000" dirty="0" err="1">
                <a:solidFill>
                  <a:schemeClr val="accent2">
                    <a:lumMod val="75000"/>
                  </a:schemeClr>
                </a:solidFill>
                <a:latin typeface="Cambria" panose="02040503050406030204" pitchFamily="18" charset="0"/>
              </a:rPr>
              <a:t>first</a:t>
            </a:r>
            <a:r>
              <a:rPr lang="en-US" sz="1400" baseline="-25000" dirty="0">
                <a:solidFill>
                  <a:schemeClr val="accent2">
                    <a:lumMod val="75000"/>
                  </a:schemeClr>
                </a:solidFill>
                <a:latin typeface="Cambria" panose="02040503050406030204" pitchFamily="18" charset="0"/>
              </a:rPr>
              <a:t> </a:t>
            </a:r>
            <a:r>
              <a:rPr lang="en-US" sz="1400" dirty="0">
                <a:solidFill>
                  <a:schemeClr val="accent2">
                    <a:lumMod val="75000"/>
                  </a:schemeClr>
                </a:solidFill>
                <a:latin typeface="Cambria" panose="02040503050406030204" pitchFamily="18" charset="0"/>
              </a:rPr>
              <a:t>Bin</a:t>
            </a:r>
          </a:p>
        </p:txBody>
      </p:sp>
      <p:sp>
        <p:nvSpPr>
          <p:cNvPr id="21" name="Rectangle 20">
            <a:extLst>
              <a:ext uri="{FF2B5EF4-FFF2-40B4-BE49-F238E27FC236}">
                <a16:creationId xmlns:a16="http://schemas.microsoft.com/office/drawing/2014/main" id="{0363EB36-D6B5-3CE7-384F-0789025B1F2E}"/>
              </a:ext>
            </a:extLst>
          </p:cNvPr>
          <p:cNvSpPr/>
          <p:nvPr/>
        </p:nvSpPr>
        <p:spPr>
          <a:xfrm>
            <a:off x="4030864" y="4698716"/>
            <a:ext cx="889866" cy="541307"/>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DE75C7E-8A8E-971D-CE77-262CD3B31CEB}"/>
              </a:ext>
            </a:extLst>
          </p:cNvPr>
          <p:cNvSpPr txBox="1"/>
          <p:nvPr/>
        </p:nvSpPr>
        <p:spPr>
          <a:xfrm>
            <a:off x="3991125" y="4685397"/>
            <a:ext cx="965906" cy="523220"/>
          </a:xfrm>
          <a:prstGeom prst="rect">
            <a:avLst/>
          </a:prstGeom>
          <a:noFill/>
        </p:spPr>
        <p:txBody>
          <a:bodyPr wrap="none" rtlCol="0">
            <a:spAutoFit/>
          </a:bodyPr>
          <a:lstStyle/>
          <a:p>
            <a:pPr algn="ctr"/>
            <a:r>
              <a:rPr lang="en-US" sz="1400" dirty="0">
                <a:latin typeface="Cambria" panose="02040503050406030204" pitchFamily="18" charset="0"/>
              </a:rPr>
              <a:t>Refresh</a:t>
            </a:r>
          </a:p>
          <a:p>
            <a:pPr algn="ctr"/>
            <a:r>
              <a:rPr lang="en-US" sz="1400" dirty="0">
                <a:latin typeface="Cambria" panose="02040503050406030204" pitchFamily="18" charset="0"/>
              </a:rPr>
              <a:t>Controller</a:t>
            </a:r>
          </a:p>
        </p:txBody>
      </p:sp>
      <p:cxnSp>
        <p:nvCxnSpPr>
          <p:cNvPr id="43" name="Straight Arrow Connector 42">
            <a:extLst>
              <a:ext uri="{FF2B5EF4-FFF2-40B4-BE49-F238E27FC236}">
                <a16:creationId xmlns:a16="http://schemas.microsoft.com/office/drawing/2014/main" id="{C6192B47-8C5E-B77F-0A17-8FE18D83AFFF}"/>
              </a:ext>
            </a:extLst>
          </p:cNvPr>
          <p:cNvCxnSpPr>
            <a:cxnSpLocks/>
            <a:endCxn id="25" idx="0"/>
          </p:cNvCxnSpPr>
          <p:nvPr/>
        </p:nvCxnSpPr>
        <p:spPr>
          <a:xfrm>
            <a:off x="4474078" y="4347687"/>
            <a:ext cx="0" cy="33771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1C41587-0E1C-577A-0A62-906185D0E7F9}"/>
              </a:ext>
            </a:extLst>
          </p:cNvPr>
          <p:cNvSpPr/>
          <p:nvPr/>
        </p:nvSpPr>
        <p:spPr>
          <a:xfrm>
            <a:off x="7363985" y="4195490"/>
            <a:ext cx="2403348" cy="17509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04029415-18DA-6E92-A3BB-F4DD645EEC98}"/>
              </a:ext>
            </a:extLst>
          </p:cNvPr>
          <p:cNvSpPr txBox="1"/>
          <p:nvPr/>
        </p:nvSpPr>
        <p:spPr>
          <a:xfrm>
            <a:off x="7363984" y="3948520"/>
            <a:ext cx="2403348" cy="307777"/>
          </a:xfrm>
          <a:prstGeom prst="rect">
            <a:avLst/>
          </a:prstGeom>
          <a:noFill/>
        </p:spPr>
        <p:txBody>
          <a:bodyPr wrap="square" rtlCol="0">
            <a:spAutoFit/>
          </a:bodyPr>
          <a:lstStyle/>
          <a:p>
            <a:pPr algn="ctr"/>
            <a:r>
              <a:rPr lang="en-US" sz="1400" b="1" dirty="0">
                <a:latin typeface="Cambria" panose="02040503050406030204" pitchFamily="18" charset="0"/>
              </a:rPr>
              <a:t>DRAM Subarray</a:t>
            </a:r>
          </a:p>
        </p:txBody>
      </p:sp>
      <p:sp>
        <p:nvSpPr>
          <p:cNvPr id="61" name="Rectangle 60">
            <a:extLst>
              <a:ext uri="{FF2B5EF4-FFF2-40B4-BE49-F238E27FC236}">
                <a16:creationId xmlns:a16="http://schemas.microsoft.com/office/drawing/2014/main" id="{BB3ABF92-D8DF-8295-72C5-96F5BA2EB8D9}"/>
              </a:ext>
            </a:extLst>
          </p:cNvPr>
          <p:cNvSpPr/>
          <p:nvPr/>
        </p:nvSpPr>
        <p:spPr>
          <a:xfrm>
            <a:off x="7602311" y="4278647"/>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DRAM Row</a:t>
            </a:r>
          </a:p>
        </p:txBody>
      </p:sp>
      <p:sp>
        <p:nvSpPr>
          <p:cNvPr id="62" name="Rectangle 61">
            <a:extLst>
              <a:ext uri="{FF2B5EF4-FFF2-40B4-BE49-F238E27FC236}">
                <a16:creationId xmlns:a16="http://schemas.microsoft.com/office/drawing/2014/main" id="{E55C7DA6-2990-7ABA-FDB8-8572E34E2C71}"/>
              </a:ext>
            </a:extLst>
          </p:cNvPr>
          <p:cNvSpPr/>
          <p:nvPr/>
        </p:nvSpPr>
        <p:spPr>
          <a:xfrm>
            <a:off x="7464664" y="4278505"/>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cxnSp>
        <p:nvCxnSpPr>
          <p:cNvPr id="67" name="Elbow Connector 66">
            <a:extLst>
              <a:ext uri="{FF2B5EF4-FFF2-40B4-BE49-F238E27FC236}">
                <a16:creationId xmlns:a16="http://schemas.microsoft.com/office/drawing/2014/main" id="{3BD0CD0D-750C-60F9-B96C-4C45B726D83C}"/>
              </a:ext>
            </a:extLst>
          </p:cNvPr>
          <p:cNvCxnSpPr>
            <a:cxnSpLocks/>
            <a:stCxn id="76" idx="2"/>
            <a:endCxn id="19" idx="3"/>
          </p:cNvCxnSpPr>
          <p:nvPr/>
        </p:nvCxnSpPr>
        <p:spPr>
          <a:xfrm rot="5400000" flipH="1">
            <a:off x="6644578" y="4616133"/>
            <a:ext cx="529793" cy="1248032"/>
          </a:xfrm>
          <a:prstGeom prst="bentConnector4">
            <a:avLst>
              <a:gd name="adj1" fmla="val -43149"/>
              <a:gd name="adj2" fmla="val 78327"/>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0408054-9AF3-8C28-29EF-6C3528339C6C}"/>
              </a:ext>
            </a:extLst>
          </p:cNvPr>
          <p:cNvSpPr/>
          <p:nvPr/>
        </p:nvSpPr>
        <p:spPr>
          <a:xfrm>
            <a:off x="7602311" y="4502404"/>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DRAM Row</a:t>
            </a:r>
          </a:p>
        </p:txBody>
      </p:sp>
      <p:sp>
        <p:nvSpPr>
          <p:cNvPr id="74" name="Rectangle 73">
            <a:extLst>
              <a:ext uri="{FF2B5EF4-FFF2-40B4-BE49-F238E27FC236}">
                <a16:creationId xmlns:a16="http://schemas.microsoft.com/office/drawing/2014/main" id="{B6C32479-8A52-43F8-B3F1-53C52E3BA809}"/>
              </a:ext>
            </a:extLst>
          </p:cNvPr>
          <p:cNvSpPr/>
          <p:nvPr/>
        </p:nvSpPr>
        <p:spPr>
          <a:xfrm>
            <a:off x="7464664" y="4502262"/>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sp>
        <p:nvSpPr>
          <p:cNvPr id="75" name="Rectangle 74">
            <a:extLst>
              <a:ext uri="{FF2B5EF4-FFF2-40B4-BE49-F238E27FC236}">
                <a16:creationId xmlns:a16="http://schemas.microsoft.com/office/drawing/2014/main" id="{75A6C281-EFC1-550F-8F88-889D4E8E195F}"/>
              </a:ext>
            </a:extLst>
          </p:cNvPr>
          <p:cNvSpPr/>
          <p:nvPr/>
        </p:nvSpPr>
        <p:spPr>
          <a:xfrm>
            <a:off x="7602311" y="5314725"/>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Row Buffer</a:t>
            </a:r>
          </a:p>
        </p:txBody>
      </p:sp>
      <p:sp>
        <p:nvSpPr>
          <p:cNvPr id="76" name="Rectangle 75">
            <a:extLst>
              <a:ext uri="{FF2B5EF4-FFF2-40B4-BE49-F238E27FC236}">
                <a16:creationId xmlns:a16="http://schemas.microsoft.com/office/drawing/2014/main" id="{87DEFB3F-D44B-E385-BD17-6BC05F068E81}"/>
              </a:ext>
            </a:extLst>
          </p:cNvPr>
          <p:cNvSpPr/>
          <p:nvPr/>
        </p:nvSpPr>
        <p:spPr>
          <a:xfrm>
            <a:off x="7464664" y="5314583"/>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cxnSp>
        <p:nvCxnSpPr>
          <p:cNvPr id="79" name="Straight Connector 78">
            <a:extLst>
              <a:ext uri="{FF2B5EF4-FFF2-40B4-BE49-F238E27FC236}">
                <a16:creationId xmlns:a16="http://schemas.microsoft.com/office/drawing/2014/main" id="{061FF8C4-D035-6785-5505-C6F428A53B5B}"/>
              </a:ext>
            </a:extLst>
          </p:cNvPr>
          <p:cNvCxnSpPr>
            <a:cxnSpLocks/>
            <a:stCxn id="73" idx="2"/>
            <a:endCxn id="89" idx="0"/>
          </p:cNvCxnSpPr>
          <p:nvPr/>
        </p:nvCxnSpPr>
        <p:spPr>
          <a:xfrm>
            <a:off x="8641164" y="4692822"/>
            <a:ext cx="0" cy="3843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0" name="Trapezoid 79">
            <a:extLst>
              <a:ext uri="{FF2B5EF4-FFF2-40B4-BE49-F238E27FC236}">
                <a16:creationId xmlns:a16="http://schemas.microsoft.com/office/drawing/2014/main" id="{762034C0-81F4-59E8-F497-38CEC2C924BA}"/>
              </a:ext>
            </a:extLst>
          </p:cNvPr>
          <p:cNvSpPr/>
          <p:nvPr/>
        </p:nvSpPr>
        <p:spPr>
          <a:xfrm flipV="1">
            <a:off x="7602311" y="5554838"/>
            <a:ext cx="2077719" cy="143544"/>
          </a:xfrm>
          <a:prstGeom prst="trapezoid">
            <a:avLst>
              <a:gd name="adj" fmla="val 19521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a:extLst>
              <a:ext uri="{FF2B5EF4-FFF2-40B4-BE49-F238E27FC236}">
                <a16:creationId xmlns:a16="http://schemas.microsoft.com/office/drawing/2014/main" id="{7D2C8B16-769A-6717-E3BE-24B78607B737}"/>
              </a:ext>
            </a:extLst>
          </p:cNvPr>
          <p:cNvCxnSpPr>
            <a:cxnSpLocks/>
            <a:stCxn id="80" idx="0"/>
          </p:cNvCxnSpPr>
          <p:nvPr/>
        </p:nvCxnSpPr>
        <p:spPr>
          <a:xfrm rot="5400000">
            <a:off x="6200122" y="3447179"/>
            <a:ext cx="189832" cy="469225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ADDD3BED-29C8-ED44-7C05-7DF2F9C67A1B}"/>
              </a:ext>
            </a:extLst>
          </p:cNvPr>
          <p:cNvSpPr/>
          <p:nvPr/>
        </p:nvSpPr>
        <p:spPr>
          <a:xfrm>
            <a:off x="7602311" y="5077149"/>
            <a:ext cx="2077719" cy="19042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DRAM Row</a:t>
            </a:r>
          </a:p>
        </p:txBody>
      </p:sp>
      <p:sp>
        <p:nvSpPr>
          <p:cNvPr id="90" name="Rectangle 89">
            <a:extLst>
              <a:ext uri="{FF2B5EF4-FFF2-40B4-BE49-F238E27FC236}">
                <a16:creationId xmlns:a16="http://schemas.microsoft.com/office/drawing/2014/main" id="{0B0B4DCF-A542-BD6F-5ECC-0D4300632BC5}"/>
              </a:ext>
            </a:extLst>
          </p:cNvPr>
          <p:cNvSpPr/>
          <p:nvPr/>
        </p:nvSpPr>
        <p:spPr>
          <a:xfrm>
            <a:off x="7464664" y="5077007"/>
            <a:ext cx="137640" cy="190462"/>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mbria" panose="02040503050406030204" pitchFamily="18" charset="0"/>
            </a:endParaRPr>
          </a:p>
        </p:txBody>
      </p:sp>
      <p:cxnSp>
        <p:nvCxnSpPr>
          <p:cNvPr id="120" name="Straight Arrow Connector 119">
            <a:extLst>
              <a:ext uri="{FF2B5EF4-FFF2-40B4-BE49-F238E27FC236}">
                <a16:creationId xmlns:a16="http://schemas.microsoft.com/office/drawing/2014/main" id="{34EB9A25-C7A3-93A8-12F2-1F582CD1A1A5}"/>
              </a:ext>
            </a:extLst>
          </p:cNvPr>
          <p:cNvCxnSpPr>
            <a:cxnSpLocks/>
          </p:cNvCxnSpPr>
          <p:nvPr/>
        </p:nvCxnSpPr>
        <p:spPr>
          <a:xfrm flipH="1">
            <a:off x="3280883" y="5888215"/>
            <a:ext cx="37489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3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xEl>
                                              <p:pRg st="4" end="4"/>
                                            </p:txEl>
                                          </p:spTgt>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P spid="4" grpId="1"/>
      <p:bldP spid="21" grpId="0" animBg="1"/>
      <p:bldP spid="25" grpId="0"/>
      <p:bldP spid="59" grpId="0" animBg="1"/>
      <p:bldP spid="60" grpId="0"/>
      <p:bldP spid="61" grpId="0" animBg="1"/>
      <p:bldP spid="62" grpId="0" animBg="1"/>
      <p:bldP spid="73" grpId="0" animBg="1"/>
      <p:bldP spid="74" grpId="0" animBg="1"/>
      <p:bldP spid="75" grpId="0" animBg="1"/>
      <p:bldP spid="76" grpId="0" animBg="1"/>
      <p:bldP spid="80" grpId="0" animBg="1"/>
      <p:bldP spid="89" grpId="0" animBg="1"/>
      <p:bldP spid="9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C60E-4DA1-0803-8A47-BE79EAD75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D850B-774A-3979-5B0B-1D463FC13208}"/>
              </a:ext>
            </a:extLst>
          </p:cNvPr>
          <p:cNvSpPr>
            <a:spLocks noGrp="1"/>
          </p:cNvSpPr>
          <p:nvPr>
            <p:ph type="ctrTitle"/>
          </p:nvPr>
        </p:nvSpPr>
        <p:spPr>
          <a:xfrm>
            <a:off x="1529080" y="6"/>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415649E4-510B-38EA-6CA6-D09DA0FB6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CB63639D-200D-9E1D-C8E5-58C1762131BC}"/>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sp>
        <p:nvSpPr>
          <p:cNvPr id="13" name="Subtitle 2">
            <a:extLst>
              <a:ext uri="{FF2B5EF4-FFF2-40B4-BE49-F238E27FC236}">
                <a16:creationId xmlns:a16="http://schemas.microsoft.com/office/drawing/2014/main" id="{D75D4D47-6578-39A2-5557-AC8D08782F63}"/>
              </a:ext>
            </a:extLst>
          </p:cNvPr>
          <p:cNvSpPr txBox="1">
            <a:spLocks/>
          </p:cNvSpPr>
          <p:nvPr/>
        </p:nvSpPr>
        <p:spPr>
          <a:xfrm>
            <a:off x="1524000" y="3762054"/>
            <a:ext cx="9144000" cy="19277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Abdullah Giray </a:t>
            </a:r>
            <a:r>
              <a:rPr lang="en-US" b="1" dirty="0" err="1"/>
              <a:t>Yağlıkçı</a:t>
            </a:r>
            <a:r>
              <a:rPr lang="en-US" b="1" dirty="0"/>
              <a:t> </a:t>
            </a:r>
          </a:p>
          <a:p>
            <a:r>
              <a:rPr lang="en-US" dirty="0"/>
              <a:t>Yahya Can </a:t>
            </a:r>
            <a:r>
              <a:rPr lang="en-US" dirty="0" err="1"/>
              <a:t>Tuğrul</a:t>
            </a:r>
            <a:r>
              <a:rPr lang="en-US" dirty="0"/>
              <a:t>    Geraldo F. Oliveira    İsmail Emir </a:t>
            </a:r>
            <a:r>
              <a:rPr lang="en-US" dirty="0" err="1"/>
              <a:t>Yüksel</a:t>
            </a:r>
            <a:endParaRPr lang="en-US" dirty="0"/>
          </a:p>
          <a:p>
            <a:r>
              <a:rPr lang="en-US" dirty="0" err="1"/>
              <a:t>Ataberk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a:p>
            <a:endParaRPr lang="en-US" dirty="0"/>
          </a:p>
        </p:txBody>
      </p:sp>
      <p:sp>
        <p:nvSpPr>
          <p:cNvPr id="3" name="Rectangle 2">
            <a:extLst>
              <a:ext uri="{FF2B5EF4-FFF2-40B4-BE49-F238E27FC236}">
                <a16:creationId xmlns:a16="http://schemas.microsoft.com/office/drawing/2014/main" id="{CC81968A-3586-8AEE-C279-07EB7E792362}"/>
              </a:ext>
            </a:extLst>
          </p:cNvPr>
          <p:cNvSpPr/>
          <p:nvPr/>
        </p:nvSpPr>
        <p:spPr>
          <a:xfrm>
            <a:off x="152400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Backup Slides</a:t>
            </a:r>
          </a:p>
        </p:txBody>
      </p:sp>
    </p:spTree>
    <p:extLst>
      <p:ext uri="{BB962C8B-B14F-4D97-AF65-F5344CB8AC3E}">
        <p14:creationId xmlns:p14="http://schemas.microsoft.com/office/powerpoint/2010/main" val="3571459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9BEC-6BB6-D6AE-33CA-FAE8A85A71ED}"/>
              </a:ext>
            </a:extLst>
          </p:cNvPr>
          <p:cNvSpPr>
            <a:spLocks noGrp="1"/>
          </p:cNvSpPr>
          <p:nvPr>
            <p:ph type="title"/>
          </p:nvPr>
        </p:nvSpPr>
        <p:spPr/>
        <p:txBody>
          <a:bodyPr/>
          <a:lstStyle/>
          <a:p>
            <a:r>
              <a:rPr lang="en-US" dirty="0"/>
              <a:t>Thesis</a:t>
            </a:r>
          </a:p>
        </p:txBody>
      </p:sp>
      <p:sp>
        <p:nvSpPr>
          <p:cNvPr id="3" name="Content Placeholder 2">
            <a:extLst>
              <a:ext uri="{FF2B5EF4-FFF2-40B4-BE49-F238E27FC236}">
                <a16:creationId xmlns:a16="http://schemas.microsoft.com/office/drawing/2014/main" id="{09CB887C-1ED3-35C7-C00E-5436E716547B}"/>
              </a:ext>
            </a:extLst>
          </p:cNvPr>
          <p:cNvSpPr>
            <a:spLocks noGrp="1"/>
          </p:cNvSpPr>
          <p:nvPr>
            <p:ph idx="1"/>
          </p:nvPr>
        </p:nvSpPr>
        <p:spPr>
          <a:xfrm>
            <a:off x="1524008" y="2075873"/>
            <a:ext cx="9143999" cy="2706254"/>
          </a:xfrm>
        </p:spPr>
        <p:txBody>
          <a:bodyPr>
            <a:normAutofit/>
          </a:bodyPr>
          <a:lstStyle/>
          <a:p>
            <a:pPr marL="0" indent="0" algn="ctr">
              <a:buNone/>
            </a:pPr>
            <a:r>
              <a:rPr lang="en-US" sz="4000" dirty="0">
                <a:solidFill>
                  <a:schemeClr val="accent2">
                    <a:lumMod val="75000"/>
                  </a:schemeClr>
                </a:solidFill>
              </a:rPr>
              <a:t>A </a:t>
            </a:r>
            <a:r>
              <a:rPr lang="en-US" sz="4000" b="1" dirty="0">
                <a:solidFill>
                  <a:schemeClr val="accent2">
                    <a:lumMod val="75000"/>
                  </a:schemeClr>
                </a:solidFill>
              </a:rPr>
              <a:t>deeper understanding </a:t>
            </a:r>
            <a:r>
              <a:rPr lang="en-US" sz="4000" dirty="0">
                <a:solidFill>
                  <a:schemeClr val="accent2">
                    <a:lumMod val="75000"/>
                  </a:schemeClr>
                </a:solidFill>
              </a:rPr>
              <a:t>of </a:t>
            </a:r>
          </a:p>
          <a:p>
            <a:pPr marL="0" indent="0" algn="ctr">
              <a:buNone/>
            </a:pPr>
            <a:r>
              <a:rPr lang="en-US" sz="4000" dirty="0">
                <a:solidFill>
                  <a:schemeClr val="accent2">
                    <a:lumMod val="75000"/>
                  </a:schemeClr>
                </a:solidFill>
              </a:rPr>
              <a:t>DRAM read disturbance </a:t>
            </a:r>
          </a:p>
          <a:p>
            <a:pPr marL="0" indent="0" algn="ctr">
              <a:buNone/>
            </a:pPr>
            <a:r>
              <a:rPr lang="en-US" sz="4000" dirty="0">
                <a:solidFill>
                  <a:srgbClr val="7030A0"/>
                </a:solidFill>
              </a:rPr>
              <a:t>is the key to enable </a:t>
            </a:r>
          </a:p>
          <a:p>
            <a:pPr marL="0" indent="0" algn="ctr">
              <a:buNone/>
            </a:pPr>
            <a:r>
              <a:rPr lang="en-US" sz="4000" b="1" dirty="0">
                <a:solidFill>
                  <a:srgbClr val="7030A0"/>
                </a:solidFill>
              </a:rPr>
              <a:t>efficient and scalable </a:t>
            </a:r>
            <a:r>
              <a:rPr lang="en-US" sz="4000" dirty="0">
                <a:solidFill>
                  <a:srgbClr val="7030A0"/>
                </a:solidFill>
              </a:rPr>
              <a:t>solutions</a:t>
            </a:r>
          </a:p>
        </p:txBody>
      </p:sp>
      <p:sp>
        <p:nvSpPr>
          <p:cNvPr id="4" name="Slide Number Placeholder 3">
            <a:extLst>
              <a:ext uri="{FF2B5EF4-FFF2-40B4-BE49-F238E27FC236}">
                <a16:creationId xmlns:a16="http://schemas.microsoft.com/office/drawing/2014/main" id="{35E327AA-D3F5-CA29-50CA-0028D3A0C4B0}"/>
              </a:ext>
            </a:extLst>
          </p:cNvPr>
          <p:cNvSpPr>
            <a:spLocks noGrp="1"/>
          </p:cNvSpPr>
          <p:nvPr>
            <p:ph type="sldNum" sz="quarter" idx="12"/>
          </p:nvPr>
        </p:nvSpPr>
        <p:spPr/>
        <p:txBody>
          <a:bodyPr/>
          <a:lstStyle/>
          <a:p>
            <a:fld id="{676C2683-0D41-1E45-8714-724CB2570654}" type="slidenum">
              <a:rPr lang="en-US" smtClean="0"/>
              <a:pPr/>
              <a:t>13</a:t>
            </a:fld>
            <a:endParaRPr lang="en-US" dirty="0"/>
          </a:p>
        </p:txBody>
      </p:sp>
    </p:spTree>
    <p:extLst>
      <p:ext uri="{BB962C8B-B14F-4D97-AF65-F5344CB8AC3E}">
        <p14:creationId xmlns:p14="http://schemas.microsoft.com/office/powerpoint/2010/main" val="1838575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537CD-7DD4-F535-E2F7-25EE82FD575E}"/>
              </a:ext>
            </a:extLst>
          </p:cNvPr>
          <p:cNvSpPr>
            <a:spLocks noGrp="1"/>
          </p:cNvSpPr>
          <p:nvPr>
            <p:ph type="title"/>
          </p:nvPr>
        </p:nvSpPr>
        <p:spPr/>
        <p:txBody>
          <a:bodyPr/>
          <a:lstStyle/>
          <a:p>
            <a:r>
              <a:rPr lang="en-US" dirty="0"/>
              <a:t>My Dissertation Works</a:t>
            </a:r>
          </a:p>
        </p:txBody>
      </p:sp>
      <p:sp>
        <p:nvSpPr>
          <p:cNvPr id="3" name="Content Placeholder 2">
            <a:extLst>
              <a:ext uri="{FF2B5EF4-FFF2-40B4-BE49-F238E27FC236}">
                <a16:creationId xmlns:a16="http://schemas.microsoft.com/office/drawing/2014/main" id="{215AF213-9D7F-72EA-550F-113E4DDAA26A}"/>
              </a:ext>
            </a:extLst>
          </p:cNvPr>
          <p:cNvSpPr>
            <a:spLocks noGrp="1"/>
          </p:cNvSpPr>
          <p:nvPr>
            <p:ph idx="1"/>
          </p:nvPr>
        </p:nvSpPr>
        <p:spPr>
          <a:xfrm>
            <a:off x="1536761" y="1055815"/>
            <a:ext cx="9143999" cy="5336922"/>
          </a:xfrm>
        </p:spPr>
        <p:txBody>
          <a:bodyPr>
            <a:normAutofit/>
          </a:bodyPr>
          <a:lstStyle/>
          <a:p>
            <a:r>
              <a:rPr lang="en-US" sz="2800" dirty="0"/>
              <a:t>A deeper look into DRAM read disturbance</a:t>
            </a:r>
          </a:p>
          <a:p>
            <a:endParaRPr lang="en-US" sz="2800" dirty="0"/>
          </a:p>
          <a:p>
            <a:endParaRPr lang="en-US" sz="2800" dirty="0"/>
          </a:p>
          <a:p>
            <a:endParaRPr lang="en-US" sz="2800" dirty="0"/>
          </a:p>
          <a:p>
            <a:endParaRPr lang="en-US" sz="2800" dirty="0"/>
          </a:p>
          <a:p>
            <a:pPr marL="0" indent="0">
              <a:buNone/>
            </a:pPr>
            <a:endParaRPr lang="en-US" sz="700" dirty="0"/>
          </a:p>
          <a:p>
            <a:r>
              <a:rPr lang="en-US" sz="2800" dirty="0"/>
              <a:t>Solutions to DRAM read disturbance</a:t>
            </a:r>
          </a:p>
        </p:txBody>
      </p:sp>
      <p:sp>
        <p:nvSpPr>
          <p:cNvPr id="4" name="Slide Number Placeholder 3">
            <a:extLst>
              <a:ext uri="{FF2B5EF4-FFF2-40B4-BE49-F238E27FC236}">
                <a16:creationId xmlns:a16="http://schemas.microsoft.com/office/drawing/2014/main" id="{17401061-B79B-7A6F-1BB7-880869DB4687}"/>
              </a:ext>
            </a:extLst>
          </p:cNvPr>
          <p:cNvSpPr>
            <a:spLocks noGrp="1"/>
          </p:cNvSpPr>
          <p:nvPr>
            <p:ph type="sldNum" sz="quarter" idx="12"/>
          </p:nvPr>
        </p:nvSpPr>
        <p:spPr/>
        <p:txBody>
          <a:bodyPr/>
          <a:lstStyle/>
          <a:p>
            <a:fld id="{676C2683-0D41-1E45-8714-724CB2570654}" type="slidenum">
              <a:rPr lang="en-US" smtClean="0"/>
              <a:pPr/>
              <a:t>14</a:t>
            </a:fld>
            <a:endParaRPr lang="en-US" dirty="0"/>
          </a:p>
        </p:txBody>
      </p:sp>
      <p:sp>
        <p:nvSpPr>
          <p:cNvPr id="5" name="TextBox 4">
            <a:extLst>
              <a:ext uri="{FF2B5EF4-FFF2-40B4-BE49-F238E27FC236}">
                <a16:creationId xmlns:a16="http://schemas.microsoft.com/office/drawing/2014/main" id="{318204D9-CD8C-567B-F743-BE50678E7297}"/>
              </a:ext>
            </a:extLst>
          </p:cNvPr>
          <p:cNvSpPr txBox="1"/>
          <p:nvPr/>
        </p:nvSpPr>
        <p:spPr>
          <a:xfrm>
            <a:off x="1757824" y="1503928"/>
            <a:ext cx="1881265" cy="2231380"/>
          </a:xfrm>
          <a:prstGeom prst="rect">
            <a:avLst/>
          </a:prstGeom>
          <a:noFill/>
        </p:spPr>
        <p:txBody>
          <a:bodyPr wrap="square" rtlCol="0">
            <a:spAutoFit/>
          </a:bodyPr>
          <a:lstStyle/>
          <a:p>
            <a:pPr algn="ctr"/>
            <a:endParaRPr lang="en-CH" sz="11500" dirty="0">
              <a:solidFill>
                <a:srgbClr val="C00000"/>
              </a:solidFill>
              <a:latin typeface="Font Awesome 5 Free Regular" panose="02000503000000000000" pitchFamily="2" charset="0"/>
            </a:endParaRPr>
          </a:p>
          <a:p>
            <a:pPr algn="ctr"/>
            <a:r>
              <a:rPr lang="en-CH" sz="2000" dirty="0">
                <a:solidFill>
                  <a:srgbClr val="C00000"/>
                </a:solidFill>
                <a:latin typeface="Cambria" panose="02040503050406030204" pitchFamily="18" charset="0"/>
              </a:rPr>
              <a:t>Temperature</a:t>
            </a:r>
            <a:endParaRPr lang="en-US" sz="2000" dirty="0">
              <a:solidFill>
                <a:srgbClr val="C00000"/>
              </a:solidFill>
              <a:latin typeface="Cambria" panose="02040503050406030204" pitchFamily="18" charset="0"/>
            </a:endParaRPr>
          </a:p>
        </p:txBody>
      </p:sp>
      <p:sp>
        <p:nvSpPr>
          <p:cNvPr id="6" name="TextBox 5">
            <a:extLst>
              <a:ext uri="{FF2B5EF4-FFF2-40B4-BE49-F238E27FC236}">
                <a16:creationId xmlns:a16="http://schemas.microsoft.com/office/drawing/2014/main" id="{44050A59-1A43-8435-84BF-D5C312B16589}"/>
              </a:ext>
            </a:extLst>
          </p:cNvPr>
          <p:cNvSpPr txBox="1"/>
          <p:nvPr/>
        </p:nvSpPr>
        <p:spPr>
          <a:xfrm>
            <a:off x="3647889" y="1503935"/>
            <a:ext cx="2958013" cy="2169825"/>
          </a:xfrm>
          <a:prstGeom prst="rect">
            <a:avLst/>
          </a:prstGeom>
          <a:noFill/>
        </p:spPr>
        <p:txBody>
          <a:bodyPr wrap="square" rtlCol="0">
            <a:spAutoFit/>
          </a:bodyPr>
          <a:lstStyle/>
          <a:p>
            <a:pPr algn="ctr"/>
            <a:endParaRPr lang="en-CH" sz="11500" b="1" dirty="0">
              <a:solidFill>
                <a:srgbClr val="0070C0"/>
              </a:solidFill>
              <a:latin typeface="Font Awesome 5 Free Regular" panose="02000503000000000000" pitchFamily="2" charset="0"/>
            </a:endParaRPr>
          </a:p>
          <a:p>
            <a:pPr algn="ctr"/>
            <a:r>
              <a:rPr lang="en-CH" sz="2000">
                <a:solidFill>
                  <a:srgbClr val="0070C0"/>
                </a:solidFill>
                <a:latin typeface="Cambria" panose="02040503050406030204" pitchFamily="18" charset="0"/>
              </a:rPr>
              <a:t>Memory </a:t>
            </a:r>
            <a:r>
              <a:rPr lang="en-US" sz="2000" dirty="0">
                <a:solidFill>
                  <a:srgbClr val="0070C0"/>
                </a:solidFill>
                <a:latin typeface="Cambria" panose="02040503050406030204" pitchFamily="18" charset="0"/>
              </a:rPr>
              <a:t>a</a:t>
            </a:r>
            <a:r>
              <a:rPr lang="en-CH" sz="2000">
                <a:solidFill>
                  <a:srgbClr val="0070C0"/>
                </a:solidFill>
                <a:latin typeface="Cambria" panose="02040503050406030204" pitchFamily="18" charset="0"/>
              </a:rPr>
              <a:t>ccess</a:t>
            </a:r>
            <a:r>
              <a:rPr lang="en-US" sz="2000" dirty="0">
                <a:solidFill>
                  <a:srgbClr val="0070C0"/>
                </a:solidFill>
                <a:latin typeface="Cambria" panose="02040503050406030204" pitchFamily="18" charset="0"/>
              </a:rPr>
              <a:t> p</a:t>
            </a:r>
            <a:r>
              <a:rPr lang="en-CH" sz="2000">
                <a:solidFill>
                  <a:srgbClr val="0070C0"/>
                </a:solidFill>
                <a:latin typeface="Cambria" panose="02040503050406030204" pitchFamily="18" charset="0"/>
              </a:rPr>
              <a:t>atterns</a:t>
            </a:r>
            <a:endParaRPr lang="en-US" sz="2000" dirty="0">
              <a:solidFill>
                <a:srgbClr val="0070C0"/>
              </a:solidFill>
              <a:latin typeface="Cambria" panose="02040503050406030204" pitchFamily="18" charset="0"/>
            </a:endParaRPr>
          </a:p>
        </p:txBody>
      </p:sp>
      <p:sp>
        <p:nvSpPr>
          <p:cNvPr id="7" name="TextBox 6">
            <a:extLst>
              <a:ext uri="{FF2B5EF4-FFF2-40B4-BE49-F238E27FC236}">
                <a16:creationId xmlns:a16="http://schemas.microsoft.com/office/drawing/2014/main" id="{01C9815C-D714-CC5C-7499-07FFAE8432DD}"/>
              </a:ext>
            </a:extLst>
          </p:cNvPr>
          <p:cNvSpPr txBox="1"/>
          <p:nvPr/>
        </p:nvSpPr>
        <p:spPr>
          <a:xfrm>
            <a:off x="6213241" y="1500486"/>
            <a:ext cx="2713220" cy="2477601"/>
          </a:xfrm>
          <a:prstGeom prst="rect">
            <a:avLst/>
          </a:prstGeom>
          <a:noFill/>
        </p:spPr>
        <p:txBody>
          <a:bodyPr wrap="square" rtlCol="0">
            <a:spAutoFit/>
          </a:bodyPr>
          <a:lstStyle/>
          <a:p>
            <a:pPr algn="ctr"/>
            <a:endParaRPr lang="en-CH" sz="11500" dirty="0">
              <a:solidFill>
                <a:schemeClr val="accent2">
                  <a:lumMod val="75000"/>
                </a:schemeClr>
              </a:solidFill>
              <a:latin typeface="Font Awesome 5 Free Regular" panose="02000503000000000000" pitchFamily="2" charset="0"/>
            </a:endParaRPr>
          </a:p>
          <a:p>
            <a:pPr algn="ctr"/>
            <a:r>
              <a:rPr lang="en-US" sz="2000" dirty="0">
                <a:solidFill>
                  <a:schemeClr val="accent2">
                    <a:lumMod val="75000"/>
                  </a:schemeClr>
                </a:solidFill>
                <a:latin typeface="Cambria" panose="02040503050406030204" pitchFamily="18" charset="0"/>
              </a:rPr>
              <a:t>Victim cell’s</a:t>
            </a:r>
            <a:br>
              <a:rPr lang="en-US" sz="2000" dirty="0">
                <a:solidFill>
                  <a:schemeClr val="accent2">
                    <a:lumMod val="75000"/>
                  </a:schemeClr>
                </a:solidFill>
                <a:latin typeface="Cambria" panose="02040503050406030204" pitchFamily="18" charset="0"/>
              </a:rPr>
            </a:br>
            <a:r>
              <a:rPr lang="en-US" sz="2000" dirty="0">
                <a:solidFill>
                  <a:schemeClr val="accent2">
                    <a:lumMod val="75000"/>
                  </a:schemeClr>
                </a:solidFill>
                <a:latin typeface="Cambria" panose="02040503050406030204" pitchFamily="18" charset="0"/>
              </a:rPr>
              <a:t>physical location</a:t>
            </a:r>
          </a:p>
        </p:txBody>
      </p:sp>
      <p:pic>
        <p:nvPicPr>
          <p:cNvPr id="8" name="Graphic 7">
            <a:extLst>
              <a:ext uri="{FF2B5EF4-FFF2-40B4-BE49-F238E27FC236}">
                <a16:creationId xmlns:a16="http://schemas.microsoft.com/office/drawing/2014/main" id="{D426B1F6-53DE-EBA6-7F9A-F214347B1C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2050" y="1860482"/>
            <a:ext cx="1092537" cy="1456716"/>
          </a:xfrm>
          <a:prstGeom prst="rect">
            <a:avLst/>
          </a:prstGeom>
        </p:spPr>
      </p:pic>
      <p:sp>
        <p:nvSpPr>
          <p:cNvPr id="9" name="TextBox 8">
            <a:extLst>
              <a:ext uri="{FF2B5EF4-FFF2-40B4-BE49-F238E27FC236}">
                <a16:creationId xmlns:a16="http://schemas.microsoft.com/office/drawing/2014/main" id="{CC912906-7DD1-9C04-C9BE-3F7F31DC1E31}"/>
              </a:ext>
            </a:extLst>
          </p:cNvPr>
          <p:cNvSpPr txBox="1"/>
          <p:nvPr/>
        </p:nvSpPr>
        <p:spPr>
          <a:xfrm>
            <a:off x="9143754" y="3273643"/>
            <a:ext cx="991105" cy="400110"/>
          </a:xfrm>
          <a:prstGeom prst="rect">
            <a:avLst/>
          </a:prstGeom>
          <a:noFill/>
        </p:spPr>
        <p:txBody>
          <a:bodyPr wrap="none" rtlCol="0">
            <a:spAutoFit/>
          </a:bodyPr>
          <a:lstStyle/>
          <a:p>
            <a:r>
              <a:rPr lang="en-CH" sz="2000" dirty="0">
                <a:solidFill>
                  <a:srgbClr val="7030A0"/>
                </a:solidFill>
                <a:latin typeface="Cambria" panose="02040503050406030204" pitchFamily="18" charset="0"/>
              </a:rPr>
              <a:t>Voltage</a:t>
            </a:r>
            <a:endParaRPr lang="en-US" sz="2000" dirty="0">
              <a:solidFill>
                <a:srgbClr val="7030A0"/>
              </a:solidFill>
              <a:latin typeface="Cambria" panose="02040503050406030204" pitchFamily="18" charset="0"/>
            </a:endParaRPr>
          </a:p>
        </p:txBody>
      </p:sp>
      <p:pic>
        <p:nvPicPr>
          <p:cNvPr id="10" name="Picture 9" descr="A yellow sign with black text&#10;&#10;Description automatically generated with medium confidence">
            <a:extLst>
              <a:ext uri="{FF2B5EF4-FFF2-40B4-BE49-F238E27FC236}">
                <a16:creationId xmlns:a16="http://schemas.microsoft.com/office/drawing/2014/main" id="{66635DD0-A984-8D3A-E844-D75659A92EC9}"/>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434558" y="4237273"/>
            <a:ext cx="1453896" cy="1453896"/>
          </a:xfrm>
          <a:prstGeom prst="rect">
            <a:avLst/>
          </a:prstGeom>
        </p:spPr>
      </p:pic>
      <p:sp>
        <p:nvSpPr>
          <p:cNvPr id="12" name="TextBox 11">
            <a:extLst>
              <a:ext uri="{FF2B5EF4-FFF2-40B4-BE49-F238E27FC236}">
                <a16:creationId xmlns:a16="http://schemas.microsoft.com/office/drawing/2014/main" id="{051B05F0-F1DC-2177-709B-06C02EAB0837}"/>
              </a:ext>
            </a:extLst>
          </p:cNvPr>
          <p:cNvSpPr txBox="1"/>
          <p:nvPr/>
        </p:nvSpPr>
        <p:spPr>
          <a:xfrm>
            <a:off x="4108304" y="5774031"/>
            <a:ext cx="2167739" cy="646331"/>
          </a:xfrm>
          <a:prstGeom prst="rect">
            <a:avLst/>
          </a:prstGeom>
          <a:noFill/>
        </p:spPr>
        <p:txBody>
          <a:bodyPr wrap="square">
            <a:spAutoFit/>
          </a:bodyPr>
          <a:lstStyle/>
          <a:p>
            <a:pPr algn="ctr"/>
            <a:r>
              <a:rPr lang="en-US" dirty="0">
                <a:solidFill>
                  <a:srgbClr val="C00000"/>
                </a:solidFill>
                <a:latin typeface="Cambria" panose="02040503050406030204" pitchFamily="18" charset="0"/>
              </a:rPr>
              <a:t>T</a:t>
            </a:r>
            <a:r>
              <a:rPr lang="en-CH" dirty="0">
                <a:solidFill>
                  <a:srgbClr val="C00000"/>
                </a:solidFill>
                <a:latin typeface="Cambria" panose="02040503050406030204" pitchFamily="18" charset="0"/>
              </a:rPr>
              <a:t>hrottling Unsafe Accesses </a:t>
            </a:r>
            <a:endParaRPr lang="en-US" dirty="0">
              <a:solidFill>
                <a:srgbClr val="C00000"/>
              </a:solidFill>
              <a:latin typeface="Cambria" panose="02040503050406030204" pitchFamily="18" charset="0"/>
            </a:endParaRPr>
          </a:p>
        </p:txBody>
      </p:sp>
      <p:pic>
        <p:nvPicPr>
          <p:cNvPr id="13" name="Picture 12">
            <a:extLst>
              <a:ext uri="{FF2B5EF4-FFF2-40B4-BE49-F238E27FC236}">
                <a16:creationId xmlns:a16="http://schemas.microsoft.com/office/drawing/2014/main" id="{40E389F0-CCDA-D80F-D86E-83B2E14EF7C9}"/>
              </a:ext>
            </a:extLst>
          </p:cNvPr>
          <p:cNvPicPr>
            <a:picLocks noChangeAspect="1"/>
          </p:cNvPicPr>
          <p:nvPr/>
        </p:nvPicPr>
        <p:blipFill>
          <a:blip r:embed="rId7"/>
          <a:stretch>
            <a:fillRect/>
          </a:stretch>
        </p:blipFill>
        <p:spPr>
          <a:xfrm>
            <a:off x="6713039" y="4458325"/>
            <a:ext cx="2039406" cy="962564"/>
          </a:xfrm>
          <a:prstGeom prst="rect">
            <a:avLst/>
          </a:prstGeom>
        </p:spPr>
      </p:pic>
      <p:sp>
        <p:nvSpPr>
          <p:cNvPr id="14" name="TextBox 13">
            <a:extLst>
              <a:ext uri="{FF2B5EF4-FFF2-40B4-BE49-F238E27FC236}">
                <a16:creationId xmlns:a16="http://schemas.microsoft.com/office/drawing/2014/main" id="{07C000B8-CC6D-066D-3634-62513BBDDD21}"/>
              </a:ext>
            </a:extLst>
          </p:cNvPr>
          <p:cNvSpPr txBox="1"/>
          <p:nvPr/>
        </p:nvSpPr>
        <p:spPr>
          <a:xfrm>
            <a:off x="6387893" y="5769066"/>
            <a:ext cx="2451509" cy="646331"/>
          </a:xfrm>
          <a:prstGeom prst="rect">
            <a:avLst/>
          </a:prstGeom>
          <a:noFill/>
        </p:spPr>
        <p:txBody>
          <a:bodyPr wrap="square">
            <a:spAutoFit/>
          </a:bodyPr>
          <a:lstStyle/>
          <a:p>
            <a:pPr algn="ctr"/>
            <a:r>
              <a:rPr lang="en-US" dirty="0">
                <a:solidFill>
                  <a:srgbClr val="1E3050"/>
                </a:solidFill>
                <a:latin typeface="Cambria" panose="02040503050406030204" pitchFamily="18" charset="0"/>
              </a:rPr>
              <a:t>Parallelizing Preventive Actions</a:t>
            </a:r>
          </a:p>
        </p:txBody>
      </p:sp>
      <p:sp>
        <p:nvSpPr>
          <p:cNvPr id="15" name="TextBox 14">
            <a:extLst>
              <a:ext uri="{FF2B5EF4-FFF2-40B4-BE49-F238E27FC236}">
                <a16:creationId xmlns:a16="http://schemas.microsoft.com/office/drawing/2014/main" id="{6BF7FF5D-C51C-BDB6-336A-B69D069B4110}"/>
              </a:ext>
            </a:extLst>
          </p:cNvPr>
          <p:cNvSpPr txBox="1"/>
          <p:nvPr/>
        </p:nvSpPr>
        <p:spPr>
          <a:xfrm>
            <a:off x="1940072" y="4314386"/>
            <a:ext cx="1585049" cy="2123658"/>
          </a:xfrm>
          <a:prstGeom prst="rect">
            <a:avLst/>
          </a:prstGeom>
          <a:noFill/>
        </p:spPr>
        <p:txBody>
          <a:bodyPr wrap="none" rtlCol="0">
            <a:spAutoFit/>
          </a:bodyPr>
          <a:lstStyle/>
          <a:p>
            <a:pPr algn="ctr"/>
            <a:endParaRPr lang="en-US" sz="9600" dirty="0">
              <a:solidFill>
                <a:schemeClr val="accent6">
                  <a:lumMod val="75000"/>
                </a:schemeClr>
              </a:solidFill>
              <a:latin typeface="Font Awesome 5 Free Regular" panose="02000503000000000000" pitchFamily="2" charset="0"/>
            </a:endParaRPr>
          </a:p>
          <a:p>
            <a:pPr algn="ctr"/>
            <a:r>
              <a:rPr lang="en-US" dirty="0">
                <a:solidFill>
                  <a:schemeClr val="accent6">
                    <a:lumMod val="75000"/>
                  </a:schemeClr>
                </a:solidFill>
                <a:latin typeface="Cambria" panose="02040503050406030204" pitchFamily="18" charset="0"/>
              </a:rPr>
              <a:t>Leveraging</a:t>
            </a:r>
          </a:p>
          <a:p>
            <a:pPr algn="ctr"/>
            <a:r>
              <a:rPr lang="en-US" dirty="0">
                <a:solidFill>
                  <a:schemeClr val="accent6">
                    <a:lumMod val="75000"/>
                  </a:schemeClr>
                </a:solidFill>
                <a:latin typeface="Cambria" panose="02040503050406030204" pitchFamily="18" charset="0"/>
              </a:rPr>
              <a:t>Heterogeneity</a:t>
            </a:r>
          </a:p>
        </p:txBody>
      </p:sp>
      <p:pic>
        <p:nvPicPr>
          <p:cNvPr id="18" name="Graphic 17">
            <a:extLst>
              <a:ext uri="{FF2B5EF4-FFF2-40B4-BE49-F238E27FC236}">
                <a16:creationId xmlns:a16="http://schemas.microsoft.com/office/drawing/2014/main" id="{DE0B5A1A-57BF-D626-EF83-6B866CF01039}"/>
              </a:ext>
            </a:extLst>
          </p:cNvPr>
          <p:cNvPicPr>
            <a:picLocks noChangeAspect="1"/>
          </p:cNvPicPr>
          <p:nvPr/>
        </p:nvPicPr>
        <p:blipFill>
          <a:blip r:embed="rId8"/>
          <a:srcRect l="18749" r="18749"/>
          <a:stretch/>
        </p:blipFill>
        <p:spPr>
          <a:xfrm>
            <a:off x="1900100" y="1066653"/>
            <a:ext cx="1575968" cy="3100370"/>
          </a:xfrm>
          <a:prstGeom prst="rect">
            <a:avLst/>
          </a:prstGeom>
        </p:spPr>
      </p:pic>
      <p:pic>
        <p:nvPicPr>
          <p:cNvPr id="16" name="Graphic 15">
            <a:extLst>
              <a:ext uri="{FF2B5EF4-FFF2-40B4-BE49-F238E27FC236}">
                <a16:creationId xmlns:a16="http://schemas.microsoft.com/office/drawing/2014/main" id="{5302E106-008E-A2B0-B480-9EB61059E6AE}"/>
              </a:ext>
            </a:extLst>
          </p:cNvPr>
          <p:cNvPicPr>
            <a:picLocks noChangeAspect="1"/>
          </p:cNvPicPr>
          <p:nvPr/>
        </p:nvPicPr>
        <p:blipFill>
          <a:blip r:embed="rId9"/>
          <a:srcRect l="1735" r="1735"/>
          <a:stretch/>
        </p:blipFill>
        <p:spPr>
          <a:xfrm>
            <a:off x="3404193" y="940245"/>
            <a:ext cx="3438274" cy="3353199"/>
          </a:xfrm>
          <a:prstGeom prst="rect">
            <a:avLst/>
          </a:prstGeom>
        </p:spPr>
      </p:pic>
      <p:pic>
        <p:nvPicPr>
          <p:cNvPr id="17" name="Graphic 16">
            <a:extLst>
              <a:ext uri="{FF2B5EF4-FFF2-40B4-BE49-F238E27FC236}">
                <a16:creationId xmlns:a16="http://schemas.microsoft.com/office/drawing/2014/main" id="{25F7AC9A-D8F6-1C40-EC74-AC0843E68961}"/>
              </a:ext>
            </a:extLst>
          </p:cNvPr>
          <p:cNvPicPr>
            <a:picLocks noChangeAspect="1"/>
          </p:cNvPicPr>
          <p:nvPr/>
        </p:nvPicPr>
        <p:blipFill rotWithShape="1">
          <a:blip r:embed="rId10"/>
          <a:srcRect l="26082" t="22406" r="26853" b="27873"/>
          <a:stretch/>
        </p:blipFill>
        <p:spPr>
          <a:xfrm>
            <a:off x="6713045" y="1636889"/>
            <a:ext cx="1690191" cy="1707932"/>
          </a:xfrm>
          <a:prstGeom prst="rect">
            <a:avLst/>
          </a:prstGeom>
        </p:spPr>
      </p:pic>
      <p:pic>
        <p:nvPicPr>
          <p:cNvPr id="22" name="Graphic 21">
            <a:extLst>
              <a:ext uri="{FF2B5EF4-FFF2-40B4-BE49-F238E27FC236}">
                <a16:creationId xmlns:a16="http://schemas.microsoft.com/office/drawing/2014/main" id="{C09D9E50-A2E5-41F7-6ACD-F1D7749BF8D0}"/>
              </a:ext>
            </a:extLst>
          </p:cNvPr>
          <p:cNvPicPr>
            <a:picLocks noChangeAspect="1"/>
          </p:cNvPicPr>
          <p:nvPr/>
        </p:nvPicPr>
        <p:blipFill>
          <a:blip r:embed="rId11"/>
          <a:srcRect l="448" r="448"/>
          <a:stretch/>
        </p:blipFill>
        <p:spPr>
          <a:xfrm>
            <a:off x="2083486" y="4257200"/>
            <a:ext cx="1301825" cy="1453896"/>
          </a:xfrm>
          <a:prstGeom prst="rect">
            <a:avLst/>
          </a:prstGeom>
        </p:spPr>
      </p:pic>
      <p:sp>
        <p:nvSpPr>
          <p:cNvPr id="20" name="Rectangle 19">
            <a:extLst>
              <a:ext uri="{FF2B5EF4-FFF2-40B4-BE49-F238E27FC236}">
                <a16:creationId xmlns:a16="http://schemas.microsoft.com/office/drawing/2014/main" id="{8C84FDD8-BFED-4F81-FFA4-AB5D15EAD1DC}"/>
              </a:ext>
            </a:extLst>
          </p:cNvPr>
          <p:cNvSpPr/>
          <p:nvPr/>
        </p:nvSpPr>
        <p:spPr>
          <a:xfrm>
            <a:off x="8839402" y="1371607"/>
            <a:ext cx="1731623" cy="2609929"/>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9929318-7F58-E17D-3508-1C9212E2EE94}"/>
              </a:ext>
            </a:extLst>
          </p:cNvPr>
          <p:cNvSpPr/>
          <p:nvPr/>
        </p:nvSpPr>
        <p:spPr>
          <a:xfrm>
            <a:off x="4071840" y="4237280"/>
            <a:ext cx="4778948" cy="2287793"/>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05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P spid="9" grpId="0"/>
      <p:bldP spid="12" grpId="0"/>
      <p:bldP spid="14" grpId="0"/>
      <p:bldP spid="15" grpId="0"/>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4FF8090-63DC-01AD-F819-C36B99ABB36E}"/>
              </a:ext>
            </a:extLst>
          </p:cNvPr>
          <p:cNvSpPr/>
          <p:nvPr/>
        </p:nvSpPr>
        <p:spPr>
          <a:xfrm>
            <a:off x="1524007" y="965202"/>
            <a:ext cx="2158819" cy="551815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537CD-7DD4-F535-E2F7-25EE82FD575E}"/>
              </a:ext>
            </a:extLst>
          </p:cNvPr>
          <p:cNvSpPr>
            <a:spLocks noGrp="1"/>
          </p:cNvSpPr>
          <p:nvPr>
            <p:ph type="title"/>
          </p:nvPr>
        </p:nvSpPr>
        <p:spPr/>
        <p:txBody>
          <a:bodyPr/>
          <a:lstStyle/>
          <a:p>
            <a:r>
              <a:rPr lang="en-US" dirty="0"/>
              <a:t>Our Recent Works</a:t>
            </a:r>
          </a:p>
        </p:txBody>
      </p:sp>
      <p:sp>
        <p:nvSpPr>
          <p:cNvPr id="4" name="Slide Number Placeholder 3">
            <a:extLst>
              <a:ext uri="{FF2B5EF4-FFF2-40B4-BE49-F238E27FC236}">
                <a16:creationId xmlns:a16="http://schemas.microsoft.com/office/drawing/2014/main" id="{17401061-B79B-7A6F-1BB7-880869DB4687}"/>
              </a:ext>
            </a:extLst>
          </p:cNvPr>
          <p:cNvSpPr>
            <a:spLocks noGrp="1"/>
          </p:cNvSpPr>
          <p:nvPr>
            <p:ph type="sldNum" sz="quarter" idx="12"/>
          </p:nvPr>
        </p:nvSpPr>
        <p:spPr/>
        <p:txBody>
          <a:bodyPr/>
          <a:lstStyle/>
          <a:p>
            <a:fld id="{676C2683-0D41-1E45-8714-724CB2570654}" type="slidenum">
              <a:rPr lang="en-US" smtClean="0"/>
              <a:pPr/>
              <a:t>15</a:t>
            </a:fld>
            <a:endParaRPr lang="en-US" dirty="0"/>
          </a:p>
        </p:txBody>
      </p:sp>
      <p:sp>
        <p:nvSpPr>
          <p:cNvPr id="5" name="TextBox 4">
            <a:extLst>
              <a:ext uri="{FF2B5EF4-FFF2-40B4-BE49-F238E27FC236}">
                <a16:creationId xmlns:a16="http://schemas.microsoft.com/office/drawing/2014/main" id="{318204D9-CD8C-567B-F743-BE50678E7297}"/>
              </a:ext>
            </a:extLst>
          </p:cNvPr>
          <p:cNvSpPr txBox="1"/>
          <p:nvPr/>
        </p:nvSpPr>
        <p:spPr>
          <a:xfrm>
            <a:off x="1667513" y="2169972"/>
            <a:ext cx="1881265" cy="2231380"/>
          </a:xfrm>
          <a:prstGeom prst="rect">
            <a:avLst/>
          </a:prstGeom>
          <a:noFill/>
        </p:spPr>
        <p:txBody>
          <a:bodyPr wrap="square" rtlCol="0">
            <a:spAutoFit/>
          </a:bodyPr>
          <a:lstStyle/>
          <a:p>
            <a:pPr algn="ctr"/>
            <a:endParaRPr lang="en-CH" sz="11500" dirty="0">
              <a:solidFill>
                <a:srgbClr val="C00000"/>
              </a:solidFill>
              <a:latin typeface="Font Awesome 5 Free Regular" panose="02000503000000000000" pitchFamily="2" charset="0"/>
            </a:endParaRPr>
          </a:p>
          <a:p>
            <a:pPr algn="ctr"/>
            <a:r>
              <a:rPr lang="en-CH" sz="2000" dirty="0">
                <a:solidFill>
                  <a:srgbClr val="C00000"/>
                </a:solidFill>
                <a:latin typeface="Cambria" panose="02040503050406030204" pitchFamily="18" charset="0"/>
              </a:rPr>
              <a:t>Temperature</a:t>
            </a:r>
            <a:endParaRPr lang="en-US" sz="2000" dirty="0">
              <a:solidFill>
                <a:srgbClr val="C00000"/>
              </a:solidFill>
              <a:latin typeface="Cambria" panose="02040503050406030204" pitchFamily="18" charset="0"/>
            </a:endParaRPr>
          </a:p>
        </p:txBody>
      </p:sp>
      <p:sp>
        <p:nvSpPr>
          <p:cNvPr id="6" name="TextBox 5">
            <a:extLst>
              <a:ext uri="{FF2B5EF4-FFF2-40B4-BE49-F238E27FC236}">
                <a16:creationId xmlns:a16="http://schemas.microsoft.com/office/drawing/2014/main" id="{44050A59-1A43-8435-84BF-D5C312B16589}"/>
              </a:ext>
            </a:extLst>
          </p:cNvPr>
          <p:cNvSpPr txBox="1"/>
          <p:nvPr/>
        </p:nvSpPr>
        <p:spPr>
          <a:xfrm>
            <a:off x="3557578" y="2169979"/>
            <a:ext cx="2958013" cy="2169825"/>
          </a:xfrm>
          <a:prstGeom prst="rect">
            <a:avLst/>
          </a:prstGeom>
          <a:noFill/>
        </p:spPr>
        <p:txBody>
          <a:bodyPr wrap="square" rtlCol="0">
            <a:spAutoFit/>
          </a:bodyPr>
          <a:lstStyle/>
          <a:p>
            <a:pPr algn="ctr"/>
            <a:endParaRPr lang="en-CH" sz="11500" b="1" dirty="0">
              <a:solidFill>
                <a:srgbClr val="0070C0"/>
              </a:solidFill>
              <a:latin typeface="Font Awesome 5 Free Regular" panose="02000503000000000000" pitchFamily="2" charset="0"/>
            </a:endParaRPr>
          </a:p>
          <a:p>
            <a:pPr algn="ctr"/>
            <a:r>
              <a:rPr lang="en-CH" sz="2000">
                <a:solidFill>
                  <a:srgbClr val="0070C0"/>
                </a:solidFill>
                <a:latin typeface="Cambria" panose="02040503050406030204" pitchFamily="18" charset="0"/>
              </a:rPr>
              <a:t>Memory </a:t>
            </a:r>
            <a:r>
              <a:rPr lang="en-US" sz="2000" dirty="0">
                <a:solidFill>
                  <a:srgbClr val="0070C0"/>
                </a:solidFill>
                <a:latin typeface="Cambria" panose="02040503050406030204" pitchFamily="18" charset="0"/>
              </a:rPr>
              <a:t>a</a:t>
            </a:r>
            <a:r>
              <a:rPr lang="en-CH" sz="2000">
                <a:solidFill>
                  <a:srgbClr val="0070C0"/>
                </a:solidFill>
                <a:latin typeface="Cambria" panose="02040503050406030204" pitchFamily="18" charset="0"/>
              </a:rPr>
              <a:t>ccess</a:t>
            </a:r>
            <a:r>
              <a:rPr lang="en-US" sz="2000" dirty="0">
                <a:solidFill>
                  <a:srgbClr val="0070C0"/>
                </a:solidFill>
                <a:latin typeface="Cambria" panose="02040503050406030204" pitchFamily="18" charset="0"/>
              </a:rPr>
              <a:t> p</a:t>
            </a:r>
            <a:r>
              <a:rPr lang="en-CH" sz="2000">
                <a:solidFill>
                  <a:srgbClr val="0070C0"/>
                </a:solidFill>
                <a:latin typeface="Cambria" panose="02040503050406030204" pitchFamily="18" charset="0"/>
              </a:rPr>
              <a:t>atterns</a:t>
            </a:r>
            <a:endParaRPr lang="en-US" sz="2000" dirty="0">
              <a:solidFill>
                <a:srgbClr val="0070C0"/>
              </a:solidFill>
              <a:latin typeface="Cambria" panose="02040503050406030204" pitchFamily="18" charset="0"/>
            </a:endParaRPr>
          </a:p>
        </p:txBody>
      </p:sp>
      <p:sp>
        <p:nvSpPr>
          <p:cNvPr id="7" name="TextBox 6">
            <a:extLst>
              <a:ext uri="{FF2B5EF4-FFF2-40B4-BE49-F238E27FC236}">
                <a16:creationId xmlns:a16="http://schemas.microsoft.com/office/drawing/2014/main" id="{01C9815C-D714-CC5C-7499-07FFAE8432DD}"/>
              </a:ext>
            </a:extLst>
          </p:cNvPr>
          <p:cNvSpPr txBox="1"/>
          <p:nvPr/>
        </p:nvSpPr>
        <p:spPr>
          <a:xfrm>
            <a:off x="6123370" y="2169979"/>
            <a:ext cx="2713220" cy="2477601"/>
          </a:xfrm>
          <a:prstGeom prst="rect">
            <a:avLst/>
          </a:prstGeom>
          <a:noFill/>
        </p:spPr>
        <p:txBody>
          <a:bodyPr wrap="square" rtlCol="0">
            <a:spAutoFit/>
          </a:bodyPr>
          <a:lstStyle/>
          <a:p>
            <a:pPr algn="ctr"/>
            <a:endParaRPr lang="en-CH" sz="11500" dirty="0">
              <a:solidFill>
                <a:schemeClr val="accent2">
                  <a:lumMod val="75000"/>
                </a:schemeClr>
              </a:solidFill>
              <a:latin typeface="Font Awesome 5 Free Regular" panose="02000503000000000000" pitchFamily="2" charset="0"/>
            </a:endParaRPr>
          </a:p>
          <a:p>
            <a:pPr algn="ctr"/>
            <a:r>
              <a:rPr lang="en-US" sz="2000" dirty="0">
                <a:solidFill>
                  <a:schemeClr val="accent2">
                    <a:lumMod val="75000"/>
                  </a:schemeClr>
                </a:solidFill>
                <a:latin typeface="Cambria" panose="02040503050406030204" pitchFamily="18" charset="0"/>
              </a:rPr>
              <a:t>Victim cell’s</a:t>
            </a:r>
            <a:br>
              <a:rPr lang="en-US" sz="2000" dirty="0">
                <a:solidFill>
                  <a:schemeClr val="accent2">
                    <a:lumMod val="75000"/>
                  </a:schemeClr>
                </a:solidFill>
                <a:latin typeface="Cambria" panose="02040503050406030204" pitchFamily="18" charset="0"/>
              </a:rPr>
            </a:br>
            <a:r>
              <a:rPr lang="en-US" sz="2000" dirty="0">
                <a:solidFill>
                  <a:schemeClr val="accent2">
                    <a:lumMod val="75000"/>
                  </a:schemeClr>
                </a:solidFill>
                <a:latin typeface="Cambria" panose="02040503050406030204" pitchFamily="18" charset="0"/>
              </a:rPr>
              <a:t>physical location</a:t>
            </a:r>
          </a:p>
        </p:txBody>
      </p:sp>
      <p:sp>
        <p:nvSpPr>
          <p:cNvPr id="15" name="TextBox 14">
            <a:extLst>
              <a:ext uri="{FF2B5EF4-FFF2-40B4-BE49-F238E27FC236}">
                <a16:creationId xmlns:a16="http://schemas.microsoft.com/office/drawing/2014/main" id="{6BF7FF5D-C51C-BDB6-336A-B69D069B4110}"/>
              </a:ext>
            </a:extLst>
          </p:cNvPr>
          <p:cNvSpPr txBox="1"/>
          <p:nvPr/>
        </p:nvSpPr>
        <p:spPr>
          <a:xfrm>
            <a:off x="8908304" y="2498464"/>
            <a:ext cx="1585049" cy="2123658"/>
          </a:xfrm>
          <a:prstGeom prst="rect">
            <a:avLst/>
          </a:prstGeom>
          <a:noFill/>
        </p:spPr>
        <p:txBody>
          <a:bodyPr wrap="none" rtlCol="0">
            <a:spAutoFit/>
          </a:bodyPr>
          <a:lstStyle/>
          <a:p>
            <a:pPr algn="ctr"/>
            <a:endParaRPr lang="en-US" sz="9600" dirty="0">
              <a:solidFill>
                <a:schemeClr val="accent6">
                  <a:lumMod val="75000"/>
                </a:schemeClr>
              </a:solidFill>
              <a:latin typeface="Font Awesome 5 Free Regular" panose="02000503000000000000" pitchFamily="2" charset="0"/>
            </a:endParaRPr>
          </a:p>
          <a:p>
            <a:pPr algn="ctr"/>
            <a:r>
              <a:rPr lang="en-US" dirty="0">
                <a:solidFill>
                  <a:schemeClr val="accent6">
                    <a:lumMod val="75000"/>
                  </a:schemeClr>
                </a:solidFill>
                <a:latin typeface="Cambria" panose="02040503050406030204" pitchFamily="18" charset="0"/>
              </a:rPr>
              <a:t>Leveraging</a:t>
            </a:r>
          </a:p>
          <a:p>
            <a:pPr algn="ctr"/>
            <a:r>
              <a:rPr lang="en-US" dirty="0">
                <a:solidFill>
                  <a:schemeClr val="accent6">
                    <a:lumMod val="75000"/>
                  </a:schemeClr>
                </a:solidFill>
                <a:latin typeface="Cambria" panose="02040503050406030204" pitchFamily="18" charset="0"/>
              </a:rPr>
              <a:t>Heterogeneity</a:t>
            </a:r>
          </a:p>
        </p:txBody>
      </p:sp>
      <p:pic>
        <p:nvPicPr>
          <p:cNvPr id="18" name="Graphic 17">
            <a:extLst>
              <a:ext uri="{FF2B5EF4-FFF2-40B4-BE49-F238E27FC236}">
                <a16:creationId xmlns:a16="http://schemas.microsoft.com/office/drawing/2014/main" id="{DE0B5A1A-57BF-D626-EF83-6B866CF01039}"/>
              </a:ext>
            </a:extLst>
          </p:cNvPr>
          <p:cNvPicPr>
            <a:picLocks noChangeAspect="1"/>
          </p:cNvPicPr>
          <p:nvPr/>
        </p:nvPicPr>
        <p:blipFill>
          <a:blip r:embed="rId3"/>
          <a:srcRect l="18749" r="18749"/>
          <a:stretch/>
        </p:blipFill>
        <p:spPr>
          <a:xfrm>
            <a:off x="1809789" y="1732697"/>
            <a:ext cx="1575968" cy="3100370"/>
          </a:xfrm>
          <a:prstGeom prst="rect">
            <a:avLst/>
          </a:prstGeom>
        </p:spPr>
      </p:pic>
      <p:pic>
        <p:nvPicPr>
          <p:cNvPr id="16" name="Graphic 15">
            <a:extLst>
              <a:ext uri="{FF2B5EF4-FFF2-40B4-BE49-F238E27FC236}">
                <a16:creationId xmlns:a16="http://schemas.microsoft.com/office/drawing/2014/main" id="{5302E106-008E-A2B0-B480-9EB61059E6AE}"/>
              </a:ext>
            </a:extLst>
          </p:cNvPr>
          <p:cNvPicPr>
            <a:picLocks noChangeAspect="1"/>
          </p:cNvPicPr>
          <p:nvPr/>
        </p:nvPicPr>
        <p:blipFill>
          <a:blip r:embed="rId4"/>
          <a:srcRect l="1735" r="1735"/>
          <a:stretch/>
        </p:blipFill>
        <p:spPr>
          <a:xfrm>
            <a:off x="3313882" y="1606289"/>
            <a:ext cx="3438274" cy="3353199"/>
          </a:xfrm>
          <a:prstGeom prst="rect">
            <a:avLst/>
          </a:prstGeom>
        </p:spPr>
      </p:pic>
      <p:pic>
        <p:nvPicPr>
          <p:cNvPr id="17" name="Graphic 16">
            <a:extLst>
              <a:ext uri="{FF2B5EF4-FFF2-40B4-BE49-F238E27FC236}">
                <a16:creationId xmlns:a16="http://schemas.microsoft.com/office/drawing/2014/main" id="{25F7AC9A-D8F6-1C40-EC74-AC0843E68961}"/>
              </a:ext>
            </a:extLst>
          </p:cNvPr>
          <p:cNvPicPr>
            <a:picLocks noChangeAspect="1"/>
          </p:cNvPicPr>
          <p:nvPr/>
        </p:nvPicPr>
        <p:blipFill rotWithShape="1">
          <a:blip r:embed="rId5"/>
          <a:srcRect l="25857" t="21420" r="25716" b="28627"/>
          <a:stretch/>
        </p:blipFill>
        <p:spPr>
          <a:xfrm>
            <a:off x="6614661" y="2269067"/>
            <a:ext cx="1739118" cy="1715912"/>
          </a:xfrm>
          <a:prstGeom prst="rect">
            <a:avLst/>
          </a:prstGeom>
        </p:spPr>
      </p:pic>
      <p:pic>
        <p:nvPicPr>
          <p:cNvPr id="22" name="Graphic 21">
            <a:extLst>
              <a:ext uri="{FF2B5EF4-FFF2-40B4-BE49-F238E27FC236}">
                <a16:creationId xmlns:a16="http://schemas.microsoft.com/office/drawing/2014/main" id="{C09D9E50-A2E5-41F7-6ACD-F1D7749BF8D0}"/>
              </a:ext>
            </a:extLst>
          </p:cNvPr>
          <p:cNvPicPr>
            <a:picLocks noChangeAspect="1"/>
          </p:cNvPicPr>
          <p:nvPr/>
        </p:nvPicPr>
        <p:blipFill>
          <a:blip r:embed="rId6"/>
          <a:srcRect l="448" r="448"/>
          <a:stretch/>
        </p:blipFill>
        <p:spPr>
          <a:xfrm>
            <a:off x="9051718" y="2358424"/>
            <a:ext cx="1301825" cy="1453896"/>
          </a:xfrm>
          <a:prstGeom prst="rect">
            <a:avLst/>
          </a:prstGeom>
        </p:spPr>
      </p:pic>
    </p:spTree>
    <p:extLst>
      <p:ext uri="{BB962C8B-B14F-4D97-AF65-F5344CB8AC3E}">
        <p14:creationId xmlns:p14="http://schemas.microsoft.com/office/powerpoint/2010/main" val="344593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DRAM Testing Infrastructure</a:t>
            </a:r>
          </a:p>
        </p:txBody>
      </p:sp>
      <p:sp>
        <p:nvSpPr>
          <p:cNvPr id="7" name="Slide Number Placeholder 3">
            <a:extLst>
              <a:ext uri="{FF2B5EF4-FFF2-40B4-BE49-F238E27FC236}">
                <a16:creationId xmlns:a16="http://schemas.microsoft.com/office/drawing/2014/main" id="{0040B03A-2AF8-9D12-1257-362342A61119}"/>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16</a:t>
            </a:fld>
            <a:endParaRPr lang="en-US" dirty="0"/>
          </a:p>
        </p:txBody>
      </p:sp>
      <p:sp>
        <p:nvSpPr>
          <p:cNvPr id="5" name="Rectangle 4">
            <a:extLst>
              <a:ext uri="{FF2B5EF4-FFF2-40B4-BE49-F238E27FC236}">
                <a16:creationId xmlns:a16="http://schemas.microsoft.com/office/drawing/2014/main" id="{C4B6A481-3754-4809-844E-019BD3000795}"/>
              </a:ext>
            </a:extLst>
          </p:cNvPr>
          <p:cNvSpPr/>
          <p:nvPr/>
        </p:nvSpPr>
        <p:spPr>
          <a:xfrm>
            <a:off x="1547307" y="945044"/>
            <a:ext cx="8954439" cy="424732"/>
          </a:xfrm>
          <a:prstGeom prst="rect">
            <a:avLst/>
          </a:prstGeom>
        </p:spPr>
        <p:txBody>
          <a:bodyPr wrap="square">
            <a:spAutoFit/>
          </a:bodyPr>
          <a:lstStyle/>
          <a:p>
            <a:pPr marL="11113" lvl="1">
              <a:lnSpc>
                <a:spcPct val="90000"/>
              </a:lnSpc>
              <a:spcBef>
                <a:spcPts val="400"/>
              </a:spcBef>
            </a:pPr>
            <a:r>
              <a:rPr lang="en-US" sz="2400" dirty="0">
                <a:solidFill>
                  <a:srgbClr val="C00000"/>
                </a:solidFill>
                <a:latin typeface="Cambria" panose="02040503050406030204" pitchFamily="18" charset="0"/>
              </a:rPr>
              <a:t>DRAM Bender on a Xilinx </a:t>
            </a:r>
            <a:r>
              <a:rPr lang="en-US" sz="2400" dirty="0" err="1">
                <a:solidFill>
                  <a:srgbClr val="C00000"/>
                </a:solidFill>
                <a:latin typeface="Cambria" panose="02040503050406030204" pitchFamily="18" charset="0"/>
              </a:rPr>
              <a:t>Virtex</a:t>
            </a:r>
            <a:r>
              <a:rPr lang="en-US" sz="2400" dirty="0">
                <a:solidFill>
                  <a:srgbClr val="C00000"/>
                </a:solidFill>
                <a:latin typeface="Cambria" panose="02040503050406030204" pitchFamily="18" charset="0"/>
              </a:rPr>
              <a:t> </a:t>
            </a:r>
            <a:r>
              <a:rPr lang="en-US" sz="2400" dirty="0" err="1">
                <a:solidFill>
                  <a:srgbClr val="C00000"/>
                </a:solidFill>
                <a:latin typeface="Cambria" panose="02040503050406030204" pitchFamily="18" charset="0"/>
              </a:rPr>
              <a:t>UltraScale</a:t>
            </a:r>
            <a:r>
              <a:rPr lang="en-US" sz="2400" dirty="0">
                <a:solidFill>
                  <a:srgbClr val="C00000"/>
                </a:solidFill>
                <a:latin typeface="Cambria" panose="02040503050406030204" pitchFamily="18" charset="0"/>
              </a:rPr>
              <a:t>+ XCU200</a:t>
            </a:r>
            <a:endParaRPr lang="en-US" sz="2600" dirty="0">
              <a:latin typeface="Cambria" panose="02040503050406030204" pitchFamily="18" charset="0"/>
            </a:endParaRPr>
          </a:p>
        </p:txBody>
      </p:sp>
      <p:sp>
        <p:nvSpPr>
          <p:cNvPr id="29" name="Rectangle 28">
            <a:extLst>
              <a:ext uri="{FF2B5EF4-FFF2-40B4-BE49-F238E27FC236}">
                <a16:creationId xmlns:a16="http://schemas.microsoft.com/office/drawing/2014/main" id="{BCD3BA7F-EDA0-8441-BD22-05681B4A6C9B}"/>
              </a:ext>
            </a:extLst>
          </p:cNvPr>
          <p:cNvSpPr/>
          <p:nvPr/>
        </p:nvSpPr>
        <p:spPr>
          <a:xfrm>
            <a:off x="1521801" y="5101738"/>
            <a:ext cx="9144000" cy="13583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400"/>
              </a:spcBef>
            </a:pPr>
            <a:r>
              <a:rPr lang="en-US" sz="2800" dirty="0">
                <a:solidFill>
                  <a:schemeClr val="tx1"/>
                </a:solidFill>
                <a:latin typeface="Cambria" panose="02040503050406030204" pitchFamily="18" charset="0"/>
              </a:rPr>
              <a:t>Fine-grained control over </a:t>
            </a:r>
            <a:r>
              <a:rPr lang="en-US" sz="2800" b="1" dirty="0">
                <a:solidFill>
                  <a:schemeClr val="tx1"/>
                </a:solidFill>
                <a:latin typeface="Cambria" panose="02040503050406030204" pitchFamily="18" charset="0"/>
              </a:rPr>
              <a:t>DRAM commands</a:t>
            </a:r>
            <a:r>
              <a:rPr lang="en-US" sz="2800" dirty="0">
                <a:solidFill>
                  <a:schemeClr val="tx1"/>
                </a:solidFill>
                <a:latin typeface="Cambria" panose="02040503050406030204" pitchFamily="18" charset="0"/>
              </a:rPr>
              <a:t>, </a:t>
            </a:r>
          </a:p>
          <a:p>
            <a:pPr algn="ctr">
              <a:lnSpc>
                <a:spcPct val="90000"/>
              </a:lnSpc>
              <a:spcBef>
                <a:spcPts val="400"/>
              </a:spcBef>
            </a:pPr>
            <a:r>
              <a:rPr lang="en-US" sz="2800" b="1" dirty="0">
                <a:solidFill>
                  <a:schemeClr val="accent5">
                    <a:lumMod val="75000"/>
                  </a:schemeClr>
                </a:solidFill>
                <a:latin typeface="Cambria" panose="02040503050406030204" pitchFamily="18" charset="0"/>
              </a:rPr>
              <a:t>timing parameters (</a:t>
            </a:r>
            <a:r>
              <a:rPr lang="en-US" sz="2800" b="1" dirty="0">
                <a:solidFill>
                  <a:schemeClr val="accent5">
                    <a:lumMod val="75000"/>
                  </a:schemeClr>
                </a:solidFill>
                <a:latin typeface="Cambria"/>
                <a:ea typeface="Cambria"/>
              </a:rPr>
              <a:t>±1.5ns</a:t>
            </a:r>
            <a:r>
              <a:rPr lang="en-US" sz="2800" b="1" dirty="0">
                <a:solidFill>
                  <a:schemeClr val="accent5">
                    <a:lumMod val="75000"/>
                  </a:schemeClr>
                </a:solidFill>
                <a:latin typeface="Cambria" panose="02040503050406030204" pitchFamily="18" charset="0"/>
              </a:rPr>
              <a:t>)</a:t>
            </a:r>
            <a:r>
              <a:rPr lang="en-US" sz="2800" dirty="0">
                <a:solidFill>
                  <a:schemeClr val="tx1"/>
                </a:solidFill>
                <a:latin typeface="Cambria" panose="02040503050406030204" pitchFamily="18" charset="0"/>
              </a:rPr>
              <a:t>, </a:t>
            </a:r>
            <a:r>
              <a:rPr lang="en-US" sz="2800" b="1" dirty="0">
                <a:solidFill>
                  <a:srgbClr val="C55910"/>
                </a:solidFill>
                <a:latin typeface="Cambria" panose="02040503050406030204" pitchFamily="18" charset="0"/>
              </a:rPr>
              <a:t>temperature (</a:t>
            </a:r>
            <a:r>
              <a:rPr lang="en-US" sz="2800" b="1" dirty="0">
                <a:solidFill>
                  <a:srgbClr val="C55910"/>
                </a:solidFill>
                <a:latin typeface="Cambria"/>
                <a:ea typeface="Cambria"/>
              </a:rPr>
              <a:t>±0.5°C ),</a:t>
            </a:r>
          </a:p>
          <a:p>
            <a:pPr algn="ctr">
              <a:lnSpc>
                <a:spcPct val="90000"/>
              </a:lnSpc>
              <a:spcBef>
                <a:spcPts val="400"/>
              </a:spcBef>
            </a:pPr>
            <a:r>
              <a:rPr lang="en-US" sz="2800" dirty="0">
                <a:solidFill>
                  <a:schemeClr val="tx1"/>
                </a:solidFill>
                <a:latin typeface="Cambria" panose="02040503050406030204" pitchFamily="18" charset="0"/>
              </a:rPr>
              <a:t>and</a:t>
            </a:r>
            <a:r>
              <a:rPr lang="en-US" sz="2800" b="1" dirty="0">
                <a:solidFill>
                  <a:srgbClr val="C00000"/>
                </a:solidFill>
                <a:latin typeface="Cambria" panose="02040503050406030204" pitchFamily="18" charset="0"/>
              </a:rPr>
              <a:t> </a:t>
            </a:r>
            <a:r>
              <a:rPr lang="en-US" sz="2800" b="1" dirty="0" err="1">
                <a:solidFill>
                  <a:srgbClr val="C00000"/>
                </a:solidFill>
                <a:latin typeface="Cambria" panose="02040503050406030204" pitchFamily="18" charset="0"/>
              </a:rPr>
              <a:t>wordline</a:t>
            </a:r>
            <a:r>
              <a:rPr lang="en-US" sz="2800" b="1" dirty="0">
                <a:solidFill>
                  <a:srgbClr val="C00000"/>
                </a:solidFill>
                <a:latin typeface="Cambria" panose="02040503050406030204" pitchFamily="18" charset="0"/>
              </a:rPr>
              <a:t> voltage (</a:t>
            </a:r>
            <a:r>
              <a:rPr lang="en-US" sz="2800" b="1" dirty="0">
                <a:solidFill>
                  <a:srgbClr val="C00000"/>
                </a:solidFill>
                <a:latin typeface="Cambria"/>
                <a:ea typeface="Cambria"/>
              </a:rPr>
              <a:t>±1mV</a:t>
            </a:r>
            <a:r>
              <a:rPr lang="en-US" sz="2800" b="1" dirty="0">
                <a:solidFill>
                  <a:srgbClr val="C00000"/>
                </a:solidFill>
                <a:latin typeface="Cambria" panose="02040503050406030204" pitchFamily="18" charset="0"/>
              </a:rPr>
              <a:t>)</a:t>
            </a:r>
          </a:p>
        </p:txBody>
      </p:sp>
      <p:pic>
        <p:nvPicPr>
          <p:cNvPr id="33" name="base">
            <a:extLst>
              <a:ext uri="{FF2B5EF4-FFF2-40B4-BE49-F238E27FC236}">
                <a16:creationId xmlns:a16="http://schemas.microsoft.com/office/drawing/2014/main" id="{7487625E-2C30-489B-609B-2C1BB57141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00" y="1357459"/>
            <a:ext cx="9144000" cy="3787455"/>
          </a:xfrm>
          <a:prstGeom prst="rect">
            <a:avLst/>
          </a:prstGeom>
        </p:spPr>
      </p:pic>
      <p:pic>
        <p:nvPicPr>
          <p:cNvPr id="27" name="heaterpad">
            <a:extLst>
              <a:ext uri="{FF2B5EF4-FFF2-40B4-BE49-F238E27FC236}">
                <a16:creationId xmlns:a16="http://schemas.microsoft.com/office/drawing/2014/main" id="{DEB91CE5-C725-F6CE-EA42-ACF396E972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4000" y="1357459"/>
            <a:ext cx="9144000" cy="3787455"/>
          </a:xfrm>
          <a:prstGeom prst="rect">
            <a:avLst/>
          </a:prstGeom>
        </p:spPr>
      </p:pic>
      <p:pic>
        <p:nvPicPr>
          <p:cNvPr id="25" name="tempctrl">
            <a:extLst>
              <a:ext uri="{FF2B5EF4-FFF2-40B4-BE49-F238E27FC236}">
                <a16:creationId xmlns:a16="http://schemas.microsoft.com/office/drawing/2014/main" id="{43426E4E-2726-0CB0-E2FF-B88138178A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4000" y="1357459"/>
            <a:ext cx="9144000" cy="3787455"/>
          </a:xfrm>
          <a:prstGeom prst="rect">
            <a:avLst/>
          </a:prstGeom>
        </p:spPr>
      </p:pic>
      <p:pic>
        <p:nvPicPr>
          <p:cNvPr id="23" name="end">
            <a:extLst>
              <a:ext uri="{FF2B5EF4-FFF2-40B4-BE49-F238E27FC236}">
                <a16:creationId xmlns:a16="http://schemas.microsoft.com/office/drawing/2014/main" id="{571EDCD6-41C8-0E49-DC95-EB27D3AB6B0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24000" y="1357459"/>
            <a:ext cx="9144000" cy="3787455"/>
          </a:xfrm>
          <a:prstGeom prst="rect">
            <a:avLst/>
          </a:prstGeom>
        </p:spPr>
      </p:pic>
      <p:sp>
        <p:nvSpPr>
          <p:cNvPr id="3" name="TextBox 2">
            <a:extLst>
              <a:ext uri="{FF2B5EF4-FFF2-40B4-BE49-F238E27FC236}">
                <a16:creationId xmlns:a16="http://schemas.microsoft.com/office/drawing/2014/main" id="{3E96627C-A99C-6D0A-8659-49724FE4A50F}"/>
              </a:ext>
            </a:extLst>
          </p:cNvPr>
          <p:cNvSpPr txBox="1"/>
          <p:nvPr/>
        </p:nvSpPr>
        <p:spPr>
          <a:xfrm>
            <a:off x="3069821" y="6418556"/>
            <a:ext cx="7315200" cy="461665"/>
          </a:xfrm>
          <a:prstGeom prst="rect">
            <a:avLst/>
          </a:prstGeom>
          <a:noFill/>
        </p:spPr>
        <p:txBody>
          <a:bodyPr wrap="square" rtlCol="0">
            <a:spAutoFit/>
          </a:bodyPr>
          <a:lstStyle/>
          <a:p>
            <a:r>
              <a:rPr lang="en-US" sz="1200" b="1" dirty="0">
                <a:latin typeface="Cambria" panose="02040503050406030204" pitchFamily="18" charset="0"/>
              </a:rPr>
              <a:t>*</a:t>
            </a:r>
            <a:r>
              <a:rPr lang="en-US" sz="1200" dirty="0" err="1">
                <a:latin typeface="Cambria" panose="02040503050406030204" pitchFamily="18" charset="0"/>
              </a:rPr>
              <a:t>Olgun</a:t>
            </a:r>
            <a:r>
              <a:rPr lang="en-US" sz="1200" dirty="0">
                <a:latin typeface="Cambria" panose="02040503050406030204" pitchFamily="18" charset="0"/>
              </a:rPr>
              <a:t> et al., </a:t>
            </a:r>
            <a:r>
              <a:rPr lang="en-US" sz="1200" b="1" dirty="0">
                <a:solidFill>
                  <a:srgbClr val="000000"/>
                </a:solidFill>
                <a:latin typeface="Times"/>
                <a:hlinkClick r:id="rId7"/>
              </a:rPr>
              <a:t>"DRAM Bender: An Extensible and Versatile FPGA-based Infrastructure to Easily Test State-of-the-art DRAM Chips,”</a:t>
            </a:r>
            <a:r>
              <a:rPr lang="en-US" sz="1200" b="1" dirty="0">
                <a:solidFill>
                  <a:srgbClr val="000000"/>
                </a:solidFill>
                <a:latin typeface="Cambria" panose="02040503050406030204" pitchFamily="18" charset="0"/>
              </a:rPr>
              <a:t> i</a:t>
            </a:r>
            <a:r>
              <a:rPr lang="en-US" sz="1200" dirty="0">
                <a:latin typeface="Cambria" panose="02040503050406030204" pitchFamily="18" charset="0"/>
              </a:rPr>
              <a:t>n TCAD, 2023. [GitHub: </a:t>
            </a:r>
            <a:r>
              <a:rPr lang="en-US" sz="1200" b="1" dirty="0">
                <a:latin typeface="Cambria" panose="02040503050406030204" pitchFamily="18" charset="0"/>
                <a:hlinkClick r:id="rId8"/>
              </a:rPr>
              <a:t>https://github.com/CMU-SAFARI/DRAM-Bender</a:t>
            </a:r>
            <a:r>
              <a:rPr lang="en-US" sz="1200" dirty="0">
                <a:latin typeface="Cambria" panose="02040503050406030204" pitchFamily="18" charset="0"/>
              </a:rPr>
              <a:t>]</a:t>
            </a:r>
          </a:p>
        </p:txBody>
      </p:sp>
      <p:sp>
        <p:nvSpPr>
          <p:cNvPr id="4" name="TextBox 3">
            <a:extLst>
              <a:ext uri="{FF2B5EF4-FFF2-40B4-BE49-F238E27FC236}">
                <a16:creationId xmlns:a16="http://schemas.microsoft.com/office/drawing/2014/main" id="{31218E4B-2F28-0576-8AA2-B3772529CC17}"/>
              </a:ext>
            </a:extLst>
          </p:cNvPr>
          <p:cNvSpPr txBox="1"/>
          <p:nvPr/>
        </p:nvSpPr>
        <p:spPr>
          <a:xfrm>
            <a:off x="5707380" y="1759518"/>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71026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3A0289-F384-4A4F-80BC-806101E1D302}"/>
              </a:ext>
            </a:extLst>
          </p:cNvPr>
          <p:cNvGraphicFramePr>
            <a:graphicFrameLocks noGrp="1"/>
          </p:cNvGraphicFramePr>
          <p:nvPr>
            <p:extLst>
              <p:ext uri="{D42A27DB-BD31-4B8C-83A1-F6EECF244321}">
                <p14:modId xmlns:p14="http://schemas.microsoft.com/office/powerpoint/2010/main" val="288885865"/>
              </p:ext>
            </p:extLst>
          </p:nvPr>
        </p:nvGraphicFramePr>
        <p:xfrm>
          <a:off x="2151681" y="2367280"/>
          <a:ext cx="7888651" cy="2123440"/>
        </p:xfrm>
        <a:graphic>
          <a:graphicData uri="http://schemas.openxmlformats.org/drawingml/2006/table">
            <a:tbl>
              <a:tblPr firstRow="1" bandRow="1">
                <a:tableStyleId>{2D5ABB26-0587-4C30-8999-92F81FD0307C}</a:tableStyleId>
              </a:tblPr>
              <a:tblGrid>
                <a:gridCol w="1477100">
                  <a:extLst>
                    <a:ext uri="{9D8B030D-6E8A-4147-A177-3AD203B41FA5}">
                      <a16:colId xmlns:a16="http://schemas.microsoft.com/office/drawing/2014/main" val="708919223"/>
                    </a:ext>
                  </a:extLst>
                </a:gridCol>
                <a:gridCol w="975951">
                  <a:extLst>
                    <a:ext uri="{9D8B030D-6E8A-4147-A177-3AD203B41FA5}">
                      <a16:colId xmlns:a16="http://schemas.microsoft.com/office/drawing/2014/main" val="1547508454"/>
                    </a:ext>
                  </a:extLst>
                </a:gridCol>
                <a:gridCol w="1195749">
                  <a:extLst>
                    <a:ext uri="{9D8B030D-6E8A-4147-A177-3AD203B41FA5}">
                      <a16:colId xmlns:a16="http://schemas.microsoft.com/office/drawing/2014/main" val="3924464989"/>
                    </a:ext>
                  </a:extLst>
                </a:gridCol>
                <a:gridCol w="1102951">
                  <a:extLst>
                    <a:ext uri="{9D8B030D-6E8A-4147-A177-3AD203B41FA5}">
                      <a16:colId xmlns:a16="http://schemas.microsoft.com/office/drawing/2014/main" val="2950746807"/>
                    </a:ext>
                  </a:extLst>
                </a:gridCol>
                <a:gridCol w="1295400">
                  <a:extLst>
                    <a:ext uri="{9D8B030D-6E8A-4147-A177-3AD203B41FA5}">
                      <a16:colId xmlns:a16="http://schemas.microsoft.com/office/drawing/2014/main" val="3481370136"/>
                    </a:ext>
                  </a:extLst>
                </a:gridCol>
                <a:gridCol w="838200">
                  <a:extLst>
                    <a:ext uri="{9D8B030D-6E8A-4147-A177-3AD203B41FA5}">
                      <a16:colId xmlns:a16="http://schemas.microsoft.com/office/drawing/2014/main" val="1253724907"/>
                    </a:ext>
                  </a:extLst>
                </a:gridCol>
                <a:gridCol w="1003300">
                  <a:extLst>
                    <a:ext uri="{9D8B030D-6E8A-4147-A177-3AD203B41FA5}">
                      <a16:colId xmlns:a16="http://schemas.microsoft.com/office/drawing/2014/main" val="2240307331"/>
                    </a:ext>
                  </a:extLst>
                </a:gridCol>
              </a:tblGrid>
              <a:tr h="370840">
                <a:tc>
                  <a:txBody>
                    <a:bodyPr/>
                    <a:lstStyle/>
                    <a:p>
                      <a:r>
                        <a:rPr lang="en-US" b="1">
                          <a:solidFill>
                            <a:srgbClr val="2F5597"/>
                          </a:solidFill>
                          <a:latin typeface="Cambria" panose="02040503050406030204" pitchFamily="18" charset="0"/>
                        </a:rPr>
                        <a:t>Mfr.</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DDR4 DIMMs</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DDR3 SODIMMs</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 Chips</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Density</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Die</a:t>
                      </a: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latin typeface="Cambria" panose="02040503050406030204" pitchFamily="18" charset="0"/>
                        </a:rPr>
                        <a:t>Org.</a:t>
                      </a: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370840">
                <a:tc>
                  <a:txBody>
                    <a:bodyPr/>
                    <a:lstStyle/>
                    <a:p>
                      <a:r>
                        <a:rPr lang="en-US">
                          <a:latin typeface="Cambria" panose="02040503050406030204" pitchFamily="18" charset="0"/>
                        </a:rPr>
                        <a:t>A (Micron)</a:t>
                      </a:r>
                    </a:p>
                  </a:txBody>
                  <a:tcP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9</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1</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144 (8)</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8Gb (4Gb)</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B (P)</a:t>
                      </a:r>
                    </a:p>
                  </a:txBody>
                  <a:tcPr anchor="ctr">
                    <a:lnT w="38100" cap="flat" cmpd="sng" algn="ctr">
                      <a:solidFill>
                        <a:srgbClr val="2F5597"/>
                      </a:solidFill>
                      <a:prstDash val="solid"/>
                      <a:round/>
                      <a:headEnd type="none" w="med" len="med"/>
                      <a:tailEnd type="none" w="med" len="med"/>
                    </a:lnT>
                  </a:tcPr>
                </a:tc>
                <a:tc>
                  <a:txBody>
                    <a:bodyPr/>
                    <a:lstStyle/>
                    <a:p>
                      <a:pPr algn="ctr"/>
                      <a:r>
                        <a:rPr lang="en-US">
                          <a:latin typeface="Cambria" panose="02040503050406030204" pitchFamily="18" charset="0"/>
                        </a:rPr>
                        <a:t>x4 (x8)</a:t>
                      </a:r>
                    </a:p>
                  </a:txBody>
                  <a:tcPr anchor="ctr">
                    <a:lnT w="38100" cap="flat" cmpd="sng" algn="ctr">
                      <a:solidFill>
                        <a:srgbClr val="2F5597"/>
                      </a:solidFill>
                      <a:prstDash val="solid"/>
                      <a:round/>
                      <a:headEnd type="none" w="med" len="med"/>
                      <a:tailEnd type="none" w="med" len="med"/>
                    </a:lnT>
                  </a:tcPr>
                </a:tc>
                <a:extLst>
                  <a:ext uri="{0D108BD9-81ED-4DB2-BD59-A6C34878D82A}">
                    <a16:rowId xmlns:a16="http://schemas.microsoft.com/office/drawing/2014/main" val="1317623116"/>
                  </a:ext>
                </a:extLst>
              </a:tr>
              <a:tr h="370840">
                <a:tc>
                  <a:txBody>
                    <a:bodyPr/>
                    <a:lstStyle/>
                    <a:p>
                      <a:r>
                        <a:rPr lang="en-US">
                          <a:latin typeface="Cambria" panose="02040503050406030204" pitchFamily="18" charset="0"/>
                        </a:rPr>
                        <a:t>B (Samsung)</a:t>
                      </a:r>
                    </a:p>
                  </a:txBody>
                  <a:tcPr/>
                </a:tc>
                <a:tc>
                  <a:txBody>
                    <a:bodyPr/>
                    <a:lstStyle/>
                    <a:p>
                      <a:pPr algn="ctr"/>
                      <a:r>
                        <a:rPr lang="en-US">
                          <a:latin typeface="Cambria" panose="02040503050406030204" pitchFamily="18" charset="0"/>
                        </a:rPr>
                        <a:t>4</a:t>
                      </a:r>
                    </a:p>
                  </a:txBody>
                  <a:tcPr anchor="ctr"/>
                </a:tc>
                <a:tc>
                  <a:txBody>
                    <a:bodyPr/>
                    <a:lstStyle/>
                    <a:p>
                      <a:pPr algn="ctr"/>
                      <a:r>
                        <a:rPr lang="en-US">
                          <a:latin typeface="Cambria" panose="02040503050406030204" pitchFamily="18" charset="0"/>
                        </a:rPr>
                        <a:t>1</a:t>
                      </a:r>
                    </a:p>
                  </a:txBody>
                  <a:tcPr anchor="ctr"/>
                </a:tc>
                <a:tc>
                  <a:txBody>
                    <a:bodyPr/>
                    <a:lstStyle/>
                    <a:p>
                      <a:pPr algn="ctr"/>
                      <a:r>
                        <a:rPr lang="en-US">
                          <a:latin typeface="Cambria" panose="02040503050406030204" pitchFamily="18" charset="0"/>
                        </a:rPr>
                        <a:t>32 (8)</a:t>
                      </a:r>
                    </a:p>
                  </a:txBody>
                  <a:tcPr anchor="ctr"/>
                </a:tc>
                <a:tc>
                  <a:txBody>
                    <a:bodyPr/>
                    <a:lstStyle/>
                    <a:p>
                      <a:pPr algn="ctr"/>
                      <a:r>
                        <a:rPr lang="en-US">
                          <a:latin typeface="Cambria" panose="02040503050406030204" pitchFamily="18" charset="0"/>
                        </a:rPr>
                        <a:t>4Gb (4Gb)</a:t>
                      </a:r>
                    </a:p>
                  </a:txBody>
                  <a:tcPr anchor="ctr"/>
                </a:tc>
                <a:tc>
                  <a:txBody>
                    <a:bodyPr/>
                    <a:lstStyle/>
                    <a:p>
                      <a:pPr algn="ctr"/>
                      <a:r>
                        <a:rPr lang="en-US">
                          <a:latin typeface="Cambria" panose="02040503050406030204" pitchFamily="18" charset="0"/>
                        </a:rPr>
                        <a:t>F (Q)</a:t>
                      </a:r>
                    </a:p>
                  </a:txBody>
                  <a:tcPr anchor="ctr"/>
                </a:tc>
                <a:tc>
                  <a:txBody>
                    <a:bodyPr/>
                    <a:lstStyle/>
                    <a:p>
                      <a:pPr algn="ctr"/>
                      <a:r>
                        <a:rPr lang="en-US">
                          <a:latin typeface="Cambria" panose="02040503050406030204" pitchFamily="18" charset="0"/>
                        </a:rPr>
                        <a:t>x8 (x8)</a:t>
                      </a:r>
                    </a:p>
                  </a:txBody>
                  <a:tcPr anchor="ctr"/>
                </a:tc>
                <a:extLst>
                  <a:ext uri="{0D108BD9-81ED-4DB2-BD59-A6C34878D82A}">
                    <a16:rowId xmlns:a16="http://schemas.microsoft.com/office/drawing/2014/main" val="1403671142"/>
                  </a:ext>
                </a:extLst>
              </a:tr>
              <a:tr h="370840">
                <a:tc>
                  <a:txBody>
                    <a:bodyPr/>
                    <a:lstStyle/>
                    <a:p>
                      <a:r>
                        <a:rPr lang="en-US">
                          <a:latin typeface="Cambria" panose="02040503050406030204" pitchFamily="18" charset="0"/>
                        </a:rPr>
                        <a:t>C (SK Hynix)</a:t>
                      </a:r>
                    </a:p>
                  </a:txBody>
                  <a:tcPr/>
                </a:tc>
                <a:tc>
                  <a:txBody>
                    <a:bodyPr/>
                    <a:lstStyle/>
                    <a:p>
                      <a:pPr algn="ctr"/>
                      <a:r>
                        <a:rPr lang="en-US">
                          <a:latin typeface="Cambria" panose="02040503050406030204" pitchFamily="18" charset="0"/>
                        </a:rPr>
                        <a:t>5</a:t>
                      </a:r>
                    </a:p>
                  </a:txBody>
                  <a:tcPr anchor="ctr"/>
                </a:tc>
                <a:tc>
                  <a:txBody>
                    <a:bodyPr/>
                    <a:lstStyle/>
                    <a:p>
                      <a:pPr algn="ctr"/>
                      <a:r>
                        <a:rPr lang="en-US">
                          <a:latin typeface="Cambria" panose="02040503050406030204" pitchFamily="18" charset="0"/>
                        </a:rPr>
                        <a:t>1</a:t>
                      </a:r>
                    </a:p>
                  </a:txBody>
                  <a:tcPr anchor="ctr"/>
                </a:tc>
                <a:tc>
                  <a:txBody>
                    <a:bodyPr/>
                    <a:lstStyle/>
                    <a:p>
                      <a:pPr algn="ctr"/>
                      <a:r>
                        <a:rPr lang="en-US">
                          <a:latin typeface="Cambria" panose="02040503050406030204" pitchFamily="18" charset="0"/>
                        </a:rPr>
                        <a:t>40 (8)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rPr>
                        <a:t>4Gb (4Gb)</a:t>
                      </a:r>
                    </a:p>
                  </a:txBody>
                  <a:tcPr anchor="ctr"/>
                </a:tc>
                <a:tc>
                  <a:txBody>
                    <a:bodyPr/>
                    <a:lstStyle/>
                    <a:p>
                      <a:pPr algn="ctr"/>
                      <a:r>
                        <a:rPr lang="en-US">
                          <a:latin typeface="Cambria" panose="02040503050406030204" pitchFamily="18" charset="0"/>
                        </a:rPr>
                        <a:t>B (B)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rPr>
                        <a:t>x8 (x8)</a:t>
                      </a:r>
                    </a:p>
                  </a:txBody>
                  <a:tcPr anchor="ctr"/>
                </a:tc>
                <a:extLst>
                  <a:ext uri="{0D108BD9-81ED-4DB2-BD59-A6C34878D82A}">
                    <a16:rowId xmlns:a16="http://schemas.microsoft.com/office/drawing/2014/main" val="327562397"/>
                  </a:ext>
                </a:extLst>
              </a:tr>
              <a:tr h="370840">
                <a:tc>
                  <a:txBody>
                    <a:bodyPr/>
                    <a:lstStyle/>
                    <a:p>
                      <a:r>
                        <a:rPr lang="en-US">
                          <a:latin typeface="Cambria" panose="02040503050406030204" pitchFamily="18" charset="0"/>
                        </a:rPr>
                        <a:t>D (</a:t>
                      </a:r>
                      <a:r>
                        <a:rPr lang="en-US" err="1">
                          <a:latin typeface="Cambria" panose="02040503050406030204" pitchFamily="18" charset="0"/>
                        </a:rPr>
                        <a:t>Nanya</a:t>
                      </a:r>
                      <a:r>
                        <a:rPr lang="en-US">
                          <a:latin typeface="Cambria" panose="02040503050406030204" pitchFamily="18" charset="0"/>
                        </a:rPr>
                        <a:t>)</a:t>
                      </a:r>
                    </a:p>
                  </a:txBody>
                  <a:tcPr/>
                </a:tc>
                <a:tc>
                  <a:txBody>
                    <a:bodyPr/>
                    <a:lstStyle/>
                    <a:p>
                      <a:pPr algn="ctr"/>
                      <a:r>
                        <a:rPr lang="en-US">
                          <a:latin typeface="Cambria" panose="02040503050406030204" pitchFamily="18" charset="0"/>
                        </a:rPr>
                        <a:t>4</a:t>
                      </a:r>
                    </a:p>
                  </a:txBody>
                  <a:tcPr anchor="ctr"/>
                </a:tc>
                <a:tc>
                  <a:txBody>
                    <a:bodyPr/>
                    <a:lstStyle/>
                    <a:p>
                      <a:pPr algn="ctr"/>
                      <a:r>
                        <a:rPr lang="en-US">
                          <a:latin typeface="Cambria" panose="02040503050406030204" pitchFamily="18" charset="0"/>
                        </a:rPr>
                        <a:t>-</a:t>
                      </a:r>
                    </a:p>
                  </a:txBody>
                  <a:tcPr anchor="ctr"/>
                </a:tc>
                <a:tc>
                  <a:txBody>
                    <a:bodyPr/>
                    <a:lstStyle/>
                    <a:p>
                      <a:pPr algn="ctr"/>
                      <a:r>
                        <a:rPr lang="en-US">
                          <a:latin typeface="Cambria" panose="02040503050406030204" pitchFamily="18" charset="0"/>
                        </a:rPr>
                        <a:t>32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rPr>
                        <a:t>8Gb (-)</a:t>
                      </a:r>
                    </a:p>
                  </a:txBody>
                  <a:tcPr anchor="ctr"/>
                </a:tc>
                <a:tc>
                  <a:txBody>
                    <a:bodyPr/>
                    <a:lstStyle/>
                    <a:p>
                      <a:pPr algn="ctr"/>
                      <a:r>
                        <a:rPr lang="en-US">
                          <a:latin typeface="Cambria" panose="02040503050406030204" pitchFamily="18" charset="0"/>
                        </a:rPr>
                        <a:t>C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 (-)</a:t>
                      </a:r>
                    </a:p>
                  </a:txBody>
                  <a:tcPr anchor="ctr"/>
                </a:tc>
                <a:extLst>
                  <a:ext uri="{0D108BD9-81ED-4DB2-BD59-A6C34878D82A}">
                    <a16:rowId xmlns:a16="http://schemas.microsoft.com/office/drawing/2014/main" val="3909340741"/>
                  </a:ext>
                </a:extLst>
              </a:tr>
            </a:tbl>
          </a:graphicData>
        </a:graphic>
      </p:graphicFrame>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a:lstStyle/>
          <a:p>
            <a:r>
              <a:rPr lang="en-US"/>
              <a:t>DRAM Chips Tested</a:t>
            </a:r>
          </a:p>
        </p:txBody>
      </p:sp>
      <p:sp>
        <p:nvSpPr>
          <p:cNvPr id="11" name="Content Placeholder 10">
            <a:extLst>
              <a:ext uri="{FF2B5EF4-FFF2-40B4-BE49-F238E27FC236}">
                <a16:creationId xmlns:a16="http://schemas.microsoft.com/office/drawing/2014/main" id="{3A3A9FE7-468D-E3B8-976C-A565D877A6A6}"/>
              </a:ext>
            </a:extLst>
          </p:cNvPr>
          <p:cNvSpPr>
            <a:spLocks noGrp="1"/>
          </p:cNvSpPr>
          <p:nvPr>
            <p:ph idx="1"/>
          </p:nvPr>
        </p:nvSpPr>
        <p:spPr/>
        <p:txBody>
          <a:bodyPr/>
          <a:lstStyle/>
          <a:p>
            <a:endParaRPr lang="en-US" dirty="0"/>
          </a:p>
        </p:txBody>
      </p:sp>
      <p:sp>
        <p:nvSpPr>
          <p:cNvPr id="13" name="Slide Number Placeholder 3">
            <a:extLst>
              <a:ext uri="{FF2B5EF4-FFF2-40B4-BE49-F238E27FC236}">
                <a16:creationId xmlns:a16="http://schemas.microsoft.com/office/drawing/2014/main" id="{C77B36E0-9620-3B94-1F66-B48943404ECE}"/>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17</a:t>
            </a:fld>
            <a:endParaRPr lang="en-US" dirty="0"/>
          </a:p>
        </p:txBody>
      </p:sp>
      <p:pic>
        <p:nvPicPr>
          <p:cNvPr id="14" name="Picture 13" hidden="1">
            <a:extLst>
              <a:ext uri="{FF2B5EF4-FFF2-40B4-BE49-F238E27FC236}">
                <a16:creationId xmlns:a16="http://schemas.microsoft.com/office/drawing/2014/main" id="{CCBE7E2F-6E91-FF4C-801F-366630DD5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261" y="1498538"/>
            <a:ext cx="7287491" cy="1983817"/>
          </a:xfrm>
          <a:prstGeom prst="rect">
            <a:avLst/>
          </a:prstGeom>
        </p:spPr>
      </p:pic>
      <p:sp>
        <p:nvSpPr>
          <p:cNvPr id="3" name="Rectangle: Rounded Corners 2">
            <a:extLst>
              <a:ext uri="{FF2B5EF4-FFF2-40B4-BE49-F238E27FC236}">
                <a16:creationId xmlns:a16="http://schemas.microsoft.com/office/drawing/2014/main" id="{357A3700-C2A0-47A5-9948-9DB9737541DE}"/>
              </a:ext>
            </a:extLst>
          </p:cNvPr>
          <p:cNvSpPr/>
          <p:nvPr/>
        </p:nvSpPr>
        <p:spPr>
          <a:xfrm>
            <a:off x="5854566" y="2379061"/>
            <a:ext cx="1024415" cy="2210451"/>
          </a:xfrm>
          <a:prstGeom prst="roundRect">
            <a:avLst/>
          </a:prstGeom>
          <a:noFill/>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2D88886-14E1-4644-8543-E959612D022B}"/>
              </a:ext>
            </a:extLst>
          </p:cNvPr>
          <p:cNvSpPr/>
          <p:nvPr/>
        </p:nvSpPr>
        <p:spPr>
          <a:xfrm>
            <a:off x="2101157" y="2377709"/>
            <a:ext cx="1368424" cy="2213155"/>
          </a:xfrm>
          <a:prstGeom prst="round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A848"/>
              </a:solidFill>
            </a:endParaRPr>
          </a:p>
        </p:txBody>
      </p:sp>
      <p:sp>
        <p:nvSpPr>
          <p:cNvPr id="5" name="Rectangle: Rounded Corners 4">
            <a:extLst>
              <a:ext uri="{FF2B5EF4-FFF2-40B4-BE49-F238E27FC236}">
                <a16:creationId xmlns:a16="http://schemas.microsoft.com/office/drawing/2014/main" id="{F81B67A6-EE76-44E6-B2C9-07F1358E1972}"/>
              </a:ext>
            </a:extLst>
          </p:cNvPr>
          <p:cNvSpPr/>
          <p:nvPr/>
        </p:nvSpPr>
        <p:spPr>
          <a:xfrm>
            <a:off x="3621800" y="2376357"/>
            <a:ext cx="2100962" cy="2213155"/>
          </a:xfrm>
          <a:prstGeom prst="roundRect">
            <a:avLst>
              <a:gd name="adj" fmla="val 709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568DA45-3ADB-4E99-AE3F-5A47D77724EA}"/>
              </a:ext>
            </a:extLst>
          </p:cNvPr>
          <p:cNvSpPr/>
          <p:nvPr/>
        </p:nvSpPr>
        <p:spPr>
          <a:xfrm>
            <a:off x="6980291" y="2382209"/>
            <a:ext cx="3113218" cy="2207296"/>
          </a:xfrm>
          <a:prstGeom prst="roundRect">
            <a:avLst>
              <a:gd name="adj" fmla="val 5460"/>
            </a:avLst>
          </a:prstGeom>
          <a:noFill/>
          <a:ln w="5715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1ED2CB9-22A2-0647-984A-03BB5D6CC903}"/>
              </a:ext>
            </a:extLst>
          </p:cNvPr>
          <p:cNvSpPr txBox="1"/>
          <p:nvPr/>
        </p:nvSpPr>
        <p:spPr>
          <a:xfrm>
            <a:off x="6927107" y="4765069"/>
            <a:ext cx="3113218" cy="400110"/>
          </a:xfrm>
          <a:prstGeom prst="rect">
            <a:avLst/>
          </a:prstGeom>
          <a:noFill/>
        </p:spPr>
        <p:txBody>
          <a:bodyPr wrap="square" lIns="91440" tIns="45720" rIns="91440" bIns="45720" rtlCol="0" anchor="t">
            <a:spAutoFit/>
          </a:bodyPr>
          <a:lstStyle/>
          <a:p>
            <a:pPr algn="ctr"/>
            <a:r>
              <a:rPr lang="en-US" sz="2000" b="1">
                <a:latin typeface="Cambria"/>
                <a:ea typeface="Cambria"/>
              </a:rPr>
              <a:t>272 DRAM Chips in total</a:t>
            </a:r>
          </a:p>
        </p:txBody>
      </p:sp>
      <p:cxnSp>
        <p:nvCxnSpPr>
          <p:cNvPr id="10" name="Elbow Connector 9">
            <a:extLst>
              <a:ext uri="{FF2B5EF4-FFF2-40B4-BE49-F238E27FC236}">
                <a16:creationId xmlns:a16="http://schemas.microsoft.com/office/drawing/2014/main" id="{3E310206-26DE-8B49-8772-0A3EBA4313B0}"/>
              </a:ext>
            </a:extLst>
          </p:cNvPr>
          <p:cNvCxnSpPr>
            <a:cxnSpLocks/>
            <a:stCxn id="3" idx="2"/>
            <a:endCxn id="8" idx="1"/>
          </p:cNvCxnSpPr>
          <p:nvPr/>
        </p:nvCxnSpPr>
        <p:spPr>
          <a:xfrm rot="16200000" flipH="1">
            <a:off x="6459135" y="4497144"/>
            <a:ext cx="375619" cy="560340"/>
          </a:xfrm>
          <a:prstGeom prst="bentConnector2">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D22D38F-4911-438A-A392-97E50744F882}"/>
              </a:ext>
            </a:extLst>
          </p:cNvPr>
          <p:cNvSpPr txBox="1"/>
          <p:nvPr/>
        </p:nvSpPr>
        <p:spPr>
          <a:xfrm>
            <a:off x="4839596" y="1516122"/>
            <a:ext cx="3113218" cy="400110"/>
          </a:xfrm>
          <a:prstGeom prst="rect">
            <a:avLst/>
          </a:prstGeom>
          <a:noFill/>
        </p:spPr>
        <p:txBody>
          <a:bodyPr wrap="square" lIns="91440" tIns="45720" rIns="91440" bIns="45720" rtlCol="0" anchor="t">
            <a:spAutoFit/>
          </a:bodyPr>
          <a:lstStyle/>
          <a:p>
            <a:pPr algn="ctr"/>
            <a:r>
              <a:rPr lang="en-US" sz="2000" b="1">
                <a:solidFill>
                  <a:schemeClr val="accent5"/>
                </a:solidFill>
                <a:latin typeface="Cambria"/>
                <a:ea typeface="Cambria"/>
              </a:rPr>
              <a:t>Two DRAM standards</a:t>
            </a:r>
            <a:endParaRPr lang="en-US" b="1">
              <a:solidFill>
                <a:schemeClr val="accent5"/>
              </a:solidFill>
              <a:cs typeface="Calibri"/>
            </a:endParaRPr>
          </a:p>
        </p:txBody>
      </p:sp>
      <p:cxnSp>
        <p:nvCxnSpPr>
          <p:cNvPr id="12" name="Elbow Connector 9">
            <a:extLst>
              <a:ext uri="{FF2B5EF4-FFF2-40B4-BE49-F238E27FC236}">
                <a16:creationId xmlns:a16="http://schemas.microsoft.com/office/drawing/2014/main" id="{2C0FF1C3-FD82-4101-B6B3-8F6133FD8797}"/>
              </a:ext>
            </a:extLst>
          </p:cNvPr>
          <p:cNvCxnSpPr>
            <a:cxnSpLocks/>
          </p:cNvCxnSpPr>
          <p:nvPr/>
        </p:nvCxnSpPr>
        <p:spPr>
          <a:xfrm flipH="1">
            <a:off x="4673684" y="1718484"/>
            <a:ext cx="379869" cy="661370"/>
          </a:xfrm>
          <a:prstGeom prst="bentConnector2">
            <a:avLst/>
          </a:prstGeom>
          <a:ln w="38100">
            <a:solidFill>
              <a:srgbClr val="4472C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042F7F-D5EE-4FA3-ACC1-6B895CD822CB}"/>
              </a:ext>
            </a:extLst>
          </p:cNvPr>
          <p:cNvSpPr txBox="1"/>
          <p:nvPr/>
        </p:nvSpPr>
        <p:spPr>
          <a:xfrm>
            <a:off x="3217273" y="4788421"/>
            <a:ext cx="3113218" cy="400110"/>
          </a:xfrm>
          <a:prstGeom prst="rect">
            <a:avLst/>
          </a:prstGeom>
          <a:noFill/>
        </p:spPr>
        <p:txBody>
          <a:bodyPr wrap="square" lIns="91440" tIns="45720" rIns="91440" bIns="45720" rtlCol="0" anchor="t">
            <a:spAutoFit/>
          </a:bodyPr>
          <a:lstStyle/>
          <a:p>
            <a:pPr algn="ctr"/>
            <a:r>
              <a:rPr lang="en-US" sz="2000" b="1">
                <a:solidFill>
                  <a:srgbClr val="538135"/>
                </a:solidFill>
                <a:latin typeface="Cambria"/>
                <a:ea typeface="Cambria"/>
              </a:rPr>
              <a:t>4 Major Manufacturers</a:t>
            </a:r>
            <a:endParaRPr lang="en-US">
              <a:solidFill>
                <a:srgbClr val="538135"/>
              </a:solidFill>
              <a:cs typeface="Calibri"/>
            </a:endParaRPr>
          </a:p>
        </p:txBody>
      </p:sp>
      <p:cxnSp>
        <p:nvCxnSpPr>
          <p:cNvPr id="19" name="Elbow Connector 9">
            <a:extLst>
              <a:ext uri="{FF2B5EF4-FFF2-40B4-BE49-F238E27FC236}">
                <a16:creationId xmlns:a16="http://schemas.microsoft.com/office/drawing/2014/main" id="{ECE7AE2E-76D1-40CE-8A1B-DF3DE6439CC1}"/>
              </a:ext>
            </a:extLst>
          </p:cNvPr>
          <p:cNvCxnSpPr>
            <a:cxnSpLocks/>
          </p:cNvCxnSpPr>
          <p:nvPr/>
        </p:nvCxnSpPr>
        <p:spPr>
          <a:xfrm rot="16200000" flipH="1">
            <a:off x="2832261" y="4520496"/>
            <a:ext cx="375619" cy="560340"/>
          </a:xfrm>
          <a:prstGeom prst="bentConnector2">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7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P spid="9"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64687-0396-1305-77A5-A38AE1819A95}"/>
              </a:ext>
            </a:extLst>
          </p:cNvPr>
          <p:cNvSpPr>
            <a:spLocks noGrp="1"/>
          </p:cNvSpPr>
          <p:nvPr>
            <p:ph type="title"/>
          </p:nvPr>
        </p:nvSpPr>
        <p:spPr/>
        <p:txBody>
          <a:bodyPr/>
          <a:lstStyle/>
          <a:p>
            <a:r>
              <a:rPr lang="en-US" dirty="0"/>
              <a:t>Key Findings: Temperature</a:t>
            </a:r>
          </a:p>
        </p:txBody>
      </p:sp>
      <p:sp>
        <p:nvSpPr>
          <p:cNvPr id="4" name="Slide Number Placeholder 3">
            <a:extLst>
              <a:ext uri="{FF2B5EF4-FFF2-40B4-BE49-F238E27FC236}">
                <a16:creationId xmlns:a16="http://schemas.microsoft.com/office/drawing/2014/main" id="{7EB769E9-93C6-A566-7E48-4EAD91B14AB0}"/>
              </a:ext>
            </a:extLst>
          </p:cNvPr>
          <p:cNvSpPr>
            <a:spLocks noGrp="1"/>
          </p:cNvSpPr>
          <p:nvPr>
            <p:ph type="sldNum" sz="quarter" idx="12"/>
          </p:nvPr>
        </p:nvSpPr>
        <p:spPr/>
        <p:txBody>
          <a:bodyPr/>
          <a:lstStyle/>
          <a:p>
            <a:fld id="{676C2683-0D41-1E45-8714-724CB2570654}" type="slidenum">
              <a:rPr lang="en-US" smtClean="0"/>
              <a:pPr/>
              <a:t>18</a:t>
            </a:fld>
            <a:endParaRPr lang="en-US" dirty="0"/>
          </a:p>
        </p:txBody>
      </p:sp>
      <p:pic>
        <p:nvPicPr>
          <p:cNvPr id="26" name="Picture 25">
            <a:extLst>
              <a:ext uri="{FF2B5EF4-FFF2-40B4-BE49-F238E27FC236}">
                <a16:creationId xmlns:a16="http://schemas.microsoft.com/office/drawing/2014/main" id="{28849CAA-4B7B-9B82-7B6C-73EA9DC7772F}"/>
              </a:ext>
            </a:extLst>
          </p:cNvPr>
          <p:cNvPicPr>
            <a:picLocks noChangeAspect="1"/>
          </p:cNvPicPr>
          <p:nvPr/>
        </p:nvPicPr>
        <p:blipFill>
          <a:blip r:embed="rId3">
            <a:clrChange>
              <a:clrFrom>
                <a:srgbClr val="FFFFFF"/>
              </a:clrFrom>
              <a:clrTo>
                <a:srgbClr val="FFFFFF">
                  <a:alpha val="0"/>
                </a:srgbClr>
              </a:clrTo>
            </a:clrChange>
          </a:blip>
          <a:srcRect/>
          <a:stretch/>
        </p:blipFill>
        <p:spPr>
          <a:xfrm>
            <a:off x="2895604" y="1234149"/>
            <a:ext cx="7772396" cy="1565530"/>
          </a:xfrm>
          <a:prstGeom prst="rect">
            <a:avLst/>
          </a:prstGeom>
        </p:spPr>
      </p:pic>
      <p:pic>
        <p:nvPicPr>
          <p:cNvPr id="27" name="Picture 26">
            <a:extLst>
              <a:ext uri="{FF2B5EF4-FFF2-40B4-BE49-F238E27FC236}">
                <a16:creationId xmlns:a16="http://schemas.microsoft.com/office/drawing/2014/main" id="{8E47C096-EF2F-A283-6E2A-ECD84EB4FB04}"/>
              </a:ext>
            </a:extLst>
          </p:cNvPr>
          <p:cNvPicPr>
            <a:picLocks noChangeAspect="1"/>
          </p:cNvPicPr>
          <p:nvPr/>
        </p:nvPicPr>
        <p:blipFill>
          <a:blip r:embed="rId4">
            <a:clrChange>
              <a:clrFrom>
                <a:srgbClr val="FFFFFF"/>
              </a:clrFrom>
              <a:clrTo>
                <a:srgbClr val="FFFFFF">
                  <a:alpha val="0"/>
                </a:srgbClr>
              </a:clrTo>
            </a:clrChange>
          </a:blip>
          <a:srcRect/>
          <a:stretch/>
        </p:blipFill>
        <p:spPr>
          <a:xfrm>
            <a:off x="2895604" y="1209331"/>
            <a:ext cx="7772396" cy="1565530"/>
          </a:xfrm>
          <a:prstGeom prst="rect">
            <a:avLst/>
          </a:prstGeom>
        </p:spPr>
      </p:pic>
      <p:cxnSp>
        <p:nvCxnSpPr>
          <p:cNvPr id="7" name="Straight Arrow Connector 6">
            <a:extLst>
              <a:ext uri="{FF2B5EF4-FFF2-40B4-BE49-F238E27FC236}">
                <a16:creationId xmlns:a16="http://schemas.microsoft.com/office/drawing/2014/main" id="{B2DC6B7F-64E1-6A24-4EC1-6609A7CE0717}"/>
              </a:ext>
            </a:extLst>
          </p:cNvPr>
          <p:cNvCxnSpPr>
            <a:cxnSpLocks/>
          </p:cNvCxnSpPr>
          <p:nvPr/>
        </p:nvCxnSpPr>
        <p:spPr>
          <a:xfrm>
            <a:off x="2659488" y="2737288"/>
            <a:ext cx="70630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B0661C-D7D6-4094-F850-301AEB7A0572}"/>
              </a:ext>
            </a:extLst>
          </p:cNvPr>
          <p:cNvSpPr txBox="1"/>
          <p:nvPr/>
        </p:nvSpPr>
        <p:spPr>
          <a:xfrm>
            <a:off x="2659495" y="2686030"/>
            <a:ext cx="6873023" cy="369332"/>
          </a:xfrm>
          <a:prstGeom prst="rect">
            <a:avLst/>
          </a:prstGeom>
          <a:noFill/>
        </p:spPr>
        <p:txBody>
          <a:bodyPr wrap="square" rtlCol="0">
            <a:spAutoFit/>
          </a:bodyPr>
          <a:lstStyle/>
          <a:p>
            <a:pPr algn="ctr"/>
            <a:r>
              <a:rPr lang="en-US" dirty="0">
                <a:latin typeface="Cambria" panose="02040503050406030204" pitchFamily="18" charset="0"/>
              </a:rPr>
              <a:t>Temperature</a:t>
            </a:r>
          </a:p>
        </p:txBody>
      </p:sp>
      <p:cxnSp>
        <p:nvCxnSpPr>
          <p:cNvPr id="10" name="Straight Arrow Connector 9">
            <a:extLst>
              <a:ext uri="{FF2B5EF4-FFF2-40B4-BE49-F238E27FC236}">
                <a16:creationId xmlns:a16="http://schemas.microsoft.com/office/drawing/2014/main" id="{59160D41-3A51-186A-EBAE-3D4954540171}"/>
              </a:ext>
            </a:extLst>
          </p:cNvPr>
          <p:cNvCxnSpPr>
            <a:cxnSpLocks/>
          </p:cNvCxnSpPr>
          <p:nvPr/>
        </p:nvCxnSpPr>
        <p:spPr>
          <a:xfrm flipV="1">
            <a:off x="2673343" y="1111468"/>
            <a:ext cx="0" cy="1625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77960B-52C0-1848-27DD-3E853A81DE56}"/>
              </a:ext>
            </a:extLst>
          </p:cNvPr>
          <p:cNvSpPr txBox="1"/>
          <p:nvPr/>
        </p:nvSpPr>
        <p:spPr>
          <a:xfrm rot="16200000">
            <a:off x="1344237" y="1686325"/>
            <a:ext cx="1925014" cy="646331"/>
          </a:xfrm>
          <a:prstGeom prst="rect">
            <a:avLst/>
          </a:prstGeom>
          <a:noFill/>
        </p:spPr>
        <p:txBody>
          <a:bodyPr wrap="none" rtlCol="0">
            <a:spAutoFit/>
          </a:bodyPr>
          <a:lstStyle/>
          <a:p>
            <a:pPr algn="ctr"/>
            <a:r>
              <a:rPr lang="en-US" dirty="0">
                <a:latin typeface="Cambria" panose="02040503050406030204" pitchFamily="18" charset="0"/>
              </a:rPr>
              <a:t>Vulnerability to</a:t>
            </a:r>
            <a:br>
              <a:rPr lang="en-US" dirty="0">
                <a:latin typeface="Cambria" panose="02040503050406030204" pitchFamily="18" charset="0"/>
              </a:rPr>
            </a:br>
            <a:r>
              <a:rPr lang="en-US" dirty="0">
                <a:latin typeface="Cambria" panose="02040503050406030204" pitchFamily="18" charset="0"/>
              </a:rPr>
              <a:t>Read Disturbance</a:t>
            </a:r>
          </a:p>
        </p:txBody>
      </p:sp>
      <p:sp>
        <p:nvSpPr>
          <p:cNvPr id="29" name="Rounded Rectangle 28">
            <a:extLst>
              <a:ext uri="{FF2B5EF4-FFF2-40B4-BE49-F238E27FC236}">
                <a16:creationId xmlns:a16="http://schemas.microsoft.com/office/drawing/2014/main" id="{AB2DD3C0-71DF-5B2F-A066-A18F40DC26E3}"/>
              </a:ext>
            </a:extLst>
          </p:cNvPr>
          <p:cNvSpPr/>
          <p:nvPr/>
        </p:nvSpPr>
        <p:spPr>
          <a:xfrm>
            <a:off x="1524000" y="3063873"/>
            <a:ext cx="9144000" cy="535243"/>
          </a:xfrm>
          <a:prstGeom prst="roundRect">
            <a:avLst>
              <a:gd name="adj" fmla="val 0"/>
            </a:avLst>
          </a:prstGeom>
          <a:solidFill>
            <a:srgbClr val="FBE5D6"/>
          </a:solidFill>
          <a:ln>
            <a:solidFill>
              <a:srgbClr val="CC47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mbria" panose="02040503050406030204" pitchFamily="18" charset="0"/>
              </a:rPr>
              <a:t>DRAM read disturbance is more effective </a:t>
            </a:r>
            <a:r>
              <a:rPr lang="en-US" sz="2000" b="1" dirty="0">
                <a:solidFill>
                  <a:srgbClr val="C00000"/>
                </a:solidFill>
                <a:latin typeface="Cambria" panose="02040503050406030204" pitchFamily="18" charset="0"/>
              </a:rPr>
              <a:t>within a bounded temperature range</a:t>
            </a:r>
          </a:p>
        </p:txBody>
      </p:sp>
      <p:sp>
        <p:nvSpPr>
          <p:cNvPr id="31" name="Rectangle 30">
            <a:extLst>
              <a:ext uri="{FF2B5EF4-FFF2-40B4-BE49-F238E27FC236}">
                <a16:creationId xmlns:a16="http://schemas.microsoft.com/office/drawing/2014/main" id="{627F8D38-7AE5-4A3E-69C7-4D991AF076BE}"/>
              </a:ext>
            </a:extLst>
          </p:cNvPr>
          <p:cNvSpPr/>
          <p:nvPr/>
        </p:nvSpPr>
        <p:spPr>
          <a:xfrm>
            <a:off x="1524000" y="4898732"/>
            <a:ext cx="9144000" cy="506315"/>
          </a:xfrm>
          <a:prstGeom prst="rect">
            <a:avLst/>
          </a:prstGeom>
          <a:solidFill>
            <a:srgbClr val="F89540">
              <a:alpha val="29804"/>
            </a:srgbClr>
          </a:solidFill>
          <a:ln>
            <a:solidFill>
              <a:srgbClr val="7E0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mbria" panose="02040503050406030204" pitchFamily="18" charset="0"/>
              </a:rPr>
              <a:t>Vulnerable temperature range </a:t>
            </a:r>
            <a:r>
              <a:rPr lang="en-US" sz="2000" dirty="0">
                <a:solidFill>
                  <a:schemeClr val="tx1"/>
                </a:solidFill>
                <a:latin typeface="Cambria" panose="02040503050406030204" pitchFamily="18" charset="0"/>
              </a:rPr>
              <a:t>varies</a:t>
            </a:r>
            <a:r>
              <a:rPr lang="en-US" sz="2000" b="1" dirty="0">
                <a:solidFill>
                  <a:schemeClr val="tx1"/>
                </a:solidFill>
                <a:latin typeface="Cambria" panose="02040503050406030204" pitchFamily="18" charset="0"/>
              </a:rPr>
              <a:t> </a:t>
            </a:r>
            <a:r>
              <a:rPr lang="en-US" sz="2000" b="1" dirty="0">
                <a:solidFill>
                  <a:srgbClr val="5B146E"/>
                </a:solidFill>
                <a:latin typeface="Cambria" panose="02040503050406030204" pitchFamily="18" charset="0"/>
              </a:rPr>
              <a:t>across cells</a:t>
            </a:r>
          </a:p>
        </p:txBody>
      </p:sp>
      <p:sp>
        <p:nvSpPr>
          <p:cNvPr id="32" name="Rectangle 31">
            <a:extLst>
              <a:ext uri="{FF2B5EF4-FFF2-40B4-BE49-F238E27FC236}">
                <a16:creationId xmlns:a16="http://schemas.microsoft.com/office/drawing/2014/main" id="{0CA72E6F-8BE0-9C91-225F-F23F2BC96611}"/>
              </a:ext>
            </a:extLst>
          </p:cNvPr>
          <p:cNvSpPr/>
          <p:nvPr/>
        </p:nvSpPr>
        <p:spPr>
          <a:xfrm>
            <a:off x="1524000" y="5484309"/>
            <a:ext cx="9144000" cy="932269"/>
          </a:xfrm>
          <a:prstGeom prst="rect">
            <a:avLst/>
          </a:prstGeom>
          <a:solidFill>
            <a:srgbClr val="F89540">
              <a:alpha val="29804"/>
            </a:srgbClr>
          </a:solidFill>
          <a:ln>
            <a:solidFill>
              <a:srgbClr val="7E03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A DRAM cell should be tested </a:t>
            </a:r>
            <a:br>
              <a:rPr lang="en-US" sz="2800" dirty="0">
                <a:solidFill>
                  <a:schemeClr val="tx1"/>
                </a:solidFill>
                <a:latin typeface="Cambria" panose="02040503050406030204" pitchFamily="18" charset="0"/>
              </a:rPr>
            </a:br>
            <a:r>
              <a:rPr lang="en-US" sz="2800" dirty="0">
                <a:solidFill>
                  <a:schemeClr val="tx1"/>
                </a:solidFill>
                <a:latin typeface="Cambria" panose="02040503050406030204" pitchFamily="18" charset="0"/>
              </a:rPr>
              <a:t>at </a:t>
            </a:r>
            <a:r>
              <a:rPr lang="en-US" sz="2800" b="1" dirty="0">
                <a:solidFill>
                  <a:srgbClr val="C00000"/>
                </a:solidFill>
                <a:latin typeface="Cambria" panose="02040503050406030204" pitchFamily="18" charset="0"/>
              </a:rPr>
              <a:t>each possible </a:t>
            </a:r>
            <a:r>
              <a:rPr lang="en-US" sz="2800" dirty="0">
                <a:solidFill>
                  <a:schemeClr val="tx1"/>
                </a:solidFill>
                <a:latin typeface="Cambria" panose="02040503050406030204" pitchFamily="18" charset="0"/>
              </a:rPr>
              <a:t>operating temperature</a:t>
            </a:r>
            <a:endParaRPr lang="en-US" sz="2800" dirty="0">
              <a:solidFill>
                <a:srgbClr val="5B146E"/>
              </a:solidFill>
              <a:latin typeface="Cambria" panose="02040503050406030204" pitchFamily="18" charset="0"/>
            </a:endParaRPr>
          </a:p>
        </p:txBody>
      </p:sp>
      <p:grpSp>
        <p:nvGrpSpPr>
          <p:cNvPr id="20" name="Group 19">
            <a:extLst>
              <a:ext uri="{FF2B5EF4-FFF2-40B4-BE49-F238E27FC236}">
                <a16:creationId xmlns:a16="http://schemas.microsoft.com/office/drawing/2014/main" id="{247945A2-BD81-79CB-EB20-F00C42B7E751}"/>
              </a:ext>
            </a:extLst>
          </p:cNvPr>
          <p:cNvGrpSpPr/>
          <p:nvPr/>
        </p:nvGrpSpPr>
        <p:grpSpPr>
          <a:xfrm>
            <a:off x="5639392" y="1158688"/>
            <a:ext cx="4124777" cy="1261144"/>
            <a:chOff x="4752109" y="3476788"/>
            <a:chExt cx="4124777" cy="1261144"/>
          </a:xfrm>
        </p:grpSpPr>
        <p:sp>
          <p:nvSpPr>
            <p:cNvPr id="3" name="TextBox 2">
              <a:extLst>
                <a:ext uri="{FF2B5EF4-FFF2-40B4-BE49-F238E27FC236}">
                  <a16:creationId xmlns:a16="http://schemas.microsoft.com/office/drawing/2014/main" id="{4DA52EFE-2717-D267-2006-AF0A3F3D8E3F}"/>
                </a:ext>
              </a:extLst>
            </p:cNvPr>
            <p:cNvSpPr txBox="1"/>
            <p:nvPr/>
          </p:nvSpPr>
          <p:spPr>
            <a:xfrm>
              <a:off x="7480350" y="3476788"/>
              <a:ext cx="1396536" cy="646331"/>
            </a:xfrm>
            <a:prstGeom prst="rect">
              <a:avLst/>
            </a:prstGeom>
            <a:noFill/>
          </p:spPr>
          <p:txBody>
            <a:bodyPr wrap="none" rtlCol="0">
              <a:spAutoFit/>
            </a:bodyPr>
            <a:lstStyle/>
            <a:p>
              <a:r>
                <a:rPr lang="en-US" b="1" dirty="0">
                  <a:latin typeface="Cambria" panose="02040503050406030204" pitchFamily="18" charset="0"/>
                </a:rPr>
                <a:t>Different</a:t>
              </a:r>
            </a:p>
            <a:p>
              <a:r>
                <a:rPr lang="en-US" b="1" dirty="0">
                  <a:latin typeface="Cambria" panose="02040503050406030204" pitchFamily="18" charset="0"/>
                </a:rPr>
                <a:t>DRAM Cells</a:t>
              </a:r>
            </a:p>
          </p:txBody>
        </p:sp>
        <p:cxnSp>
          <p:nvCxnSpPr>
            <p:cNvPr id="8" name="Straight Arrow Connector 7">
              <a:extLst>
                <a:ext uri="{FF2B5EF4-FFF2-40B4-BE49-F238E27FC236}">
                  <a16:creationId xmlns:a16="http://schemas.microsoft.com/office/drawing/2014/main" id="{9E021FED-C10A-E6F1-08BD-93111C2301AB}"/>
                </a:ext>
              </a:extLst>
            </p:cNvPr>
            <p:cNvCxnSpPr>
              <a:cxnSpLocks/>
              <a:stCxn id="3" idx="1"/>
            </p:cNvCxnSpPr>
            <p:nvPr/>
          </p:nvCxnSpPr>
          <p:spPr>
            <a:xfrm flipH="1">
              <a:off x="7044485" y="3799954"/>
              <a:ext cx="435865" cy="9379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D78FEB2-BAEE-D235-06E7-DC96105FA8FF}"/>
                </a:ext>
              </a:extLst>
            </p:cNvPr>
            <p:cNvCxnSpPr>
              <a:cxnSpLocks/>
              <a:stCxn id="3" idx="1"/>
            </p:cNvCxnSpPr>
            <p:nvPr/>
          </p:nvCxnSpPr>
          <p:spPr>
            <a:xfrm flipH="1">
              <a:off x="5860471" y="3799954"/>
              <a:ext cx="1619879" cy="7870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7E9EF58-9214-3327-484E-93FE14E85441}"/>
                </a:ext>
              </a:extLst>
            </p:cNvPr>
            <p:cNvCxnSpPr>
              <a:cxnSpLocks/>
              <a:stCxn id="3" idx="1"/>
            </p:cNvCxnSpPr>
            <p:nvPr/>
          </p:nvCxnSpPr>
          <p:spPr>
            <a:xfrm flipH="1">
              <a:off x="4752109" y="3799954"/>
              <a:ext cx="2728241" cy="5456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5753C495-55B3-E9EC-E831-EB78EA5E89E8}"/>
              </a:ext>
            </a:extLst>
          </p:cNvPr>
          <p:cNvSpPr txBox="1"/>
          <p:nvPr/>
        </p:nvSpPr>
        <p:spPr>
          <a:xfrm>
            <a:off x="1619003" y="3627753"/>
            <a:ext cx="9144000" cy="1292662"/>
          </a:xfrm>
          <a:prstGeom prst="rect">
            <a:avLst/>
          </a:prstGeom>
          <a:noFill/>
        </p:spPr>
        <p:txBody>
          <a:bodyPr wrap="square" rtlCol="0">
            <a:spAutoFit/>
          </a:bodyPr>
          <a:lstStyle/>
          <a:p>
            <a:r>
              <a:rPr lang="en-US" sz="2400" b="1" u="sng" dirty="0">
                <a:latin typeface="Cambria" panose="02040503050406030204" pitchFamily="18" charset="0"/>
              </a:rPr>
              <a:t>Trap-Assisted Charge Leakage Model [Yang+, EDL’2019]</a:t>
            </a:r>
          </a:p>
          <a:p>
            <a:pPr marL="285750" indent="-285750">
              <a:buFont typeface="Arial" panose="020B0604020202020204" pitchFamily="34" charset="0"/>
              <a:buChar char="•"/>
            </a:pPr>
            <a:r>
              <a:rPr lang="en-US" dirty="0">
                <a:latin typeface="Cambria" panose="02040503050406030204" pitchFamily="18" charset="0"/>
              </a:rPr>
              <a:t>Hammering a </a:t>
            </a:r>
            <a:r>
              <a:rPr lang="en-US" dirty="0" err="1">
                <a:latin typeface="Cambria" panose="02040503050406030204" pitchFamily="18" charset="0"/>
              </a:rPr>
              <a:t>wordline</a:t>
            </a:r>
            <a:r>
              <a:rPr lang="en-US" dirty="0">
                <a:latin typeface="Cambria" panose="02040503050406030204" pitchFamily="18" charset="0"/>
              </a:rPr>
              <a:t> </a:t>
            </a:r>
            <a:r>
              <a:rPr lang="en-US" b="1" dirty="0">
                <a:solidFill>
                  <a:srgbClr val="7030A0"/>
                </a:solidFill>
                <a:latin typeface="Cambria" panose="02040503050406030204" pitchFamily="18" charset="0"/>
              </a:rPr>
              <a:t>pulls and pushes electrons</a:t>
            </a:r>
          </a:p>
          <a:p>
            <a:pPr marL="285750" indent="-285750">
              <a:buFont typeface="Arial" panose="020B0604020202020204" pitchFamily="34" charset="0"/>
              <a:buChar char="•"/>
            </a:pPr>
            <a:r>
              <a:rPr lang="en-US" dirty="0">
                <a:latin typeface="Cambria" panose="02040503050406030204" pitchFamily="18" charset="0"/>
              </a:rPr>
              <a:t>Electrons </a:t>
            </a:r>
            <a:r>
              <a:rPr lang="en-US" b="1" dirty="0">
                <a:solidFill>
                  <a:schemeClr val="accent2">
                    <a:lumMod val="75000"/>
                  </a:schemeClr>
                </a:solidFill>
                <a:latin typeface="Cambria" panose="02040503050406030204" pitchFamily="18" charset="0"/>
              </a:rPr>
              <a:t>get trapped </a:t>
            </a:r>
            <a:r>
              <a:rPr lang="en-US" dirty="0">
                <a:latin typeface="Cambria" panose="02040503050406030204" pitchFamily="18" charset="0"/>
              </a:rPr>
              <a:t>and </a:t>
            </a:r>
            <a:r>
              <a:rPr lang="en-US" b="1" dirty="0">
                <a:solidFill>
                  <a:schemeClr val="accent2">
                    <a:lumMod val="75000"/>
                  </a:schemeClr>
                </a:solidFill>
                <a:latin typeface="Cambria" panose="02040503050406030204" pitchFamily="18" charset="0"/>
              </a:rPr>
              <a:t>exacerbate charge leakage</a:t>
            </a:r>
            <a:r>
              <a:rPr lang="en-US" b="1" dirty="0">
                <a:latin typeface="Cambria" panose="02040503050406030204" pitchFamily="18" charset="0"/>
              </a:rPr>
              <a:t>, </a:t>
            </a:r>
            <a:r>
              <a:rPr lang="en-US" dirty="0">
                <a:latin typeface="Cambria" panose="02040503050406030204" pitchFamily="18" charset="0"/>
              </a:rPr>
              <a:t>leading to</a:t>
            </a:r>
            <a:r>
              <a:rPr lang="en-US" b="1" dirty="0">
                <a:latin typeface="Cambria" panose="02040503050406030204" pitchFamily="18" charset="0"/>
              </a:rPr>
              <a:t> </a:t>
            </a:r>
            <a:r>
              <a:rPr lang="en-US" dirty="0">
                <a:latin typeface="Cambria" panose="02040503050406030204" pitchFamily="18" charset="0"/>
              </a:rPr>
              <a:t>cause bitflips</a:t>
            </a:r>
          </a:p>
          <a:p>
            <a:pPr marL="285750" indent="-285750">
              <a:buFont typeface="Arial" panose="020B0604020202020204" pitchFamily="34" charset="0"/>
              <a:buChar char="•"/>
            </a:pPr>
            <a:r>
              <a:rPr lang="en-US" dirty="0">
                <a:latin typeface="Cambria" panose="02040503050406030204" pitchFamily="18" charset="0"/>
              </a:rPr>
              <a:t>With </a:t>
            </a:r>
            <a:r>
              <a:rPr lang="en-US" b="1" dirty="0">
                <a:solidFill>
                  <a:srgbClr val="C00000"/>
                </a:solidFill>
                <a:latin typeface="Cambria" panose="02040503050406030204" pitchFamily="18" charset="0"/>
              </a:rPr>
              <a:t>increasing temperature</a:t>
            </a:r>
            <a:r>
              <a:rPr lang="en-US" dirty="0">
                <a:latin typeface="Cambria" panose="02040503050406030204" pitchFamily="18" charset="0"/>
              </a:rPr>
              <a:t>, it becomes </a:t>
            </a:r>
            <a:r>
              <a:rPr lang="en-US" b="1" dirty="0">
                <a:solidFill>
                  <a:srgbClr val="C00000"/>
                </a:solidFill>
                <a:latin typeface="Cambria" panose="02040503050406030204" pitchFamily="18" charset="0"/>
              </a:rPr>
              <a:t>less likely for an electron to get trapped</a:t>
            </a:r>
          </a:p>
        </p:txBody>
      </p:sp>
    </p:spTree>
    <p:extLst>
      <p:ext uri="{BB962C8B-B14F-4D97-AF65-F5344CB8AC3E}">
        <p14:creationId xmlns:p14="http://schemas.microsoft.com/office/powerpoint/2010/main" val="186381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9" grpId="0" animBg="1"/>
      <p:bldP spid="31" grpId="0" animBg="1"/>
      <p:bldP spid="32" grpId="0" animBg="1"/>
      <p:bldP spid="16" grpId="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5FAA97EA-9E22-B54C-90BE-098DB3E2AF21}"/>
              </a:ext>
            </a:extLst>
          </p:cNvPr>
          <p:cNvSpPr/>
          <p:nvPr/>
        </p:nvSpPr>
        <p:spPr>
          <a:xfrm>
            <a:off x="1523999" y="2089150"/>
            <a:ext cx="9144000" cy="2952750"/>
          </a:xfrm>
          <a:prstGeom prst="rect">
            <a:avLst/>
          </a:prstGeom>
          <a:solidFill>
            <a:srgbClr val="E4AC49"/>
          </a:solidFill>
          <a:ln>
            <a:solidFill>
              <a:srgbClr val="8B2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vert="horz" lIns="91440" tIns="45720" rIns="91440" bIns="45720" rtlCol="0" anchor="ctr">
            <a:normAutofit/>
          </a:bodyPr>
          <a:lstStyle/>
          <a:p>
            <a:r>
              <a:rPr lang="en-US" dirty="0">
                <a:latin typeface="Cambria"/>
                <a:ea typeface="Cambria"/>
              </a:rPr>
              <a:t>Contributions to Understanding RowHammer</a:t>
            </a:r>
            <a:endParaRPr lang="en-US" dirty="0"/>
          </a:p>
        </p:txBody>
      </p:sp>
      <p:sp>
        <p:nvSpPr>
          <p:cNvPr id="5" name="Content Placeholder 2">
            <a:extLst>
              <a:ext uri="{FF2B5EF4-FFF2-40B4-BE49-F238E27FC236}">
                <a16:creationId xmlns:a16="http://schemas.microsoft.com/office/drawing/2014/main" id="{DCD5F1BB-DE1B-3FAC-4D4C-2DC7394A2ACE}"/>
              </a:ext>
            </a:extLst>
          </p:cNvPr>
          <p:cNvSpPr>
            <a:spLocks noGrp="1"/>
          </p:cNvSpPr>
          <p:nvPr>
            <p:ph idx="1"/>
          </p:nvPr>
        </p:nvSpPr>
        <p:spPr>
          <a:xfrm>
            <a:off x="1714500" y="1125870"/>
            <a:ext cx="8763000" cy="5194300"/>
          </a:xfrm>
        </p:spPr>
        <p:txBody>
          <a:bodyPr>
            <a:normAutofit/>
          </a:bodyPr>
          <a:lstStyle/>
          <a:p>
            <a:r>
              <a:rPr lang="en-US" sz="2000" dirty="0">
                <a:ea typeface="Tahoma" panose="020B0604030504040204" pitchFamily="34" charset="0"/>
                <a:cs typeface="Tahoma" panose="020B0604030504040204" pitchFamily="34" charset="0"/>
              </a:rPr>
              <a:t>Lois </a:t>
            </a:r>
            <a:r>
              <a:rPr lang="en-US" sz="2000" dirty="0" err="1">
                <a:ea typeface="Tahoma" panose="020B0604030504040204" pitchFamily="34" charset="0"/>
                <a:cs typeface="Tahoma" panose="020B0604030504040204" pitchFamily="34" charset="0"/>
              </a:rPr>
              <a:t>Orosa</a:t>
            </a:r>
            <a:r>
              <a:rPr lang="en-US" sz="2000" dirty="0">
                <a:ea typeface="Tahoma" panose="020B0604030504040204" pitchFamily="34" charset="0"/>
                <a:cs typeface="Tahoma" panose="020B0604030504040204" pitchFamily="34" charset="0"/>
              </a:rPr>
              <a:t>*, </a:t>
            </a:r>
            <a:r>
              <a:rPr lang="en-US" sz="2000" b="1" dirty="0">
                <a:ea typeface="Tahoma" panose="020B0604030504040204" pitchFamily="34" charset="0"/>
                <a:cs typeface="Tahoma" panose="020B0604030504040204" pitchFamily="34" charset="0"/>
              </a:rPr>
              <a:t>Abdullah Giray </a:t>
            </a:r>
            <a:r>
              <a:rPr lang="en-US" sz="2000" b="1" dirty="0" err="1">
                <a:solidFill>
                  <a:srgbClr val="000000"/>
                </a:solidFill>
              </a:rPr>
              <a:t>Yağlıkçı</a:t>
            </a:r>
            <a:r>
              <a:rPr lang="en-US" sz="2000" b="1"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rPr>
              <a:t>, </a:t>
            </a:r>
            <a:r>
              <a:rPr lang="en-US" sz="2000" dirty="0" err="1">
                <a:ea typeface="Tahoma" panose="020B0604030504040204" pitchFamily="34" charset="0"/>
                <a:cs typeface="Tahoma" panose="020B0604030504040204" pitchFamily="34" charset="0"/>
              </a:rPr>
              <a:t>Haocong</a:t>
            </a:r>
            <a:r>
              <a:rPr lang="en-US" sz="2000" dirty="0">
                <a:ea typeface="Tahoma" panose="020B0604030504040204" pitchFamily="34" charset="0"/>
                <a:cs typeface="Tahoma" panose="020B0604030504040204" pitchFamily="34" charset="0"/>
              </a:rPr>
              <a:t> Luo, </a:t>
            </a:r>
            <a:r>
              <a:rPr lang="en-US" sz="2000" dirty="0" err="1">
                <a:ea typeface="Tahoma" panose="020B0604030504040204" pitchFamily="34" charset="0"/>
                <a:cs typeface="Tahoma" panose="020B0604030504040204" pitchFamily="34" charset="0"/>
              </a:rPr>
              <a:t>Ataberk</a:t>
            </a:r>
            <a:r>
              <a:rPr lang="en-US" sz="2000" dirty="0">
                <a:ea typeface="Tahoma" panose="020B0604030504040204" pitchFamily="34" charset="0"/>
                <a:cs typeface="Tahoma" panose="020B0604030504040204" pitchFamily="34" charset="0"/>
              </a:rPr>
              <a:t> </a:t>
            </a:r>
            <a:r>
              <a:rPr lang="en-US" sz="2000" dirty="0" err="1">
                <a:ea typeface="Tahoma" panose="020B0604030504040204" pitchFamily="34" charset="0"/>
                <a:cs typeface="Tahoma" panose="020B0604030504040204" pitchFamily="34" charset="0"/>
              </a:rPr>
              <a:t>Olgun</a:t>
            </a:r>
            <a:r>
              <a:rPr lang="en-US" sz="2000" dirty="0">
                <a:ea typeface="Tahoma" panose="020B0604030504040204" pitchFamily="34" charset="0"/>
                <a:cs typeface="Tahoma" panose="020B0604030504040204" pitchFamily="34" charset="0"/>
              </a:rPr>
              <a:t>, </a:t>
            </a:r>
            <a:r>
              <a:rPr lang="en-US" sz="2000" dirty="0" err="1">
                <a:ea typeface="Tahoma" panose="020B0604030504040204" pitchFamily="34" charset="0"/>
                <a:cs typeface="Tahoma" panose="020B0604030504040204" pitchFamily="34" charset="0"/>
              </a:rPr>
              <a:t>Jisung</a:t>
            </a:r>
            <a:r>
              <a:rPr lang="en-US" sz="2000" dirty="0">
                <a:ea typeface="Tahoma" panose="020B0604030504040204" pitchFamily="34" charset="0"/>
                <a:cs typeface="Tahoma" panose="020B0604030504040204" pitchFamily="34" charset="0"/>
              </a:rPr>
              <a:t> Park, Hasan Hassan, </a:t>
            </a:r>
            <a:r>
              <a:rPr lang="en-US" sz="2000" dirty="0" err="1">
                <a:ea typeface="Tahoma" panose="020B0604030504040204" pitchFamily="34" charset="0"/>
                <a:cs typeface="Tahoma" panose="020B0604030504040204" pitchFamily="34" charset="0"/>
              </a:rPr>
              <a:t>Minesh</a:t>
            </a:r>
            <a:r>
              <a:rPr lang="en-US" sz="2000" dirty="0">
                <a:ea typeface="Tahoma" panose="020B0604030504040204" pitchFamily="34" charset="0"/>
                <a:cs typeface="Tahoma" panose="020B0604030504040204" pitchFamily="34" charset="0"/>
              </a:rPr>
              <a:t> Patel, </a:t>
            </a:r>
            <a:r>
              <a:rPr lang="en-US" sz="2000" dirty="0" err="1">
                <a:ea typeface="Tahoma" panose="020B0604030504040204" pitchFamily="34" charset="0"/>
                <a:cs typeface="Tahoma" panose="020B0604030504040204" pitchFamily="34" charset="0"/>
              </a:rPr>
              <a:t>Jeremie</a:t>
            </a:r>
            <a:r>
              <a:rPr lang="en-US" sz="2000" dirty="0">
                <a:ea typeface="Tahoma" panose="020B0604030504040204" pitchFamily="34" charset="0"/>
                <a:cs typeface="Tahoma" panose="020B0604030504040204" pitchFamily="34" charset="0"/>
              </a:rPr>
              <a:t> S. Kim, and Onur Mutlu,</a:t>
            </a:r>
            <a:br>
              <a:rPr lang="en-US" sz="2000" dirty="0">
                <a:ea typeface="Tahoma" panose="020B0604030504040204" pitchFamily="34" charset="0"/>
                <a:cs typeface="Tahoma" panose="020B0604030504040204" pitchFamily="34" charset="0"/>
              </a:rPr>
            </a:br>
            <a:r>
              <a:rPr lang="en-US" sz="2000" b="1" dirty="0">
                <a:solidFill>
                  <a:srgbClr val="327FCC"/>
                </a:solidFill>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"A Deeper Look into RowHammer’s Sensitivities: Experimental Analysis of Real DRAM Chips and Implications on Future Attacks and Defenses"</a:t>
            </a:r>
            <a:br>
              <a:rPr lang="en-US" sz="2000" dirty="0">
                <a:ea typeface="Tahoma" panose="020B0604030504040204" pitchFamily="34" charset="0"/>
                <a:cs typeface="Tahoma" panose="020B0604030504040204" pitchFamily="34" charset="0"/>
              </a:rPr>
            </a:br>
            <a:r>
              <a:rPr lang="en-US" sz="2000" i="1" dirty="0">
                <a:ea typeface="Tahoma" panose="020B0604030504040204" pitchFamily="34" charset="0"/>
                <a:cs typeface="Tahoma" panose="020B0604030504040204" pitchFamily="34" charset="0"/>
              </a:rPr>
              <a:t>Proceedings of the </a:t>
            </a:r>
            <a:r>
              <a:rPr lang="en-US" sz="2000" i="1" dirty="0">
                <a:ea typeface="Tahoma" panose="020B0604030504040204" pitchFamily="34" charset="0"/>
                <a:cs typeface="Tahoma" panose="020B0604030504040204" pitchFamily="34" charset="0"/>
                <a:hlinkClick r:id="rId4"/>
              </a:rPr>
              <a:t>54th International Symposium on Microarchitecture</a:t>
            </a:r>
            <a:br>
              <a:rPr lang="en-US" sz="2000" i="1" dirty="0">
                <a:ea typeface="Tahoma" panose="020B0604030504040204" pitchFamily="34" charset="0"/>
                <a:cs typeface="Tahoma" panose="020B0604030504040204" pitchFamily="34" charset="0"/>
              </a:rPr>
            </a:br>
            <a:r>
              <a:rPr lang="en-US" sz="2000" i="1" dirty="0">
                <a:ea typeface="Tahoma" panose="020B0604030504040204" pitchFamily="34" charset="0"/>
                <a:cs typeface="Tahoma" panose="020B0604030504040204" pitchFamily="34" charset="0"/>
              </a:rPr>
              <a:t>(</a:t>
            </a:r>
            <a:r>
              <a:rPr lang="en-US" sz="2000" b="1" i="1" dirty="0">
                <a:ea typeface="Tahoma" panose="020B0604030504040204" pitchFamily="34" charset="0"/>
                <a:cs typeface="Tahoma" panose="020B0604030504040204" pitchFamily="34" charset="0"/>
              </a:rPr>
              <a:t>MICRO</a:t>
            </a:r>
            <a:r>
              <a:rPr lang="en-US" sz="2000" i="1"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rPr>
              <a:t>, Virtual, October 2021.</a:t>
            </a:r>
            <a:br>
              <a:rPr lang="en-US" sz="2000" dirty="0">
                <a:ea typeface="Tahoma" panose="020B0604030504040204" pitchFamily="34" charset="0"/>
                <a:cs typeface="Tahoma" panose="020B0604030504040204" pitchFamily="34" charset="0"/>
              </a:rPr>
            </a:br>
            <a:r>
              <a:rPr lang="en-US" sz="2000"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hlinkClick r:id="rId5"/>
              </a:rPr>
              <a:t>Slides (pptx)</a:t>
            </a:r>
            <a:r>
              <a:rPr lang="en-US" sz="2000" dirty="0">
                <a:ea typeface="Tahoma" panose="020B0604030504040204" pitchFamily="34" charset="0"/>
                <a:cs typeface="Tahoma" panose="020B0604030504040204" pitchFamily="34" charset="0"/>
              </a:rPr>
              <a:t> </a:t>
            </a:r>
            <a:r>
              <a:rPr lang="en-US" sz="2000" dirty="0">
                <a:ea typeface="Tahoma" panose="020B0604030504040204" pitchFamily="34" charset="0"/>
                <a:cs typeface="Tahoma" panose="020B0604030504040204" pitchFamily="34" charset="0"/>
                <a:hlinkClick r:id="rId6"/>
              </a:rPr>
              <a:t>(pdf)</a:t>
            </a:r>
            <a:r>
              <a:rPr lang="en-US" sz="2000" dirty="0">
                <a:ea typeface="Tahoma" panose="020B0604030504040204" pitchFamily="34" charset="0"/>
                <a:cs typeface="Tahoma" panose="020B0604030504040204" pitchFamily="34" charset="0"/>
              </a:rPr>
              <a:t>] [</a:t>
            </a:r>
            <a:r>
              <a:rPr lang="en-US" sz="2000" dirty="0">
                <a:ea typeface="Tahoma" panose="020B0604030504040204" pitchFamily="34" charset="0"/>
                <a:cs typeface="Tahoma" panose="020B0604030504040204" pitchFamily="34" charset="0"/>
                <a:hlinkClick r:id="rId7"/>
              </a:rPr>
              <a:t>Talk Video</a:t>
            </a:r>
            <a:r>
              <a:rPr lang="en-US" sz="2000" dirty="0">
                <a:ea typeface="Tahoma" panose="020B0604030504040204" pitchFamily="34" charset="0"/>
                <a:cs typeface="Tahoma" panose="020B0604030504040204" pitchFamily="34" charset="0"/>
              </a:rPr>
              <a:t> (21 minutes)]</a:t>
            </a:r>
            <a:br>
              <a:rPr lang="en-US" sz="2000" dirty="0">
                <a:ea typeface="Tahoma" panose="020B0604030504040204" pitchFamily="34" charset="0"/>
                <a:cs typeface="Tahoma" panose="020B0604030504040204" pitchFamily="34" charset="0"/>
              </a:rPr>
            </a:br>
            <a:r>
              <a:rPr lang="en-US" sz="2000"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hlinkClick r:id="rId8"/>
              </a:rPr>
              <a:t>Short Talk Slides (pptx)</a:t>
            </a:r>
            <a:r>
              <a:rPr lang="en-US" sz="2000" dirty="0">
                <a:ea typeface="Tahoma" panose="020B0604030504040204" pitchFamily="34" charset="0"/>
                <a:cs typeface="Tahoma" panose="020B0604030504040204" pitchFamily="34" charset="0"/>
              </a:rPr>
              <a:t> </a:t>
            </a:r>
            <a:r>
              <a:rPr lang="en-US" sz="2000" dirty="0">
                <a:ea typeface="Tahoma" panose="020B0604030504040204" pitchFamily="34" charset="0"/>
                <a:cs typeface="Tahoma" panose="020B0604030504040204" pitchFamily="34" charset="0"/>
                <a:hlinkClick r:id="rId9"/>
              </a:rPr>
              <a:t>(pdf)</a:t>
            </a:r>
            <a:r>
              <a:rPr lang="en-US" sz="2000" dirty="0">
                <a:ea typeface="Tahoma" panose="020B0604030504040204" pitchFamily="34" charset="0"/>
                <a:cs typeface="Tahoma" panose="020B0604030504040204" pitchFamily="34" charset="0"/>
              </a:rPr>
              <a:t>]</a:t>
            </a:r>
            <a:br>
              <a:rPr lang="en-US" sz="2000" dirty="0">
                <a:ea typeface="Tahoma" panose="020B0604030504040204" pitchFamily="34" charset="0"/>
                <a:cs typeface="Tahoma" panose="020B0604030504040204" pitchFamily="34" charset="0"/>
              </a:rPr>
            </a:br>
            <a:r>
              <a:rPr lang="en-US" sz="2000"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hlinkClick r:id="rId10"/>
              </a:rPr>
              <a:t>Lightning Talk Slides (pptx)</a:t>
            </a:r>
            <a:r>
              <a:rPr lang="en-US" sz="2000" dirty="0">
                <a:ea typeface="Tahoma" panose="020B0604030504040204" pitchFamily="34" charset="0"/>
                <a:cs typeface="Tahoma" panose="020B0604030504040204" pitchFamily="34" charset="0"/>
              </a:rPr>
              <a:t> </a:t>
            </a:r>
            <a:r>
              <a:rPr lang="en-US" sz="2000" dirty="0">
                <a:ea typeface="Tahoma" panose="020B0604030504040204" pitchFamily="34" charset="0"/>
                <a:cs typeface="Tahoma" panose="020B0604030504040204" pitchFamily="34" charset="0"/>
                <a:hlinkClick r:id="rId11"/>
              </a:rPr>
              <a:t>(pdf)</a:t>
            </a:r>
            <a:r>
              <a:rPr lang="en-US" sz="2000" dirty="0">
                <a:ea typeface="Tahoma" panose="020B0604030504040204" pitchFamily="34" charset="0"/>
                <a:cs typeface="Tahoma" panose="020B0604030504040204" pitchFamily="34" charset="0"/>
              </a:rPr>
              <a:t>] [</a:t>
            </a:r>
            <a:r>
              <a:rPr lang="en-US" sz="2000" dirty="0">
                <a:ea typeface="Tahoma" panose="020B0604030504040204" pitchFamily="34" charset="0"/>
                <a:cs typeface="Tahoma" panose="020B0604030504040204" pitchFamily="34" charset="0"/>
                <a:hlinkClick r:id="rId12"/>
              </a:rPr>
              <a:t>Lightning Talk Video</a:t>
            </a:r>
            <a:r>
              <a:rPr lang="en-US" sz="2000" dirty="0">
                <a:ea typeface="Tahoma" panose="020B0604030504040204" pitchFamily="34" charset="0"/>
                <a:cs typeface="Tahoma" panose="020B0604030504040204" pitchFamily="34" charset="0"/>
              </a:rPr>
              <a:t> (1.5 minutes)]</a:t>
            </a:r>
            <a:br>
              <a:rPr lang="en-US" sz="2000" dirty="0">
                <a:ea typeface="Tahoma" panose="020B0604030504040204" pitchFamily="34" charset="0"/>
                <a:cs typeface="Tahoma" panose="020B0604030504040204" pitchFamily="34" charset="0"/>
              </a:rPr>
            </a:br>
            <a:r>
              <a:rPr lang="en-US" sz="2000"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hlinkClick r:id="rId13"/>
              </a:rPr>
              <a:t>arXiv version</a:t>
            </a:r>
            <a:r>
              <a:rPr lang="en-US" sz="2000" dirty="0">
                <a:ea typeface="Tahoma" panose="020B0604030504040204" pitchFamily="34" charset="0"/>
                <a:cs typeface="Tahoma" panose="020B0604030504040204" pitchFamily="34" charset="0"/>
              </a:rPr>
              <a:t>]</a:t>
            </a:r>
          </a:p>
        </p:txBody>
      </p:sp>
      <p:sp>
        <p:nvSpPr>
          <p:cNvPr id="12" name="Slide Number Placeholder 11">
            <a:extLst>
              <a:ext uri="{FF2B5EF4-FFF2-40B4-BE49-F238E27FC236}">
                <a16:creationId xmlns:a16="http://schemas.microsoft.com/office/drawing/2014/main" id="{F46876CF-86F6-DB8E-E622-9B3ADE3EE298}"/>
              </a:ext>
            </a:extLst>
          </p:cNvPr>
          <p:cNvSpPr>
            <a:spLocks noGrp="1"/>
          </p:cNvSpPr>
          <p:nvPr>
            <p:ph type="sldNum" sz="quarter" idx="12"/>
          </p:nvPr>
        </p:nvSpPr>
        <p:spPr/>
        <p:txBody>
          <a:bodyPr/>
          <a:lstStyle/>
          <a:p>
            <a:fld id="{676C2683-0D41-1E45-8714-724CB2570654}" type="slidenum">
              <a:rPr lang="en-US" smtClean="0"/>
              <a:pPr/>
              <a:t>19</a:t>
            </a:fld>
            <a:endParaRPr lang="en-US" dirty="0"/>
          </a:p>
        </p:txBody>
      </p:sp>
      <p:pic>
        <p:nvPicPr>
          <p:cNvPr id="9" name="Picture 8">
            <a:extLst>
              <a:ext uri="{FF2B5EF4-FFF2-40B4-BE49-F238E27FC236}">
                <a16:creationId xmlns:a16="http://schemas.microsoft.com/office/drawing/2014/main" id="{6C5C9051-8C75-EA74-58F8-A86B4C2AAC91}"/>
              </a:ext>
            </a:extLst>
          </p:cNvPr>
          <p:cNvPicPr>
            <a:picLocks noChangeAspect="1"/>
          </p:cNvPicPr>
          <p:nvPr/>
        </p:nvPicPr>
        <p:blipFill>
          <a:blip r:embed="rId14"/>
          <a:stretch>
            <a:fillRect/>
          </a:stretch>
        </p:blipFill>
        <p:spPr>
          <a:xfrm>
            <a:off x="1714500" y="3929329"/>
            <a:ext cx="8763000" cy="2551517"/>
          </a:xfrm>
          <a:prstGeom prst="rect">
            <a:avLst/>
          </a:prstGeom>
        </p:spPr>
      </p:pic>
    </p:spTree>
    <p:extLst>
      <p:ext uri="{BB962C8B-B14F-4D97-AF65-F5344CB8AC3E}">
        <p14:creationId xmlns:p14="http://schemas.microsoft.com/office/powerpoint/2010/main" val="3592378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3599-84F2-10A5-97A1-9EC9D4FB5588}"/>
              </a:ext>
            </a:extLst>
          </p:cNvPr>
          <p:cNvSpPr>
            <a:spLocks noGrp="1"/>
          </p:cNvSpPr>
          <p:nvPr>
            <p:ph type="title"/>
          </p:nvPr>
        </p:nvSpPr>
        <p:spPr/>
        <p:txBody>
          <a:bodyPr/>
          <a:lstStyle/>
          <a:p>
            <a:r>
              <a:rPr lang="en-US" dirty="0"/>
              <a:t>Lack of Memory Isolation</a:t>
            </a:r>
          </a:p>
        </p:txBody>
      </p:sp>
      <p:sp>
        <p:nvSpPr>
          <p:cNvPr id="4" name="Slide Number Placeholder 3">
            <a:extLst>
              <a:ext uri="{FF2B5EF4-FFF2-40B4-BE49-F238E27FC236}">
                <a16:creationId xmlns:a16="http://schemas.microsoft.com/office/drawing/2014/main" id="{955399FF-BBC9-B21D-F01D-6A1EE605F4FC}"/>
              </a:ext>
            </a:extLst>
          </p:cNvPr>
          <p:cNvSpPr>
            <a:spLocks noGrp="1"/>
          </p:cNvSpPr>
          <p:nvPr>
            <p:ph type="sldNum" sz="quarter" idx="12"/>
          </p:nvPr>
        </p:nvSpPr>
        <p:spPr/>
        <p:txBody>
          <a:bodyPr/>
          <a:lstStyle/>
          <a:p>
            <a:fld id="{37E7CCCE-54C2-B74B-9DA4-3325C0BB5DFA}" type="slidenum">
              <a:rPr lang="en-US" smtClean="0"/>
              <a:t>2</a:t>
            </a:fld>
            <a:endParaRPr lang="en-US" dirty="0"/>
          </a:p>
        </p:txBody>
      </p:sp>
      <p:sp>
        <p:nvSpPr>
          <p:cNvPr id="6" name="Rectangle 5">
            <a:extLst>
              <a:ext uri="{FF2B5EF4-FFF2-40B4-BE49-F238E27FC236}">
                <a16:creationId xmlns:a16="http://schemas.microsoft.com/office/drawing/2014/main" id="{1985F6BD-734D-C3C6-2722-094231D39CBD}"/>
              </a:ext>
            </a:extLst>
          </p:cNvPr>
          <p:cNvSpPr/>
          <p:nvPr/>
        </p:nvSpPr>
        <p:spPr>
          <a:xfrm>
            <a:off x="2538352" y="1351392"/>
            <a:ext cx="1537898" cy="2260879"/>
          </a:xfrm>
          <a:prstGeom prst="rect">
            <a:avLst/>
          </a:prstGeom>
          <a:solidFill>
            <a:schemeClr val="bg1">
              <a:lumMod val="9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6414BA1-417F-69A2-1D3E-1149DC65DF8F}"/>
              </a:ext>
            </a:extLst>
          </p:cNvPr>
          <p:cNvSpPr txBox="1"/>
          <p:nvPr/>
        </p:nvSpPr>
        <p:spPr>
          <a:xfrm>
            <a:off x="2801399" y="3558838"/>
            <a:ext cx="1011815" cy="369332"/>
          </a:xfrm>
          <a:prstGeom prst="rect">
            <a:avLst/>
          </a:prstGeom>
          <a:noFill/>
        </p:spPr>
        <p:txBody>
          <a:bodyPr wrap="none" rtlCol="0">
            <a:spAutoFit/>
          </a:bodyPr>
          <a:lstStyle/>
          <a:p>
            <a:r>
              <a:rPr lang="en-US" dirty="0">
                <a:latin typeface="Cambria" panose="02040503050406030204" pitchFamily="18" charset="0"/>
              </a:rPr>
              <a:t>Memory</a:t>
            </a:r>
          </a:p>
        </p:txBody>
      </p:sp>
      <p:grpSp>
        <p:nvGrpSpPr>
          <p:cNvPr id="35" name="Group 34">
            <a:extLst>
              <a:ext uri="{FF2B5EF4-FFF2-40B4-BE49-F238E27FC236}">
                <a16:creationId xmlns:a16="http://schemas.microsoft.com/office/drawing/2014/main" id="{C3395B7D-FAAD-3102-57C8-4CE58A868FA9}"/>
              </a:ext>
            </a:extLst>
          </p:cNvPr>
          <p:cNvGrpSpPr/>
          <p:nvPr/>
        </p:nvGrpSpPr>
        <p:grpSpPr>
          <a:xfrm>
            <a:off x="1641068" y="1554122"/>
            <a:ext cx="2435182" cy="441105"/>
            <a:chOff x="2905767" y="1641790"/>
            <a:chExt cx="2435182" cy="441105"/>
          </a:xfrm>
        </p:grpSpPr>
        <p:cxnSp>
          <p:nvCxnSpPr>
            <p:cNvPr id="9" name="Straight Arrow Connector 8">
              <a:extLst>
                <a:ext uri="{FF2B5EF4-FFF2-40B4-BE49-F238E27FC236}">
                  <a16:creationId xmlns:a16="http://schemas.microsoft.com/office/drawing/2014/main" id="{5753ABF1-E257-D306-1996-3C7FFBC34D69}"/>
                </a:ext>
              </a:extLst>
            </p:cNvPr>
            <p:cNvCxnSpPr>
              <a:cxnSpLocks/>
              <a:endCxn id="11" idx="1"/>
            </p:cNvCxnSpPr>
            <p:nvPr/>
          </p:nvCxnSpPr>
          <p:spPr>
            <a:xfrm>
              <a:off x="2919297" y="2012493"/>
              <a:ext cx="8837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DA3AA1-07D8-1F1F-EA76-0EC92C2C7D89}"/>
                </a:ext>
              </a:extLst>
            </p:cNvPr>
            <p:cNvSpPr txBox="1"/>
            <p:nvPr/>
          </p:nvSpPr>
          <p:spPr>
            <a:xfrm>
              <a:off x="2905767" y="1641790"/>
              <a:ext cx="809837" cy="369332"/>
            </a:xfrm>
            <a:prstGeom prst="rect">
              <a:avLst/>
            </a:prstGeom>
            <a:noFill/>
          </p:spPr>
          <p:txBody>
            <a:bodyPr wrap="none" rtlCol="0">
              <a:spAutoFit/>
            </a:bodyPr>
            <a:lstStyle/>
            <a:p>
              <a:r>
                <a:rPr lang="en-US" dirty="0">
                  <a:latin typeface="Cambria" panose="02040503050406030204" pitchFamily="18" charset="0"/>
                </a:rPr>
                <a:t>access</a:t>
              </a:r>
            </a:p>
          </p:txBody>
        </p:sp>
        <p:sp>
          <p:nvSpPr>
            <p:cNvPr id="11" name="Rectangle 10">
              <a:extLst>
                <a:ext uri="{FF2B5EF4-FFF2-40B4-BE49-F238E27FC236}">
                  <a16:creationId xmlns:a16="http://schemas.microsoft.com/office/drawing/2014/main" id="{92D8B643-9A39-3A86-0167-29E34FE461B8}"/>
                </a:ext>
              </a:extLst>
            </p:cNvPr>
            <p:cNvSpPr/>
            <p:nvPr/>
          </p:nvSpPr>
          <p:spPr>
            <a:xfrm>
              <a:off x="3803050" y="1942091"/>
              <a:ext cx="1537899" cy="140804"/>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grpSp>
      <p:grpSp>
        <p:nvGrpSpPr>
          <p:cNvPr id="34" name="Group 33">
            <a:extLst>
              <a:ext uri="{FF2B5EF4-FFF2-40B4-BE49-F238E27FC236}">
                <a16:creationId xmlns:a16="http://schemas.microsoft.com/office/drawing/2014/main" id="{5C6721DE-9B2A-5C65-D09A-1053524BDAD0}"/>
              </a:ext>
            </a:extLst>
          </p:cNvPr>
          <p:cNvGrpSpPr/>
          <p:nvPr/>
        </p:nvGrpSpPr>
        <p:grpSpPr>
          <a:xfrm>
            <a:off x="2587693" y="2019555"/>
            <a:ext cx="1455666" cy="1114193"/>
            <a:chOff x="2539202" y="2120319"/>
            <a:chExt cx="1455666" cy="1114193"/>
          </a:xfrm>
        </p:grpSpPr>
        <p:sp>
          <p:nvSpPr>
            <p:cNvPr id="16" name="Oval 15">
              <a:extLst>
                <a:ext uri="{FF2B5EF4-FFF2-40B4-BE49-F238E27FC236}">
                  <a16:creationId xmlns:a16="http://schemas.microsoft.com/office/drawing/2014/main" id="{A36494A6-AEE8-BC64-3752-701ADBE5FC07}"/>
                </a:ext>
              </a:extLst>
            </p:cNvPr>
            <p:cNvSpPr/>
            <p:nvPr/>
          </p:nvSpPr>
          <p:spPr>
            <a:xfrm>
              <a:off x="3903428" y="2120319"/>
              <a:ext cx="91440" cy="91440"/>
            </a:xfrm>
            <a:prstGeom prst="ellipse">
              <a:avLst/>
            </a:prstGeom>
            <a:solidFill>
              <a:schemeClr val="accent2">
                <a:lumMod val="20000"/>
                <a:lumOff val="80000"/>
              </a:schemeClr>
            </a:solidFill>
            <a:ln w="38100">
              <a:solidFill>
                <a:srgbClr val="59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C5C54A1-7F33-156E-460F-5ED2B84E3DCF}"/>
                </a:ext>
              </a:extLst>
            </p:cNvPr>
            <p:cNvCxnSpPr>
              <a:cxnSpLocks/>
              <a:stCxn id="16" idx="1"/>
              <a:endCxn id="19" idx="0"/>
            </p:cNvCxnSpPr>
            <p:nvPr/>
          </p:nvCxnSpPr>
          <p:spPr>
            <a:xfrm flipH="1">
              <a:off x="2960485" y="2133710"/>
              <a:ext cx="956334" cy="232338"/>
            </a:xfrm>
            <a:prstGeom prst="line">
              <a:avLst/>
            </a:prstGeom>
            <a:ln w="38100">
              <a:solidFill>
                <a:srgbClr val="59000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79DEF79-343A-8401-8A27-57969A012CC2}"/>
                </a:ext>
              </a:extLst>
            </p:cNvPr>
            <p:cNvSpPr/>
            <p:nvPr/>
          </p:nvSpPr>
          <p:spPr>
            <a:xfrm>
              <a:off x="2539202" y="2366048"/>
              <a:ext cx="842566" cy="868464"/>
            </a:xfrm>
            <a:prstGeom prst="ellipse">
              <a:avLst/>
            </a:prstGeom>
            <a:solidFill>
              <a:schemeClr val="accent2">
                <a:lumMod val="20000"/>
                <a:lumOff val="80000"/>
              </a:schemeClr>
            </a:solidFill>
            <a:ln w="38100">
              <a:solidFill>
                <a:srgbClr val="59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7A2BBE3B-3DFC-2EDD-12FC-EC09F2C60288}"/>
                </a:ext>
              </a:extLst>
            </p:cNvPr>
            <p:cNvCxnSpPr>
              <a:cxnSpLocks/>
              <a:stCxn id="16" idx="5"/>
              <a:endCxn id="19" idx="5"/>
            </p:cNvCxnSpPr>
            <p:nvPr/>
          </p:nvCxnSpPr>
          <p:spPr>
            <a:xfrm flipH="1">
              <a:off x="3258377" y="2198368"/>
              <a:ext cx="723100" cy="908960"/>
            </a:xfrm>
            <a:prstGeom prst="line">
              <a:avLst/>
            </a:prstGeom>
            <a:ln w="38100">
              <a:solidFill>
                <a:srgbClr val="59000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30C988-C678-1834-25A1-C3A7FF4D016A}"/>
                </a:ext>
              </a:extLst>
            </p:cNvPr>
            <p:cNvSpPr txBox="1"/>
            <p:nvPr/>
          </p:nvSpPr>
          <p:spPr>
            <a:xfrm>
              <a:off x="2575603" y="2597405"/>
              <a:ext cx="769763" cy="369332"/>
            </a:xfrm>
            <a:prstGeom prst="rect">
              <a:avLst/>
            </a:prstGeom>
            <a:noFill/>
          </p:spPr>
          <p:txBody>
            <a:bodyPr wrap="none" rtlCol="0">
              <a:spAutoFit/>
            </a:bodyPr>
            <a:lstStyle/>
            <a:p>
              <a:r>
                <a:rPr lang="en-US" dirty="0">
                  <a:latin typeface="Cambria" panose="02040503050406030204" pitchFamily="18" charset="0"/>
                </a:rPr>
                <a:t>1 </a:t>
              </a:r>
              <a:r>
                <a:rPr lang="en-US" dirty="0">
                  <a:latin typeface="Cambria" panose="02040503050406030204" pitchFamily="18" charset="0"/>
                  <a:sym typeface="Wingdings" pitchFamily="2" charset="2"/>
                </a:rPr>
                <a:t> 0</a:t>
              </a:r>
              <a:endParaRPr lang="en-US" dirty="0">
                <a:latin typeface="Cambria" panose="02040503050406030204" pitchFamily="18" charset="0"/>
              </a:endParaRPr>
            </a:p>
          </p:txBody>
        </p:sp>
      </p:grpSp>
      <p:sp>
        <p:nvSpPr>
          <p:cNvPr id="36" name="Rectangle 35">
            <a:extLst>
              <a:ext uri="{FF2B5EF4-FFF2-40B4-BE49-F238E27FC236}">
                <a16:creationId xmlns:a16="http://schemas.microsoft.com/office/drawing/2014/main" id="{C232D5EA-AA9E-486B-BC35-946064F59467}"/>
              </a:ext>
            </a:extLst>
          </p:cNvPr>
          <p:cNvSpPr/>
          <p:nvPr/>
        </p:nvSpPr>
        <p:spPr>
          <a:xfrm>
            <a:off x="1524000" y="4465568"/>
            <a:ext cx="9144000" cy="1090499"/>
          </a:xfrm>
          <a:prstGeom prst="rect">
            <a:avLst/>
          </a:prstGeom>
          <a:solidFill>
            <a:schemeClr val="accent2">
              <a:lumMod val="20000"/>
              <a:lumOff val="80000"/>
            </a:schemeClr>
          </a:solidFill>
          <a:ln>
            <a:solidFill>
              <a:srgbClr val="59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50000"/>
                  </a:schemeClr>
                </a:solidFill>
                <a:latin typeface="Cambria" panose="02040503050406030204" pitchFamily="18" charset="0"/>
              </a:rPr>
              <a:t>An access </a:t>
            </a:r>
            <a:r>
              <a:rPr lang="en-US" sz="2400" dirty="0">
                <a:solidFill>
                  <a:schemeClr val="tx1"/>
                </a:solidFill>
                <a:latin typeface="Cambria" panose="02040503050406030204" pitchFamily="18" charset="0"/>
              </a:rPr>
              <a:t>to one memory address</a:t>
            </a:r>
          </a:p>
          <a:p>
            <a:pPr algn="ctr"/>
            <a:r>
              <a:rPr lang="en-US" sz="2400" dirty="0">
                <a:solidFill>
                  <a:schemeClr val="tx1"/>
                </a:solidFill>
                <a:latin typeface="Cambria" panose="02040503050406030204" pitchFamily="18" charset="0"/>
              </a:rPr>
              <a:t>should not have </a:t>
            </a:r>
            <a:r>
              <a:rPr lang="en-US" sz="2400" b="1" dirty="0">
                <a:solidFill>
                  <a:schemeClr val="accent2">
                    <a:lumMod val="50000"/>
                  </a:schemeClr>
                </a:solidFill>
                <a:latin typeface="Cambria" panose="02040503050406030204" pitchFamily="18" charset="0"/>
              </a:rPr>
              <a:t>unintended side effects </a:t>
            </a:r>
          </a:p>
          <a:p>
            <a:pPr algn="ctr"/>
            <a:r>
              <a:rPr lang="en-US" sz="2400" dirty="0">
                <a:solidFill>
                  <a:schemeClr val="tx1"/>
                </a:solidFill>
                <a:latin typeface="Cambria" panose="02040503050406030204" pitchFamily="18" charset="0"/>
              </a:rPr>
              <a:t>on data stored in </a:t>
            </a:r>
            <a:r>
              <a:rPr lang="en-US" sz="2400" b="1" dirty="0">
                <a:solidFill>
                  <a:schemeClr val="accent2">
                    <a:lumMod val="50000"/>
                  </a:schemeClr>
                </a:solidFill>
                <a:latin typeface="Cambria" panose="02040503050406030204" pitchFamily="18" charset="0"/>
              </a:rPr>
              <a:t>other addresses</a:t>
            </a:r>
          </a:p>
        </p:txBody>
      </p:sp>
      <p:grpSp>
        <p:nvGrpSpPr>
          <p:cNvPr id="37" name="Group 36">
            <a:extLst>
              <a:ext uri="{FF2B5EF4-FFF2-40B4-BE49-F238E27FC236}">
                <a16:creationId xmlns:a16="http://schemas.microsoft.com/office/drawing/2014/main" id="{264FF364-809F-ECD1-7FFE-9AA12A5A86B7}"/>
              </a:ext>
            </a:extLst>
          </p:cNvPr>
          <p:cNvGrpSpPr/>
          <p:nvPr/>
        </p:nvGrpSpPr>
        <p:grpSpPr>
          <a:xfrm>
            <a:off x="4406183" y="2902716"/>
            <a:ext cx="4137045" cy="525108"/>
            <a:chOff x="566600" y="3874553"/>
            <a:chExt cx="4137045" cy="525108"/>
          </a:xfrm>
        </p:grpSpPr>
        <p:sp>
          <p:nvSpPr>
            <p:cNvPr id="38" name="TextBox 37">
              <a:extLst>
                <a:ext uri="{FF2B5EF4-FFF2-40B4-BE49-F238E27FC236}">
                  <a16:creationId xmlns:a16="http://schemas.microsoft.com/office/drawing/2014/main" id="{EF797431-F4D1-3CB8-4D1E-6A7945027974}"/>
                </a:ext>
              </a:extLst>
            </p:cNvPr>
            <p:cNvSpPr txBox="1"/>
            <p:nvPr/>
          </p:nvSpPr>
          <p:spPr>
            <a:xfrm>
              <a:off x="1189541" y="3885473"/>
              <a:ext cx="3514104" cy="461665"/>
            </a:xfrm>
            <a:prstGeom prst="rect">
              <a:avLst/>
            </a:prstGeom>
            <a:noFill/>
          </p:spPr>
          <p:txBody>
            <a:bodyPr wrap="none" rtlCol="0">
              <a:spAutoFit/>
            </a:bodyPr>
            <a:lstStyle/>
            <a:p>
              <a:r>
                <a:rPr lang="en-US" sz="2400" b="1" dirty="0">
                  <a:solidFill>
                    <a:srgbClr val="7030A0"/>
                  </a:solidFill>
                  <a:latin typeface="Cambria" panose="02040503050406030204" pitchFamily="18" charset="0"/>
                </a:rPr>
                <a:t>Leak</a:t>
              </a:r>
              <a:r>
                <a:rPr lang="en-US" sz="2400" dirty="0">
                  <a:latin typeface="Cambria" panose="02040503050406030204" pitchFamily="18" charset="0"/>
                </a:rPr>
                <a:t> Private Information</a:t>
              </a:r>
            </a:p>
          </p:txBody>
        </p:sp>
        <p:pic>
          <p:nvPicPr>
            <p:cNvPr id="39" name="Picture 38">
              <a:extLst>
                <a:ext uri="{FF2B5EF4-FFF2-40B4-BE49-F238E27FC236}">
                  <a16:creationId xmlns:a16="http://schemas.microsoft.com/office/drawing/2014/main" id="{C4C321B2-D9CD-135B-B883-F165112FD369}"/>
                </a:ext>
              </a:extLst>
            </p:cNvPr>
            <p:cNvPicPr>
              <a:picLocks noChangeAspect="1"/>
            </p:cNvPicPr>
            <p:nvPr/>
          </p:nvPicPr>
          <p:blipFill rotWithShape="1">
            <a:blip r:embed="rId3"/>
            <a:srcRect l="25160" t="-2443" r="19464" b="43881"/>
            <a:stretch/>
          </p:blipFill>
          <p:spPr>
            <a:xfrm>
              <a:off x="566600" y="3874553"/>
              <a:ext cx="576426" cy="525108"/>
            </a:xfrm>
            <a:prstGeom prst="rect">
              <a:avLst/>
            </a:prstGeom>
          </p:spPr>
        </p:pic>
      </p:grpSp>
      <p:grpSp>
        <p:nvGrpSpPr>
          <p:cNvPr id="40" name="Group 39">
            <a:extLst>
              <a:ext uri="{FF2B5EF4-FFF2-40B4-BE49-F238E27FC236}">
                <a16:creationId xmlns:a16="http://schemas.microsoft.com/office/drawing/2014/main" id="{D44E49CE-FD1E-A3C5-5C5F-0A8E7D0A75AA}"/>
              </a:ext>
            </a:extLst>
          </p:cNvPr>
          <p:cNvGrpSpPr/>
          <p:nvPr/>
        </p:nvGrpSpPr>
        <p:grpSpPr>
          <a:xfrm>
            <a:off x="4406183" y="3700660"/>
            <a:ext cx="3834553" cy="576426"/>
            <a:chOff x="340844" y="5156327"/>
            <a:chExt cx="3834553" cy="576426"/>
          </a:xfrm>
        </p:grpSpPr>
        <p:sp>
          <p:nvSpPr>
            <p:cNvPr id="41" name="TextBox 40">
              <a:extLst>
                <a:ext uri="{FF2B5EF4-FFF2-40B4-BE49-F238E27FC236}">
                  <a16:creationId xmlns:a16="http://schemas.microsoft.com/office/drawing/2014/main" id="{E0A13570-E4C1-1A0A-B152-BA2D79990A91}"/>
                </a:ext>
              </a:extLst>
            </p:cNvPr>
            <p:cNvSpPr txBox="1"/>
            <p:nvPr/>
          </p:nvSpPr>
          <p:spPr>
            <a:xfrm>
              <a:off x="969711" y="5188150"/>
              <a:ext cx="3205686" cy="461665"/>
            </a:xfrm>
            <a:prstGeom prst="rect">
              <a:avLst/>
            </a:prstGeom>
            <a:noFill/>
          </p:spPr>
          <p:txBody>
            <a:bodyPr wrap="none" rtlCol="0">
              <a:spAutoFit/>
            </a:bodyPr>
            <a:lstStyle/>
            <a:p>
              <a:r>
                <a:rPr lang="en-US" sz="2400" b="1" dirty="0">
                  <a:solidFill>
                    <a:srgbClr val="C00000"/>
                  </a:solidFill>
                  <a:latin typeface="Cambria" panose="02040503050406030204" pitchFamily="18" charset="0"/>
                </a:rPr>
                <a:t>Take Over </a:t>
              </a:r>
              <a:r>
                <a:rPr lang="en-US" sz="2400" dirty="0">
                  <a:latin typeface="Cambria" panose="02040503050406030204" pitchFamily="18" charset="0"/>
                </a:rPr>
                <a:t>a Computer</a:t>
              </a:r>
            </a:p>
          </p:txBody>
        </p:sp>
        <p:pic>
          <p:nvPicPr>
            <p:cNvPr id="42" name="Picture 41">
              <a:extLst>
                <a:ext uri="{FF2B5EF4-FFF2-40B4-BE49-F238E27FC236}">
                  <a16:creationId xmlns:a16="http://schemas.microsoft.com/office/drawing/2014/main" id="{F1247F55-4D96-B3AD-A305-D6D5E08E121A}"/>
                </a:ext>
              </a:extLst>
            </p:cNvPr>
            <p:cNvPicPr>
              <a:picLocks noChangeAspect="1"/>
            </p:cNvPicPr>
            <p:nvPr/>
          </p:nvPicPr>
          <p:blipFill>
            <a:blip r:embed="rId4"/>
            <a:stretch>
              <a:fillRect/>
            </a:stretch>
          </p:blipFill>
          <p:spPr>
            <a:xfrm>
              <a:off x="340844" y="5156327"/>
              <a:ext cx="576426" cy="576426"/>
            </a:xfrm>
            <a:prstGeom prst="rect">
              <a:avLst/>
            </a:prstGeom>
          </p:spPr>
        </p:pic>
      </p:grpSp>
      <p:pic>
        <p:nvPicPr>
          <p:cNvPr id="43" name="Picture 42" descr="A black background with a black square&#10;&#10;Description automatically generated with medium confidence">
            <a:extLst>
              <a:ext uri="{FF2B5EF4-FFF2-40B4-BE49-F238E27FC236}">
                <a16:creationId xmlns:a16="http://schemas.microsoft.com/office/drawing/2014/main" id="{365634B9-8836-912B-021D-31205FC9C591}"/>
              </a:ext>
            </a:extLst>
          </p:cNvPr>
          <p:cNvPicPr>
            <a:picLocks noChangeAspect="1"/>
          </p:cNvPicPr>
          <p:nvPr/>
        </p:nvPicPr>
        <p:blipFill>
          <a:blip r:embed="rId5"/>
          <a:stretch>
            <a:fillRect/>
          </a:stretch>
        </p:blipFill>
        <p:spPr>
          <a:xfrm>
            <a:off x="4026020" y="1043251"/>
            <a:ext cx="1097280" cy="1116874"/>
          </a:xfrm>
          <a:prstGeom prst="rect">
            <a:avLst/>
          </a:prstGeom>
        </p:spPr>
      </p:pic>
      <p:grpSp>
        <p:nvGrpSpPr>
          <p:cNvPr id="44" name="Group 43">
            <a:extLst>
              <a:ext uri="{FF2B5EF4-FFF2-40B4-BE49-F238E27FC236}">
                <a16:creationId xmlns:a16="http://schemas.microsoft.com/office/drawing/2014/main" id="{9F72E63A-97C3-BBDD-2DD8-925489371044}"/>
              </a:ext>
            </a:extLst>
          </p:cNvPr>
          <p:cNvGrpSpPr/>
          <p:nvPr/>
        </p:nvGrpSpPr>
        <p:grpSpPr>
          <a:xfrm>
            <a:off x="4464604" y="1276085"/>
            <a:ext cx="4037133" cy="501265"/>
            <a:chOff x="-151583" y="1633323"/>
            <a:chExt cx="4037133" cy="501265"/>
          </a:xfrm>
        </p:grpSpPr>
        <p:sp>
          <p:nvSpPr>
            <p:cNvPr id="45" name="TextBox 44">
              <a:extLst>
                <a:ext uri="{FF2B5EF4-FFF2-40B4-BE49-F238E27FC236}">
                  <a16:creationId xmlns:a16="http://schemas.microsoft.com/office/drawing/2014/main" id="{0A9C2FE5-C4D1-1EAA-0BB9-EA2A59CFD0E8}"/>
                </a:ext>
              </a:extLst>
            </p:cNvPr>
            <p:cNvSpPr txBox="1"/>
            <p:nvPr/>
          </p:nvSpPr>
          <p:spPr>
            <a:xfrm>
              <a:off x="400813" y="1653122"/>
              <a:ext cx="3484737" cy="461665"/>
            </a:xfrm>
            <a:prstGeom prst="rect">
              <a:avLst/>
            </a:prstGeom>
            <a:noFill/>
          </p:spPr>
          <p:txBody>
            <a:bodyPr wrap="none" rtlCol="0">
              <a:spAutoFit/>
            </a:bodyPr>
            <a:lstStyle/>
            <a:p>
              <a:r>
                <a:rPr lang="en-US" sz="2400" dirty="0">
                  <a:latin typeface="Cambria" panose="02040503050406030204" pitchFamily="18" charset="0"/>
                </a:rPr>
                <a:t>Data</a:t>
              </a:r>
              <a:r>
                <a:rPr lang="en-US" sz="2400" b="1" dirty="0">
                  <a:solidFill>
                    <a:srgbClr val="7030A0"/>
                  </a:solidFill>
                  <a:latin typeface="Cambria" panose="02040503050406030204" pitchFamily="18" charset="0"/>
                </a:rPr>
                <a:t> </a:t>
              </a:r>
              <a:r>
                <a:rPr lang="en-US" sz="2400" b="1" dirty="0">
                  <a:solidFill>
                    <a:srgbClr val="C00000"/>
                  </a:solidFill>
                  <a:latin typeface="Cambria" panose="02040503050406030204" pitchFamily="18" charset="0"/>
                </a:rPr>
                <a:t>Loss</a:t>
              </a:r>
              <a:r>
                <a:rPr lang="en-US" sz="2400" b="1" dirty="0">
                  <a:solidFill>
                    <a:srgbClr val="7030A0"/>
                  </a:solidFill>
                  <a:latin typeface="Cambria" panose="02040503050406030204" pitchFamily="18" charset="0"/>
                </a:rPr>
                <a:t> </a:t>
              </a:r>
              <a:r>
                <a:rPr lang="en-US" sz="2400" dirty="0">
                  <a:latin typeface="Cambria" panose="02040503050406030204" pitchFamily="18" charset="0"/>
                </a:rPr>
                <a:t>or </a:t>
              </a:r>
              <a:r>
                <a:rPr lang="en-US" sz="2400" b="1" dirty="0">
                  <a:solidFill>
                    <a:srgbClr val="C00000"/>
                  </a:solidFill>
                  <a:latin typeface="Cambria" panose="02040503050406030204" pitchFamily="18" charset="0"/>
                </a:rPr>
                <a:t>Corruption</a:t>
              </a:r>
              <a:endParaRPr lang="en-US" sz="2400" dirty="0">
                <a:solidFill>
                  <a:srgbClr val="C00000"/>
                </a:solidFill>
                <a:latin typeface="Cambria" panose="02040503050406030204" pitchFamily="18" charset="0"/>
              </a:endParaRPr>
            </a:p>
          </p:txBody>
        </p:sp>
        <p:sp>
          <p:nvSpPr>
            <p:cNvPr id="46" name="Lightning Bolt 45">
              <a:extLst>
                <a:ext uri="{FF2B5EF4-FFF2-40B4-BE49-F238E27FC236}">
                  <a16:creationId xmlns:a16="http://schemas.microsoft.com/office/drawing/2014/main" id="{D606FD37-FAB3-CF5A-E5CA-CA57CBE0B14C}"/>
                </a:ext>
              </a:extLst>
            </p:cNvPr>
            <p:cNvSpPr/>
            <p:nvPr/>
          </p:nvSpPr>
          <p:spPr>
            <a:xfrm>
              <a:off x="-151583" y="1633323"/>
              <a:ext cx="225009" cy="501265"/>
            </a:xfrm>
            <a:prstGeom prst="lightningBol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093DB8F9-F68E-2D21-401A-CFC1AA1C3EEC}"/>
              </a:ext>
            </a:extLst>
          </p:cNvPr>
          <p:cNvSpPr txBox="1"/>
          <p:nvPr/>
        </p:nvSpPr>
        <p:spPr>
          <a:xfrm>
            <a:off x="5029124" y="2139467"/>
            <a:ext cx="5190845" cy="461665"/>
          </a:xfrm>
          <a:prstGeom prst="rect">
            <a:avLst/>
          </a:prstGeom>
          <a:noFill/>
        </p:spPr>
        <p:txBody>
          <a:bodyPr wrap="none" rtlCol="0">
            <a:spAutoFit/>
          </a:bodyPr>
          <a:lstStyle/>
          <a:p>
            <a:r>
              <a:rPr lang="en-US" sz="2400" dirty="0">
                <a:latin typeface="Cambria" panose="02040503050406030204" pitchFamily="18" charset="0"/>
              </a:rPr>
              <a:t>Compromise Application </a:t>
            </a:r>
            <a:r>
              <a:rPr lang="en-US" sz="2400" b="1" dirty="0">
                <a:solidFill>
                  <a:schemeClr val="accent2">
                    <a:lumMod val="75000"/>
                  </a:schemeClr>
                </a:solidFill>
                <a:latin typeface="Cambria" panose="02040503050406030204" pitchFamily="18" charset="0"/>
              </a:rPr>
              <a:t>Correctness</a:t>
            </a:r>
          </a:p>
        </p:txBody>
      </p:sp>
      <p:pic>
        <p:nvPicPr>
          <p:cNvPr id="48" name="Picture 47" descr="A black background with a black square&#10;&#10;Description automatically generated with medium confidence">
            <a:extLst>
              <a:ext uri="{FF2B5EF4-FFF2-40B4-BE49-F238E27FC236}">
                <a16:creationId xmlns:a16="http://schemas.microsoft.com/office/drawing/2014/main" id="{2BE35695-B8DA-2838-6F24-717FFB552211}"/>
              </a:ext>
            </a:extLst>
          </p:cNvPr>
          <p:cNvPicPr>
            <a:picLocks noChangeAspect="1"/>
          </p:cNvPicPr>
          <p:nvPr/>
        </p:nvPicPr>
        <p:blipFill>
          <a:blip r:embed="rId6"/>
          <a:stretch>
            <a:fillRect/>
          </a:stretch>
        </p:blipFill>
        <p:spPr>
          <a:xfrm>
            <a:off x="3970281" y="1854020"/>
            <a:ext cx="1280160" cy="1090507"/>
          </a:xfrm>
          <a:prstGeom prst="rect">
            <a:avLst/>
          </a:prstGeom>
        </p:spPr>
      </p:pic>
      <p:sp>
        <p:nvSpPr>
          <p:cNvPr id="49" name="Rectangle 48">
            <a:extLst>
              <a:ext uri="{FF2B5EF4-FFF2-40B4-BE49-F238E27FC236}">
                <a16:creationId xmlns:a16="http://schemas.microsoft.com/office/drawing/2014/main" id="{540B9B6B-F6E3-65C4-C379-6C9CDC4BD2F8}"/>
              </a:ext>
            </a:extLst>
          </p:cNvPr>
          <p:cNvSpPr/>
          <p:nvPr/>
        </p:nvSpPr>
        <p:spPr>
          <a:xfrm>
            <a:off x="1511650" y="5703536"/>
            <a:ext cx="9144000" cy="741344"/>
          </a:xfrm>
          <a:prstGeom prst="rect">
            <a:avLst/>
          </a:prstGeom>
          <a:solidFill>
            <a:srgbClr val="C00000">
              <a:alpha val="23137"/>
            </a:srgbClr>
          </a:solidFill>
          <a:ln>
            <a:solidFill>
              <a:srgbClr val="59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Memory isolation is </a:t>
            </a:r>
            <a:r>
              <a:rPr lang="en-US" sz="2400" b="1" dirty="0">
                <a:solidFill>
                  <a:srgbClr val="C00000"/>
                </a:solidFill>
                <a:latin typeface="Cambria" panose="02040503050406030204" pitchFamily="18" charset="0"/>
              </a:rPr>
              <a:t>difficult in modern memory chips</a:t>
            </a:r>
          </a:p>
        </p:txBody>
      </p:sp>
    </p:spTree>
    <p:extLst>
      <p:ext uri="{BB962C8B-B14F-4D97-AF65-F5344CB8AC3E}">
        <p14:creationId xmlns:p14="http://schemas.microsoft.com/office/powerpoint/2010/main" val="106275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7" grpId="0"/>
      <p:bldP spid="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39F4-C79A-E35C-B8D6-929A7D629734}"/>
              </a:ext>
            </a:extLst>
          </p:cNvPr>
          <p:cNvSpPr>
            <a:spLocks noGrp="1"/>
          </p:cNvSpPr>
          <p:nvPr>
            <p:ph type="title"/>
          </p:nvPr>
        </p:nvSpPr>
        <p:spPr/>
        <p:txBody>
          <a:bodyPr>
            <a:normAutofit fontScale="90000"/>
          </a:bodyPr>
          <a:lstStyle/>
          <a:p>
            <a:r>
              <a:rPr lang="en-US" dirty="0"/>
              <a:t>A Follow-Up Work: </a:t>
            </a:r>
            <a:r>
              <a:rPr lang="en-US" dirty="0" err="1"/>
              <a:t>SpyHammer</a:t>
            </a:r>
            <a:r>
              <a:rPr lang="en-US" dirty="0"/>
              <a:t> [</a:t>
            </a:r>
            <a:r>
              <a:rPr lang="en-US" dirty="0" err="1"/>
              <a:t>Orosa</a:t>
            </a:r>
            <a:r>
              <a:rPr lang="en-US" dirty="0"/>
              <a:t>+, arXiv’22] </a:t>
            </a:r>
          </a:p>
        </p:txBody>
      </p:sp>
      <p:sp>
        <p:nvSpPr>
          <p:cNvPr id="4" name="Slide Number Placeholder 3">
            <a:extLst>
              <a:ext uri="{FF2B5EF4-FFF2-40B4-BE49-F238E27FC236}">
                <a16:creationId xmlns:a16="http://schemas.microsoft.com/office/drawing/2014/main" id="{C6A52AE1-B115-7E98-544A-E234DB6E9296}"/>
              </a:ext>
            </a:extLst>
          </p:cNvPr>
          <p:cNvSpPr>
            <a:spLocks noGrp="1"/>
          </p:cNvSpPr>
          <p:nvPr>
            <p:ph type="sldNum" sz="quarter" idx="12"/>
          </p:nvPr>
        </p:nvSpPr>
        <p:spPr/>
        <p:txBody>
          <a:bodyPr/>
          <a:lstStyle/>
          <a:p>
            <a:fld id="{676C2683-0D41-1E45-8714-724CB2570654}" type="slidenum">
              <a:rPr lang="en-US" smtClean="0"/>
              <a:pPr/>
              <a:t>20</a:t>
            </a:fld>
            <a:endParaRPr lang="en-US" dirty="0"/>
          </a:p>
        </p:txBody>
      </p:sp>
      <p:grpSp>
        <p:nvGrpSpPr>
          <p:cNvPr id="8" name="Group 7">
            <a:extLst>
              <a:ext uri="{FF2B5EF4-FFF2-40B4-BE49-F238E27FC236}">
                <a16:creationId xmlns:a16="http://schemas.microsoft.com/office/drawing/2014/main" id="{30051AE3-4833-FF0E-00C5-B36A57FD85E6}"/>
              </a:ext>
            </a:extLst>
          </p:cNvPr>
          <p:cNvGrpSpPr/>
          <p:nvPr/>
        </p:nvGrpSpPr>
        <p:grpSpPr>
          <a:xfrm>
            <a:off x="1524000" y="1845894"/>
            <a:ext cx="9144000" cy="3166227"/>
            <a:chOff x="0" y="1588656"/>
            <a:chExt cx="9144000" cy="3166227"/>
          </a:xfrm>
        </p:grpSpPr>
        <p:pic>
          <p:nvPicPr>
            <p:cNvPr id="5" name="Picture 4">
              <a:extLst>
                <a:ext uri="{FF2B5EF4-FFF2-40B4-BE49-F238E27FC236}">
                  <a16:creationId xmlns:a16="http://schemas.microsoft.com/office/drawing/2014/main" id="{66631E30-DFE0-35A2-DDF7-DE3B7B4EF103}"/>
                </a:ext>
              </a:extLst>
            </p:cNvPr>
            <p:cNvPicPr>
              <a:picLocks noChangeAspect="1"/>
            </p:cNvPicPr>
            <p:nvPr/>
          </p:nvPicPr>
          <p:blipFill>
            <a:blip r:embed="rId2"/>
            <a:stretch>
              <a:fillRect/>
            </a:stretch>
          </p:blipFill>
          <p:spPr>
            <a:xfrm>
              <a:off x="0" y="1588656"/>
              <a:ext cx="9144000" cy="2704562"/>
            </a:xfrm>
            <a:prstGeom prst="rect">
              <a:avLst/>
            </a:prstGeom>
          </p:spPr>
        </p:pic>
        <p:sp>
          <p:nvSpPr>
            <p:cNvPr id="7" name="TextBox 6">
              <a:extLst>
                <a:ext uri="{FF2B5EF4-FFF2-40B4-BE49-F238E27FC236}">
                  <a16:creationId xmlns:a16="http://schemas.microsoft.com/office/drawing/2014/main" id="{09E79761-8BED-0E4D-9FEF-5D8F770AF754}"/>
                </a:ext>
              </a:extLst>
            </p:cNvPr>
            <p:cNvSpPr txBox="1"/>
            <p:nvPr/>
          </p:nvSpPr>
          <p:spPr>
            <a:xfrm>
              <a:off x="1120486" y="4293218"/>
              <a:ext cx="6903027" cy="461665"/>
            </a:xfrm>
            <a:prstGeom prst="rect">
              <a:avLst/>
            </a:prstGeom>
            <a:noFill/>
          </p:spPr>
          <p:txBody>
            <a:bodyPr wrap="square">
              <a:spAutoFit/>
            </a:bodyPr>
            <a:lstStyle/>
            <a:p>
              <a:pPr algn="ctr"/>
              <a:r>
                <a:rPr lang="en-US" sz="2400" dirty="0">
                  <a:latin typeface="Cambria" panose="02040503050406030204" pitchFamily="18" charset="0"/>
                  <a:hlinkClick r:id="rId3"/>
                </a:rPr>
                <a:t>https://</a:t>
              </a:r>
              <a:r>
                <a:rPr lang="en-US" sz="2400" dirty="0" err="1">
                  <a:latin typeface="Cambria" panose="02040503050406030204" pitchFamily="18" charset="0"/>
                  <a:hlinkClick r:id="rId3"/>
                </a:rPr>
                <a:t>arxiv.org</a:t>
              </a:r>
              <a:r>
                <a:rPr lang="en-US" sz="2400" dirty="0">
                  <a:latin typeface="Cambria" panose="02040503050406030204" pitchFamily="18" charset="0"/>
                  <a:hlinkClick r:id="rId3"/>
                </a:rPr>
                <a:t>/pdf/2210.04084.pdf</a:t>
              </a:r>
              <a:endParaRPr lang="en-US" sz="2400" dirty="0">
                <a:latin typeface="Cambria" panose="02040503050406030204" pitchFamily="18" charset="0"/>
              </a:endParaRPr>
            </a:p>
          </p:txBody>
        </p:sp>
      </p:grpSp>
    </p:spTree>
    <p:extLst>
      <p:ext uri="{BB962C8B-B14F-4D97-AF65-F5344CB8AC3E}">
        <p14:creationId xmlns:p14="http://schemas.microsoft.com/office/powerpoint/2010/main" val="1124492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4FF8090-63DC-01AD-F819-C36B99ABB36E}"/>
              </a:ext>
            </a:extLst>
          </p:cNvPr>
          <p:cNvSpPr/>
          <p:nvPr/>
        </p:nvSpPr>
        <p:spPr>
          <a:xfrm>
            <a:off x="3691054" y="965202"/>
            <a:ext cx="2708486" cy="588327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537CD-7DD4-F535-E2F7-25EE82FD575E}"/>
              </a:ext>
            </a:extLst>
          </p:cNvPr>
          <p:cNvSpPr>
            <a:spLocks noGrp="1"/>
          </p:cNvSpPr>
          <p:nvPr>
            <p:ph type="title"/>
          </p:nvPr>
        </p:nvSpPr>
        <p:spPr/>
        <p:txBody>
          <a:bodyPr/>
          <a:lstStyle/>
          <a:p>
            <a:r>
              <a:rPr lang="en-US" dirty="0"/>
              <a:t>Our Recent Works</a:t>
            </a:r>
          </a:p>
        </p:txBody>
      </p:sp>
      <p:sp>
        <p:nvSpPr>
          <p:cNvPr id="4" name="Slide Number Placeholder 3">
            <a:extLst>
              <a:ext uri="{FF2B5EF4-FFF2-40B4-BE49-F238E27FC236}">
                <a16:creationId xmlns:a16="http://schemas.microsoft.com/office/drawing/2014/main" id="{17401061-B79B-7A6F-1BB7-880869DB4687}"/>
              </a:ext>
            </a:extLst>
          </p:cNvPr>
          <p:cNvSpPr>
            <a:spLocks noGrp="1"/>
          </p:cNvSpPr>
          <p:nvPr>
            <p:ph type="sldNum" sz="quarter" idx="12"/>
          </p:nvPr>
        </p:nvSpPr>
        <p:spPr/>
        <p:txBody>
          <a:bodyPr/>
          <a:lstStyle/>
          <a:p>
            <a:fld id="{676C2683-0D41-1E45-8714-724CB2570654}" type="slidenum">
              <a:rPr lang="en-US" smtClean="0"/>
              <a:pPr/>
              <a:t>21</a:t>
            </a:fld>
            <a:endParaRPr lang="en-US" dirty="0"/>
          </a:p>
        </p:txBody>
      </p:sp>
      <p:sp>
        <p:nvSpPr>
          <p:cNvPr id="5" name="TextBox 4">
            <a:extLst>
              <a:ext uri="{FF2B5EF4-FFF2-40B4-BE49-F238E27FC236}">
                <a16:creationId xmlns:a16="http://schemas.microsoft.com/office/drawing/2014/main" id="{318204D9-CD8C-567B-F743-BE50678E7297}"/>
              </a:ext>
            </a:extLst>
          </p:cNvPr>
          <p:cNvSpPr txBox="1"/>
          <p:nvPr/>
        </p:nvSpPr>
        <p:spPr>
          <a:xfrm>
            <a:off x="1667513" y="2169972"/>
            <a:ext cx="1881265" cy="2231380"/>
          </a:xfrm>
          <a:prstGeom prst="rect">
            <a:avLst/>
          </a:prstGeom>
          <a:noFill/>
        </p:spPr>
        <p:txBody>
          <a:bodyPr wrap="square" rtlCol="0">
            <a:spAutoFit/>
          </a:bodyPr>
          <a:lstStyle/>
          <a:p>
            <a:pPr algn="ctr"/>
            <a:endParaRPr lang="en-CH" sz="11500" dirty="0">
              <a:solidFill>
                <a:srgbClr val="C00000"/>
              </a:solidFill>
              <a:latin typeface="Font Awesome 5 Free Regular" panose="02000503000000000000" pitchFamily="2" charset="0"/>
            </a:endParaRPr>
          </a:p>
          <a:p>
            <a:pPr algn="ctr"/>
            <a:r>
              <a:rPr lang="en-CH" sz="2000" dirty="0">
                <a:solidFill>
                  <a:srgbClr val="C00000"/>
                </a:solidFill>
                <a:latin typeface="Cambria" panose="02040503050406030204" pitchFamily="18" charset="0"/>
              </a:rPr>
              <a:t>Temperature</a:t>
            </a:r>
            <a:endParaRPr lang="en-US" sz="2000" dirty="0">
              <a:solidFill>
                <a:srgbClr val="C00000"/>
              </a:solidFill>
              <a:latin typeface="Cambria" panose="02040503050406030204" pitchFamily="18" charset="0"/>
            </a:endParaRPr>
          </a:p>
        </p:txBody>
      </p:sp>
      <p:sp>
        <p:nvSpPr>
          <p:cNvPr id="6" name="TextBox 5">
            <a:extLst>
              <a:ext uri="{FF2B5EF4-FFF2-40B4-BE49-F238E27FC236}">
                <a16:creationId xmlns:a16="http://schemas.microsoft.com/office/drawing/2014/main" id="{44050A59-1A43-8435-84BF-D5C312B16589}"/>
              </a:ext>
            </a:extLst>
          </p:cNvPr>
          <p:cNvSpPr txBox="1"/>
          <p:nvPr/>
        </p:nvSpPr>
        <p:spPr>
          <a:xfrm>
            <a:off x="3557578" y="2169979"/>
            <a:ext cx="2958013" cy="2169825"/>
          </a:xfrm>
          <a:prstGeom prst="rect">
            <a:avLst/>
          </a:prstGeom>
          <a:noFill/>
        </p:spPr>
        <p:txBody>
          <a:bodyPr wrap="square" rtlCol="0">
            <a:spAutoFit/>
          </a:bodyPr>
          <a:lstStyle/>
          <a:p>
            <a:pPr algn="ctr"/>
            <a:endParaRPr lang="en-CH" sz="11500" b="1" dirty="0">
              <a:solidFill>
                <a:srgbClr val="0070C0"/>
              </a:solidFill>
              <a:latin typeface="Font Awesome 5 Free Regular" panose="02000503000000000000" pitchFamily="2" charset="0"/>
            </a:endParaRPr>
          </a:p>
          <a:p>
            <a:pPr algn="ctr"/>
            <a:r>
              <a:rPr lang="en-CH" sz="2000">
                <a:solidFill>
                  <a:srgbClr val="0070C0"/>
                </a:solidFill>
                <a:latin typeface="Cambria" panose="02040503050406030204" pitchFamily="18" charset="0"/>
              </a:rPr>
              <a:t>Memory </a:t>
            </a:r>
            <a:r>
              <a:rPr lang="en-US" sz="2000" dirty="0">
                <a:solidFill>
                  <a:srgbClr val="0070C0"/>
                </a:solidFill>
                <a:latin typeface="Cambria" panose="02040503050406030204" pitchFamily="18" charset="0"/>
              </a:rPr>
              <a:t>a</a:t>
            </a:r>
            <a:r>
              <a:rPr lang="en-CH" sz="2000">
                <a:solidFill>
                  <a:srgbClr val="0070C0"/>
                </a:solidFill>
                <a:latin typeface="Cambria" panose="02040503050406030204" pitchFamily="18" charset="0"/>
              </a:rPr>
              <a:t>ccess</a:t>
            </a:r>
            <a:r>
              <a:rPr lang="en-US" sz="2000" dirty="0">
                <a:solidFill>
                  <a:srgbClr val="0070C0"/>
                </a:solidFill>
                <a:latin typeface="Cambria" panose="02040503050406030204" pitchFamily="18" charset="0"/>
              </a:rPr>
              <a:t> p</a:t>
            </a:r>
            <a:r>
              <a:rPr lang="en-CH" sz="2000">
                <a:solidFill>
                  <a:srgbClr val="0070C0"/>
                </a:solidFill>
                <a:latin typeface="Cambria" panose="02040503050406030204" pitchFamily="18" charset="0"/>
              </a:rPr>
              <a:t>atterns</a:t>
            </a:r>
            <a:endParaRPr lang="en-US" sz="2000" dirty="0">
              <a:solidFill>
                <a:srgbClr val="0070C0"/>
              </a:solidFill>
              <a:latin typeface="Cambria" panose="02040503050406030204" pitchFamily="18" charset="0"/>
            </a:endParaRPr>
          </a:p>
        </p:txBody>
      </p:sp>
      <p:sp>
        <p:nvSpPr>
          <p:cNvPr id="7" name="TextBox 6">
            <a:extLst>
              <a:ext uri="{FF2B5EF4-FFF2-40B4-BE49-F238E27FC236}">
                <a16:creationId xmlns:a16="http://schemas.microsoft.com/office/drawing/2014/main" id="{01C9815C-D714-CC5C-7499-07FFAE8432DD}"/>
              </a:ext>
            </a:extLst>
          </p:cNvPr>
          <p:cNvSpPr txBox="1"/>
          <p:nvPr/>
        </p:nvSpPr>
        <p:spPr>
          <a:xfrm>
            <a:off x="6123370" y="2169979"/>
            <a:ext cx="2713220" cy="2477601"/>
          </a:xfrm>
          <a:prstGeom prst="rect">
            <a:avLst/>
          </a:prstGeom>
          <a:noFill/>
        </p:spPr>
        <p:txBody>
          <a:bodyPr wrap="square" rtlCol="0">
            <a:spAutoFit/>
          </a:bodyPr>
          <a:lstStyle/>
          <a:p>
            <a:pPr algn="ctr"/>
            <a:endParaRPr lang="en-CH" sz="11500" dirty="0">
              <a:solidFill>
                <a:schemeClr val="accent2">
                  <a:lumMod val="75000"/>
                </a:schemeClr>
              </a:solidFill>
              <a:latin typeface="Font Awesome 5 Free Regular" panose="02000503000000000000" pitchFamily="2" charset="0"/>
            </a:endParaRPr>
          </a:p>
          <a:p>
            <a:pPr algn="ctr"/>
            <a:r>
              <a:rPr lang="en-US" sz="2000" dirty="0">
                <a:solidFill>
                  <a:schemeClr val="accent2">
                    <a:lumMod val="75000"/>
                  </a:schemeClr>
                </a:solidFill>
                <a:latin typeface="Cambria" panose="02040503050406030204" pitchFamily="18" charset="0"/>
              </a:rPr>
              <a:t>Victim cell’s</a:t>
            </a:r>
            <a:br>
              <a:rPr lang="en-US" sz="2000" dirty="0">
                <a:solidFill>
                  <a:schemeClr val="accent2">
                    <a:lumMod val="75000"/>
                  </a:schemeClr>
                </a:solidFill>
                <a:latin typeface="Cambria" panose="02040503050406030204" pitchFamily="18" charset="0"/>
              </a:rPr>
            </a:br>
            <a:r>
              <a:rPr lang="en-US" sz="2000" dirty="0">
                <a:solidFill>
                  <a:schemeClr val="accent2">
                    <a:lumMod val="75000"/>
                  </a:schemeClr>
                </a:solidFill>
                <a:latin typeface="Cambria" panose="02040503050406030204" pitchFamily="18" charset="0"/>
              </a:rPr>
              <a:t>physical location</a:t>
            </a:r>
          </a:p>
        </p:txBody>
      </p:sp>
      <p:sp>
        <p:nvSpPr>
          <p:cNvPr id="15" name="TextBox 14">
            <a:extLst>
              <a:ext uri="{FF2B5EF4-FFF2-40B4-BE49-F238E27FC236}">
                <a16:creationId xmlns:a16="http://schemas.microsoft.com/office/drawing/2014/main" id="{6BF7FF5D-C51C-BDB6-336A-B69D069B4110}"/>
              </a:ext>
            </a:extLst>
          </p:cNvPr>
          <p:cNvSpPr txBox="1"/>
          <p:nvPr/>
        </p:nvSpPr>
        <p:spPr>
          <a:xfrm>
            <a:off x="8908304" y="2498464"/>
            <a:ext cx="1585049" cy="2123658"/>
          </a:xfrm>
          <a:prstGeom prst="rect">
            <a:avLst/>
          </a:prstGeom>
          <a:noFill/>
        </p:spPr>
        <p:txBody>
          <a:bodyPr wrap="none" rtlCol="0">
            <a:spAutoFit/>
          </a:bodyPr>
          <a:lstStyle/>
          <a:p>
            <a:pPr algn="ctr"/>
            <a:endParaRPr lang="en-US" sz="9600" dirty="0">
              <a:solidFill>
                <a:schemeClr val="accent6">
                  <a:lumMod val="75000"/>
                </a:schemeClr>
              </a:solidFill>
              <a:latin typeface="Font Awesome 5 Free Regular" panose="02000503000000000000" pitchFamily="2" charset="0"/>
            </a:endParaRPr>
          </a:p>
          <a:p>
            <a:pPr algn="ctr"/>
            <a:r>
              <a:rPr lang="en-US" dirty="0">
                <a:solidFill>
                  <a:schemeClr val="accent6">
                    <a:lumMod val="75000"/>
                  </a:schemeClr>
                </a:solidFill>
                <a:latin typeface="Cambria" panose="02040503050406030204" pitchFamily="18" charset="0"/>
              </a:rPr>
              <a:t>Leveraging</a:t>
            </a:r>
          </a:p>
          <a:p>
            <a:pPr algn="ctr"/>
            <a:r>
              <a:rPr lang="en-US" dirty="0">
                <a:solidFill>
                  <a:schemeClr val="accent6">
                    <a:lumMod val="75000"/>
                  </a:schemeClr>
                </a:solidFill>
                <a:latin typeface="Cambria" panose="02040503050406030204" pitchFamily="18" charset="0"/>
              </a:rPr>
              <a:t>Heterogeneity</a:t>
            </a:r>
          </a:p>
        </p:txBody>
      </p:sp>
      <p:pic>
        <p:nvPicPr>
          <p:cNvPr id="18" name="Graphic 17">
            <a:extLst>
              <a:ext uri="{FF2B5EF4-FFF2-40B4-BE49-F238E27FC236}">
                <a16:creationId xmlns:a16="http://schemas.microsoft.com/office/drawing/2014/main" id="{DE0B5A1A-57BF-D626-EF83-6B866CF01039}"/>
              </a:ext>
            </a:extLst>
          </p:cNvPr>
          <p:cNvPicPr>
            <a:picLocks noChangeAspect="1"/>
          </p:cNvPicPr>
          <p:nvPr/>
        </p:nvPicPr>
        <p:blipFill>
          <a:blip r:embed="rId3"/>
          <a:srcRect l="18749" r="18749"/>
          <a:stretch/>
        </p:blipFill>
        <p:spPr>
          <a:xfrm>
            <a:off x="1809789" y="1732697"/>
            <a:ext cx="1575968" cy="3100370"/>
          </a:xfrm>
          <a:prstGeom prst="rect">
            <a:avLst/>
          </a:prstGeom>
        </p:spPr>
      </p:pic>
      <p:pic>
        <p:nvPicPr>
          <p:cNvPr id="16" name="Graphic 15">
            <a:extLst>
              <a:ext uri="{FF2B5EF4-FFF2-40B4-BE49-F238E27FC236}">
                <a16:creationId xmlns:a16="http://schemas.microsoft.com/office/drawing/2014/main" id="{5302E106-008E-A2B0-B480-9EB61059E6AE}"/>
              </a:ext>
            </a:extLst>
          </p:cNvPr>
          <p:cNvPicPr>
            <a:picLocks noChangeAspect="1"/>
          </p:cNvPicPr>
          <p:nvPr/>
        </p:nvPicPr>
        <p:blipFill>
          <a:blip r:embed="rId4"/>
          <a:srcRect l="1735" r="1735"/>
          <a:stretch/>
        </p:blipFill>
        <p:spPr>
          <a:xfrm>
            <a:off x="3313882" y="1606289"/>
            <a:ext cx="3438274" cy="3353199"/>
          </a:xfrm>
          <a:prstGeom prst="rect">
            <a:avLst/>
          </a:prstGeom>
        </p:spPr>
      </p:pic>
      <p:pic>
        <p:nvPicPr>
          <p:cNvPr id="17" name="Graphic 16">
            <a:extLst>
              <a:ext uri="{FF2B5EF4-FFF2-40B4-BE49-F238E27FC236}">
                <a16:creationId xmlns:a16="http://schemas.microsoft.com/office/drawing/2014/main" id="{25F7AC9A-D8F6-1C40-EC74-AC0843E68961}"/>
              </a:ext>
            </a:extLst>
          </p:cNvPr>
          <p:cNvPicPr>
            <a:picLocks noChangeAspect="1"/>
          </p:cNvPicPr>
          <p:nvPr/>
        </p:nvPicPr>
        <p:blipFill rotWithShape="1">
          <a:blip r:embed="rId5"/>
          <a:srcRect l="25857" t="21420" r="25716" b="28627"/>
          <a:stretch/>
        </p:blipFill>
        <p:spPr>
          <a:xfrm>
            <a:off x="6614661" y="2269067"/>
            <a:ext cx="1739118" cy="1715912"/>
          </a:xfrm>
          <a:prstGeom prst="rect">
            <a:avLst/>
          </a:prstGeom>
        </p:spPr>
      </p:pic>
      <p:pic>
        <p:nvPicPr>
          <p:cNvPr id="22" name="Graphic 21">
            <a:extLst>
              <a:ext uri="{FF2B5EF4-FFF2-40B4-BE49-F238E27FC236}">
                <a16:creationId xmlns:a16="http://schemas.microsoft.com/office/drawing/2014/main" id="{C09D9E50-A2E5-41F7-6ACD-F1D7749BF8D0}"/>
              </a:ext>
            </a:extLst>
          </p:cNvPr>
          <p:cNvPicPr>
            <a:picLocks noChangeAspect="1"/>
          </p:cNvPicPr>
          <p:nvPr/>
        </p:nvPicPr>
        <p:blipFill>
          <a:blip r:embed="rId6"/>
          <a:srcRect l="448" r="448"/>
          <a:stretch/>
        </p:blipFill>
        <p:spPr>
          <a:xfrm>
            <a:off x="9051718" y="2358424"/>
            <a:ext cx="1301825" cy="1453896"/>
          </a:xfrm>
          <a:prstGeom prst="rect">
            <a:avLst/>
          </a:prstGeom>
        </p:spPr>
      </p:pic>
    </p:spTree>
    <p:extLst>
      <p:ext uri="{BB962C8B-B14F-4D97-AF65-F5344CB8AC3E}">
        <p14:creationId xmlns:p14="http://schemas.microsoft.com/office/powerpoint/2010/main" val="2326047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64687-0396-1305-77A5-A38AE1819A95}"/>
              </a:ext>
            </a:extLst>
          </p:cNvPr>
          <p:cNvSpPr>
            <a:spLocks noGrp="1"/>
          </p:cNvSpPr>
          <p:nvPr>
            <p:ph type="title"/>
          </p:nvPr>
        </p:nvSpPr>
        <p:spPr/>
        <p:txBody>
          <a:bodyPr>
            <a:normAutofit/>
          </a:bodyPr>
          <a:lstStyle/>
          <a:p>
            <a:r>
              <a:rPr lang="en-US" dirty="0"/>
              <a:t>Key Findings: Memory Access Patterns</a:t>
            </a:r>
          </a:p>
        </p:txBody>
      </p:sp>
      <p:sp>
        <p:nvSpPr>
          <p:cNvPr id="4" name="Slide Number Placeholder 3">
            <a:extLst>
              <a:ext uri="{FF2B5EF4-FFF2-40B4-BE49-F238E27FC236}">
                <a16:creationId xmlns:a16="http://schemas.microsoft.com/office/drawing/2014/main" id="{7EB769E9-93C6-A566-7E48-4EAD91B14AB0}"/>
              </a:ext>
            </a:extLst>
          </p:cNvPr>
          <p:cNvSpPr>
            <a:spLocks noGrp="1"/>
          </p:cNvSpPr>
          <p:nvPr>
            <p:ph type="sldNum" sz="quarter" idx="12"/>
          </p:nvPr>
        </p:nvSpPr>
        <p:spPr/>
        <p:txBody>
          <a:bodyPr/>
          <a:lstStyle/>
          <a:p>
            <a:fld id="{676C2683-0D41-1E45-8714-724CB2570654}" type="slidenum">
              <a:rPr lang="en-US" smtClean="0"/>
              <a:pPr/>
              <a:t>22</a:t>
            </a:fld>
            <a:endParaRPr lang="en-US" dirty="0"/>
          </a:p>
        </p:txBody>
      </p:sp>
      <p:sp>
        <p:nvSpPr>
          <p:cNvPr id="86" name="Rounded Rectangle 85">
            <a:extLst>
              <a:ext uri="{FF2B5EF4-FFF2-40B4-BE49-F238E27FC236}">
                <a16:creationId xmlns:a16="http://schemas.microsoft.com/office/drawing/2014/main" id="{2DAA21C8-B710-FD80-D4A8-2913F0E62E2A}"/>
              </a:ext>
            </a:extLst>
          </p:cNvPr>
          <p:cNvSpPr/>
          <p:nvPr/>
        </p:nvSpPr>
        <p:spPr>
          <a:xfrm>
            <a:off x="1524007" y="953462"/>
            <a:ext cx="9143999" cy="117356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900" dirty="0">
                <a:solidFill>
                  <a:sysClr val="windowText" lastClr="000000"/>
                </a:solidFill>
                <a:latin typeface="Cambria" panose="02040503050406030204" pitchFamily="18" charset="0"/>
              </a:rPr>
              <a:t>Read disturbance is </a:t>
            </a:r>
            <a:r>
              <a:rPr lang="en-US" sz="2900" b="1" dirty="0">
                <a:solidFill>
                  <a:srgbClr val="C00000"/>
                </a:solidFill>
                <a:latin typeface="Cambria" panose="02040503050406030204" pitchFamily="18" charset="0"/>
              </a:rPr>
              <a:t>more effective </a:t>
            </a:r>
          </a:p>
          <a:p>
            <a:pPr algn="ctr"/>
            <a:r>
              <a:rPr lang="en-US" sz="2900" dirty="0">
                <a:solidFill>
                  <a:schemeClr val="tx1"/>
                </a:solidFill>
                <a:latin typeface="Cambria" panose="02040503050406030204" pitchFamily="18" charset="0"/>
              </a:rPr>
              <a:t>if the </a:t>
            </a:r>
            <a:r>
              <a:rPr lang="en-US" sz="2900" b="1" dirty="0">
                <a:solidFill>
                  <a:schemeClr val="accent2">
                    <a:lumMod val="75000"/>
                  </a:schemeClr>
                </a:solidFill>
                <a:latin typeface="Cambria" panose="02040503050406030204" pitchFamily="18" charset="0"/>
              </a:rPr>
              <a:t>activated aggressor row </a:t>
            </a:r>
            <a:r>
              <a:rPr lang="en-US" sz="2900" dirty="0">
                <a:solidFill>
                  <a:schemeClr val="tx1"/>
                </a:solidFill>
                <a:latin typeface="Cambria" panose="02040503050406030204" pitchFamily="18" charset="0"/>
              </a:rPr>
              <a:t>stays </a:t>
            </a:r>
            <a:r>
              <a:rPr lang="en-US" sz="2900" b="1" dirty="0">
                <a:solidFill>
                  <a:srgbClr val="7030A0"/>
                </a:solidFill>
                <a:latin typeface="Cambria" panose="02040503050406030204" pitchFamily="18" charset="0"/>
              </a:rPr>
              <a:t>active</a:t>
            </a:r>
            <a:r>
              <a:rPr lang="en-US" sz="2900" dirty="0">
                <a:solidFill>
                  <a:schemeClr val="tx1"/>
                </a:solidFill>
                <a:latin typeface="Cambria" panose="02040503050406030204" pitchFamily="18" charset="0"/>
              </a:rPr>
              <a:t> </a:t>
            </a:r>
            <a:r>
              <a:rPr lang="en-US" sz="2900" b="1" dirty="0">
                <a:solidFill>
                  <a:srgbClr val="7030A0"/>
                </a:solidFill>
                <a:latin typeface="Cambria" panose="02040503050406030204" pitchFamily="18" charset="0"/>
              </a:rPr>
              <a:t>longer</a:t>
            </a:r>
          </a:p>
        </p:txBody>
      </p:sp>
      <p:graphicFrame>
        <p:nvGraphicFramePr>
          <p:cNvPr id="88" name="Chart 87">
            <a:extLst>
              <a:ext uri="{FF2B5EF4-FFF2-40B4-BE49-F238E27FC236}">
                <a16:creationId xmlns:a16="http://schemas.microsoft.com/office/drawing/2014/main" id="{26D6AF2F-DE58-2DF8-019E-AEDF26F46C36}"/>
              </a:ext>
            </a:extLst>
          </p:cNvPr>
          <p:cNvGraphicFramePr>
            <a:graphicFrameLocks/>
          </p:cNvGraphicFramePr>
          <p:nvPr>
            <p:extLst>
              <p:ext uri="{D42A27DB-BD31-4B8C-83A1-F6EECF244321}">
                <p14:modId xmlns:p14="http://schemas.microsoft.com/office/powerpoint/2010/main" val="551886234"/>
              </p:ext>
            </p:extLst>
          </p:nvPr>
        </p:nvGraphicFramePr>
        <p:xfrm>
          <a:off x="2250159" y="3088787"/>
          <a:ext cx="8381581" cy="1410491"/>
        </p:xfrm>
        <a:graphic>
          <a:graphicData uri="http://schemas.openxmlformats.org/drawingml/2006/chart">
            <c:chart xmlns:c="http://schemas.openxmlformats.org/drawingml/2006/chart" xmlns:r="http://schemas.openxmlformats.org/officeDocument/2006/relationships" r:id="rId3"/>
          </a:graphicData>
        </a:graphic>
      </p:graphicFrame>
      <p:cxnSp>
        <p:nvCxnSpPr>
          <p:cNvPr id="90" name="Straight Arrow Connector 89">
            <a:extLst>
              <a:ext uri="{FF2B5EF4-FFF2-40B4-BE49-F238E27FC236}">
                <a16:creationId xmlns:a16="http://schemas.microsoft.com/office/drawing/2014/main" id="{D6C3ADF0-B7F3-3BC5-2B58-F931F9C4EB9F}"/>
              </a:ext>
            </a:extLst>
          </p:cNvPr>
          <p:cNvCxnSpPr>
            <a:cxnSpLocks/>
          </p:cNvCxnSpPr>
          <p:nvPr/>
        </p:nvCxnSpPr>
        <p:spPr>
          <a:xfrm flipH="1">
            <a:off x="7796410" y="3891252"/>
            <a:ext cx="24434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7687183-8D55-4A58-1370-21E263CBA1CD}"/>
              </a:ext>
            </a:extLst>
          </p:cNvPr>
          <p:cNvSpPr txBox="1"/>
          <p:nvPr/>
        </p:nvSpPr>
        <p:spPr>
          <a:xfrm>
            <a:off x="1524007" y="3268171"/>
            <a:ext cx="1733295" cy="830997"/>
          </a:xfrm>
          <a:prstGeom prst="rect">
            <a:avLst/>
          </a:prstGeom>
          <a:noFill/>
        </p:spPr>
        <p:txBody>
          <a:bodyPr wrap="none" rtlCol="0">
            <a:spAutoFit/>
          </a:bodyPr>
          <a:lstStyle/>
          <a:p>
            <a:pPr algn="r"/>
            <a:r>
              <a:rPr lang="en-US" dirty="0">
                <a:latin typeface="Cambria" panose="02040503050406030204" pitchFamily="18" charset="0"/>
              </a:rPr>
              <a:t>State-of-the-Art</a:t>
            </a:r>
          </a:p>
          <a:p>
            <a:pPr algn="r"/>
            <a:endParaRPr lang="en-US" sz="1050" dirty="0">
              <a:latin typeface="Cambria" panose="02040503050406030204" pitchFamily="18" charset="0"/>
            </a:endParaRPr>
          </a:p>
          <a:p>
            <a:pPr algn="r"/>
            <a:endParaRPr lang="en-US" sz="100" dirty="0">
              <a:latin typeface="Cambria" panose="02040503050406030204" pitchFamily="18" charset="0"/>
            </a:endParaRPr>
          </a:p>
          <a:p>
            <a:pPr algn="r"/>
            <a:r>
              <a:rPr lang="en-US" dirty="0">
                <a:latin typeface="Cambria" panose="02040503050406030204" pitchFamily="18" charset="0"/>
              </a:rPr>
              <a:t>Our Finding</a:t>
            </a:r>
          </a:p>
        </p:txBody>
      </p:sp>
      <p:sp>
        <p:nvSpPr>
          <p:cNvPr id="92" name="TextBox 91">
            <a:extLst>
              <a:ext uri="{FF2B5EF4-FFF2-40B4-BE49-F238E27FC236}">
                <a16:creationId xmlns:a16="http://schemas.microsoft.com/office/drawing/2014/main" id="{0A453275-CCCD-198A-76D7-CC9EBAA60065}"/>
              </a:ext>
            </a:extLst>
          </p:cNvPr>
          <p:cNvSpPr txBox="1"/>
          <p:nvPr/>
        </p:nvSpPr>
        <p:spPr>
          <a:xfrm>
            <a:off x="4018818" y="4099638"/>
            <a:ext cx="5750228" cy="400110"/>
          </a:xfrm>
          <a:prstGeom prst="rect">
            <a:avLst/>
          </a:prstGeom>
          <a:noFill/>
        </p:spPr>
        <p:txBody>
          <a:bodyPr wrap="none" rtlCol="0">
            <a:spAutoFit/>
          </a:bodyPr>
          <a:lstStyle/>
          <a:p>
            <a:pPr algn="r"/>
            <a:r>
              <a:rPr lang="en-US" sz="2000" dirty="0">
                <a:latin typeface="Cambria" panose="02040503050406030204" pitchFamily="18" charset="0"/>
              </a:rPr>
              <a:t>Minimum activation count to induce the first bitflip</a:t>
            </a:r>
          </a:p>
        </p:txBody>
      </p:sp>
      <p:sp>
        <p:nvSpPr>
          <p:cNvPr id="95" name="TextBox 94">
            <a:extLst>
              <a:ext uri="{FF2B5EF4-FFF2-40B4-BE49-F238E27FC236}">
                <a16:creationId xmlns:a16="http://schemas.microsoft.com/office/drawing/2014/main" id="{89B84D74-0020-A02E-0C24-0135DB36CE52}"/>
              </a:ext>
            </a:extLst>
          </p:cNvPr>
          <p:cNvSpPr txBox="1"/>
          <p:nvPr/>
        </p:nvSpPr>
        <p:spPr>
          <a:xfrm>
            <a:off x="8208560" y="3729829"/>
            <a:ext cx="1733295"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36% reduction</a:t>
            </a:r>
          </a:p>
        </p:txBody>
      </p:sp>
      <p:sp>
        <p:nvSpPr>
          <p:cNvPr id="96" name="Rounded Rectangle 95">
            <a:extLst>
              <a:ext uri="{FF2B5EF4-FFF2-40B4-BE49-F238E27FC236}">
                <a16:creationId xmlns:a16="http://schemas.microsoft.com/office/drawing/2014/main" id="{AECE8077-0DA5-41A3-2E92-EB4D2AB54076}"/>
              </a:ext>
            </a:extLst>
          </p:cNvPr>
          <p:cNvSpPr/>
          <p:nvPr/>
        </p:nvSpPr>
        <p:spPr>
          <a:xfrm>
            <a:off x="1524000" y="4508616"/>
            <a:ext cx="9144000" cy="1048769"/>
          </a:xfrm>
          <a:prstGeom prst="roundRect">
            <a:avLst>
              <a:gd name="adj" fmla="val 0"/>
            </a:avLst>
          </a:prstGeom>
          <a:solidFill>
            <a:srgbClr val="FBE5D6">
              <a:alpha val="2902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latin typeface="Cambria" panose="02040503050406030204" pitchFamily="18" charset="0"/>
              </a:rPr>
              <a:t>Fewer reads </a:t>
            </a:r>
            <a:r>
              <a:rPr lang="en-US" sz="2800" dirty="0">
                <a:solidFill>
                  <a:sysClr val="windowText" lastClr="000000"/>
                </a:solidFill>
                <a:latin typeface="Cambria" panose="02040503050406030204" pitchFamily="18" charset="0"/>
              </a:rPr>
              <a:t>cause a </a:t>
            </a:r>
            <a:r>
              <a:rPr lang="en-US" sz="2800" b="1" dirty="0">
                <a:solidFill>
                  <a:srgbClr val="C00000"/>
                </a:solidFill>
                <a:latin typeface="Cambria" panose="02040503050406030204" pitchFamily="18" charset="0"/>
              </a:rPr>
              <a:t>more significant </a:t>
            </a:r>
            <a:r>
              <a:rPr lang="en-US" sz="2800" dirty="0">
                <a:solidFill>
                  <a:sysClr val="windowText" lastClr="000000"/>
                </a:solidFill>
                <a:latin typeface="Cambria" panose="02040503050406030204" pitchFamily="18" charset="0"/>
              </a:rPr>
              <a:t>read disturbance</a:t>
            </a:r>
          </a:p>
          <a:p>
            <a:pPr algn="ctr"/>
            <a:r>
              <a:rPr lang="en-US" sz="2800" dirty="0">
                <a:solidFill>
                  <a:sysClr val="windowText" lastClr="000000"/>
                </a:solidFill>
                <a:latin typeface="Cambria" panose="02040503050406030204" pitchFamily="18" charset="0"/>
              </a:rPr>
              <a:t>when the activated aggressor row stays </a:t>
            </a:r>
            <a:r>
              <a:rPr lang="en-US" sz="2800" b="1" dirty="0">
                <a:solidFill>
                  <a:srgbClr val="C00000"/>
                </a:solidFill>
                <a:latin typeface="Cambria" panose="02040503050406030204" pitchFamily="18" charset="0"/>
              </a:rPr>
              <a:t>active longer</a:t>
            </a:r>
          </a:p>
        </p:txBody>
      </p:sp>
      <p:grpSp>
        <p:nvGrpSpPr>
          <p:cNvPr id="7" name="Group 6">
            <a:extLst>
              <a:ext uri="{FF2B5EF4-FFF2-40B4-BE49-F238E27FC236}">
                <a16:creationId xmlns:a16="http://schemas.microsoft.com/office/drawing/2014/main" id="{44C588D0-7C01-F6AD-7DFA-AEDFA269ACB5}"/>
              </a:ext>
            </a:extLst>
          </p:cNvPr>
          <p:cNvGrpSpPr/>
          <p:nvPr/>
        </p:nvGrpSpPr>
        <p:grpSpPr>
          <a:xfrm>
            <a:off x="1667322" y="2127033"/>
            <a:ext cx="5616822" cy="842035"/>
            <a:chOff x="2489747" y="2502176"/>
            <a:chExt cx="5616822" cy="842035"/>
          </a:xfrm>
        </p:grpSpPr>
        <p:cxnSp>
          <p:nvCxnSpPr>
            <p:cNvPr id="9" name="Straight Connector 8">
              <a:extLst>
                <a:ext uri="{FF2B5EF4-FFF2-40B4-BE49-F238E27FC236}">
                  <a16:creationId xmlns:a16="http://schemas.microsoft.com/office/drawing/2014/main" id="{7F2CB04F-1CBD-24A1-C5BB-EF0E483D116B}"/>
                </a:ext>
              </a:extLst>
            </p:cNvPr>
            <p:cNvCxnSpPr>
              <a:cxnSpLocks/>
            </p:cNvCxnSpPr>
            <p:nvPr/>
          </p:nvCxnSpPr>
          <p:spPr>
            <a:xfrm>
              <a:off x="3235103" y="2671453"/>
              <a:ext cx="2321439"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F39200F-72EE-397D-8D3F-ED797D80CAB6}"/>
                </a:ext>
              </a:extLst>
            </p:cNvPr>
            <p:cNvSpPr txBox="1"/>
            <p:nvPr/>
          </p:nvSpPr>
          <p:spPr>
            <a:xfrm>
              <a:off x="2495449" y="2502176"/>
              <a:ext cx="681598" cy="338554"/>
            </a:xfrm>
            <a:prstGeom prst="rect">
              <a:avLst/>
            </a:prstGeom>
            <a:solidFill>
              <a:schemeClr val="bg1"/>
            </a:solidFill>
          </p:spPr>
          <p:txBody>
            <a:bodyPr wrap="none" rtlCol="0">
              <a:spAutoFit/>
            </a:bodyPr>
            <a:lstStyle/>
            <a:p>
              <a:pPr algn="r">
                <a:defRPr/>
              </a:pPr>
              <a:r>
                <a:rPr lang="en-US" sz="1600" b="1" dirty="0">
                  <a:solidFill>
                    <a:prstClr val="black"/>
                  </a:solidFill>
                  <a:latin typeface="Cambria" panose="02040503050406030204" pitchFamily="18" charset="0"/>
                  <a:ea typeface="Cambria" panose="02040503050406030204" pitchFamily="18" charset="0"/>
                </a:rPr>
                <a:t>Open</a:t>
              </a:r>
              <a:endParaRPr lang="en-CH" sz="1600" b="1" dirty="0">
                <a:solidFill>
                  <a:prstClr val="black"/>
                </a:solidFill>
                <a:latin typeface="Cambria" panose="02040503050406030204" pitchFamily="18" charset="0"/>
                <a:ea typeface="Cambria" panose="02040503050406030204" pitchFamily="18" charset="0"/>
              </a:endParaRPr>
            </a:p>
          </p:txBody>
        </p:sp>
        <p:cxnSp>
          <p:nvCxnSpPr>
            <p:cNvPr id="11" name="Straight Connector 10">
              <a:extLst>
                <a:ext uri="{FF2B5EF4-FFF2-40B4-BE49-F238E27FC236}">
                  <a16:creationId xmlns:a16="http://schemas.microsoft.com/office/drawing/2014/main" id="{A8C6116E-C71C-CDF4-10E6-BE30B2525097}"/>
                </a:ext>
              </a:extLst>
            </p:cNvPr>
            <p:cNvCxnSpPr>
              <a:cxnSpLocks/>
            </p:cNvCxnSpPr>
            <p:nvPr/>
          </p:nvCxnSpPr>
          <p:spPr>
            <a:xfrm>
              <a:off x="3235103" y="3208112"/>
              <a:ext cx="2321439"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FDE97D3-0966-0F73-81DA-2EB784C37483}"/>
                </a:ext>
              </a:extLst>
            </p:cNvPr>
            <p:cNvSpPr txBox="1"/>
            <p:nvPr/>
          </p:nvSpPr>
          <p:spPr>
            <a:xfrm>
              <a:off x="2489747" y="3005657"/>
              <a:ext cx="684803" cy="338554"/>
            </a:xfrm>
            <a:prstGeom prst="rect">
              <a:avLst/>
            </a:prstGeom>
            <a:solidFill>
              <a:schemeClr val="bg1"/>
            </a:solidFill>
          </p:spPr>
          <p:txBody>
            <a:bodyPr wrap="none" rtlCol="0">
              <a:spAutoFit/>
            </a:bodyPr>
            <a:lstStyle/>
            <a:p>
              <a:pPr algn="r">
                <a:defRPr/>
              </a:pPr>
              <a:r>
                <a:rPr lang="en-US" altLang="ja-JP" sz="1600" b="1" dirty="0">
                  <a:solidFill>
                    <a:prstClr val="black"/>
                  </a:solidFill>
                  <a:latin typeface="Cambria" panose="02040503050406030204" pitchFamily="18" charset="0"/>
                  <a:ea typeface="Cambria" panose="02040503050406030204" pitchFamily="18" charset="0"/>
                </a:rPr>
                <a:t>Close</a:t>
              </a:r>
              <a:endParaRPr lang="en-CH" sz="1600" b="1" dirty="0">
                <a:solidFill>
                  <a:prstClr val="black"/>
                </a:solidFill>
                <a:latin typeface="Cambria" panose="02040503050406030204" pitchFamily="18" charset="0"/>
                <a:ea typeface="Cambria" panose="02040503050406030204" pitchFamily="18" charset="0"/>
              </a:endParaRPr>
            </a:p>
          </p:txBody>
        </p:sp>
        <p:grpSp>
          <p:nvGrpSpPr>
            <p:cNvPr id="13" name="Group 12">
              <a:extLst>
                <a:ext uri="{FF2B5EF4-FFF2-40B4-BE49-F238E27FC236}">
                  <a16:creationId xmlns:a16="http://schemas.microsoft.com/office/drawing/2014/main" id="{67B69E13-51B7-595E-1DCD-F2A4AE401A40}"/>
                </a:ext>
              </a:extLst>
            </p:cNvPr>
            <p:cNvGrpSpPr/>
            <p:nvPr/>
          </p:nvGrpSpPr>
          <p:grpSpPr>
            <a:xfrm>
              <a:off x="3235104" y="2671966"/>
              <a:ext cx="2213910" cy="536146"/>
              <a:chOff x="3626130" y="2598668"/>
              <a:chExt cx="2213910" cy="536146"/>
            </a:xfrm>
          </p:grpSpPr>
          <p:grpSp>
            <p:nvGrpSpPr>
              <p:cNvPr id="25" name="Group 24">
                <a:extLst>
                  <a:ext uri="{FF2B5EF4-FFF2-40B4-BE49-F238E27FC236}">
                    <a16:creationId xmlns:a16="http://schemas.microsoft.com/office/drawing/2014/main" id="{B85E66EB-1365-C068-266C-CACC3E95CEE6}"/>
                  </a:ext>
                </a:extLst>
              </p:cNvPr>
              <p:cNvGrpSpPr/>
              <p:nvPr/>
            </p:nvGrpSpPr>
            <p:grpSpPr>
              <a:xfrm>
                <a:off x="3626130" y="2598668"/>
                <a:ext cx="1886471" cy="536146"/>
                <a:chOff x="3304598" y="5462438"/>
                <a:chExt cx="2903548" cy="536146"/>
              </a:xfrm>
            </p:grpSpPr>
            <p:cxnSp>
              <p:nvCxnSpPr>
                <p:cNvPr id="27" name="Connector: Elbow 28">
                  <a:extLst>
                    <a:ext uri="{FF2B5EF4-FFF2-40B4-BE49-F238E27FC236}">
                      <a16:creationId xmlns:a16="http://schemas.microsoft.com/office/drawing/2014/main" id="{90AA15A7-432E-264A-C0FB-23F69BD403C3}"/>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or: Elbow 29">
                  <a:extLst>
                    <a:ext uri="{FF2B5EF4-FFF2-40B4-BE49-F238E27FC236}">
                      <a16:creationId xmlns:a16="http://schemas.microsoft.com/office/drawing/2014/main" id="{B1DB18DE-A43B-3455-EE57-D8CDEF1C7EED}"/>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or: Elbow 30">
                  <a:extLst>
                    <a:ext uri="{FF2B5EF4-FFF2-40B4-BE49-F238E27FC236}">
                      <a16:creationId xmlns:a16="http://schemas.microsoft.com/office/drawing/2014/main" id="{16EBD6EC-330C-13D4-4F34-8BBEC9824921}"/>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31">
                  <a:extLst>
                    <a:ext uri="{FF2B5EF4-FFF2-40B4-BE49-F238E27FC236}">
                      <a16:creationId xmlns:a16="http://schemas.microsoft.com/office/drawing/2014/main" id="{49451BDA-448B-8BC8-C829-DA8EE2672C59}"/>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2">
                  <a:extLst>
                    <a:ext uri="{FF2B5EF4-FFF2-40B4-BE49-F238E27FC236}">
                      <a16:creationId xmlns:a16="http://schemas.microsoft.com/office/drawing/2014/main" id="{866CE697-EDC9-C384-1D55-EDF26F92E747}"/>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Connector: Elbow 27">
                <a:extLst>
                  <a:ext uri="{FF2B5EF4-FFF2-40B4-BE49-F238E27FC236}">
                    <a16:creationId xmlns:a16="http://schemas.microsoft.com/office/drawing/2014/main" id="{6325A056-B6FE-CA61-1E37-744A56BFC8E3}"/>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hidden="1">
              <a:extLst>
                <a:ext uri="{FF2B5EF4-FFF2-40B4-BE49-F238E27FC236}">
                  <a16:creationId xmlns:a16="http://schemas.microsoft.com/office/drawing/2014/main" id="{28F2D544-6B54-1F0A-CBB8-7B0991654F30}"/>
                </a:ext>
              </a:extLst>
            </p:cNvPr>
            <p:cNvGrpSpPr/>
            <p:nvPr/>
          </p:nvGrpSpPr>
          <p:grpSpPr>
            <a:xfrm>
              <a:off x="5224468" y="2674899"/>
              <a:ext cx="2213910" cy="536146"/>
              <a:chOff x="3626130" y="2598668"/>
              <a:chExt cx="2213910" cy="536146"/>
            </a:xfrm>
          </p:grpSpPr>
          <p:grpSp>
            <p:nvGrpSpPr>
              <p:cNvPr id="18" name="Group 17">
                <a:extLst>
                  <a:ext uri="{FF2B5EF4-FFF2-40B4-BE49-F238E27FC236}">
                    <a16:creationId xmlns:a16="http://schemas.microsoft.com/office/drawing/2014/main" id="{BB929BD4-923C-5A6C-7C6F-E30B74B4C04C}"/>
                  </a:ext>
                </a:extLst>
              </p:cNvPr>
              <p:cNvGrpSpPr/>
              <p:nvPr/>
            </p:nvGrpSpPr>
            <p:grpSpPr>
              <a:xfrm>
                <a:off x="3626130" y="2598668"/>
                <a:ext cx="1886471" cy="536146"/>
                <a:chOff x="3304598" y="5462438"/>
                <a:chExt cx="2903548" cy="536146"/>
              </a:xfrm>
            </p:grpSpPr>
            <p:cxnSp>
              <p:nvCxnSpPr>
                <p:cNvPr id="20" name="Connector: Elbow 21">
                  <a:extLst>
                    <a:ext uri="{FF2B5EF4-FFF2-40B4-BE49-F238E27FC236}">
                      <a16:creationId xmlns:a16="http://schemas.microsoft.com/office/drawing/2014/main" id="{C321CB71-7D13-90F4-D1CB-8F012062E9C7}"/>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or: Elbow 22">
                  <a:extLst>
                    <a:ext uri="{FF2B5EF4-FFF2-40B4-BE49-F238E27FC236}">
                      <a16:creationId xmlns:a16="http://schemas.microsoft.com/office/drawing/2014/main" id="{0F5581E8-0468-C700-DB9C-B32AE745DBE3}"/>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Elbow 23">
                  <a:extLst>
                    <a:ext uri="{FF2B5EF4-FFF2-40B4-BE49-F238E27FC236}">
                      <a16:creationId xmlns:a16="http://schemas.microsoft.com/office/drawing/2014/main" id="{840DDB7B-6308-E10A-7A2D-215D853E3AAE}"/>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4">
                  <a:extLst>
                    <a:ext uri="{FF2B5EF4-FFF2-40B4-BE49-F238E27FC236}">
                      <a16:creationId xmlns:a16="http://schemas.microsoft.com/office/drawing/2014/main" id="{B5F3B013-8BCB-FF5E-49F6-4D6A7267E1B0}"/>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5">
                  <a:extLst>
                    <a:ext uri="{FF2B5EF4-FFF2-40B4-BE49-F238E27FC236}">
                      <a16:creationId xmlns:a16="http://schemas.microsoft.com/office/drawing/2014/main" id="{218DDB29-BBF7-DDE0-7609-23041D1060D7}"/>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Connector: Elbow 20">
                <a:extLst>
                  <a:ext uri="{FF2B5EF4-FFF2-40B4-BE49-F238E27FC236}">
                    <a16:creationId xmlns:a16="http://schemas.microsoft.com/office/drawing/2014/main" id="{4604F936-0F3D-1FCE-1E30-E794CEF26C92}"/>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hidden="1">
              <a:extLst>
                <a:ext uri="{FF2B5EF4-FFF2-40B4-BE49-F238E27FC236}">
                  <a16:creationId xmlns:a16="http://schemas.microsoft.com/office/drawing/2014/main" id="{9A22D49D-C9F9-5015-E3A8-D8B95860439E}"/>
                </a:ext>
              </a:extLst>
            </p:cNvPr>
            <p:cNvGrpSpPr/>
            <p:nvPr/>
          </p:nvGrpSpPr>
          <p:grpSpPr>
            <a:xfrm>
              <a:off x="7213832" y="2678341"/>
              <a:ext cx="892737" cy="536144"/>
              <a:chOff x="3304598" y="5462438"/>
              <a:chExt cx="1374050" cy="536144"/>
            </a:xfrm>
          </p:grpSpPr>
          <p:cxnSp>
            <p:nvCxnSpPr>
              <p:cNvPr id="16" name="Connector: Elbow 17">
                <a:extLst>
                  <a:ext uri="{FF2B5EF4-FFF2-40B4-BE49-F238E27FC236}">
                    <a16:creationId xmlns:a16="http://schemas.microsoft.com/office/drawing/2014/main" id="{5AC670D7-76BB-27E5-1945-4ED86B03275A}"/>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or: Elbow 18">
                <a:extLst>
                  <a:ext uri="{FF2B5EF4-FFF2-40B4-BE49-F238E27FC236}">
                    <a16:creationId xmlns:a16="http://schemas.microsoft.com/office/drawing/2014/main" id="{1BFB1AB9-250B-D72E-111D-D63A4DB451FA}"/>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19E8D294-9DBB-B8A7-6B0D-EE4353E3BF78}"/>
              </a:ext>
            </a:extLst>
          </p:cNvPr>
          <p:cNvGrpSpPr/>
          <p:nvPr/>
        </p:nvGrpSpPr>
        <p:grpSpPr>
          <a:xfrm>
            <a:off x="5687505" y="2131316"/>
            <a:ext cx="5616822" cy="842035"/>
            <a:chOff x="2489747" y="3517675"/>
            <a:chExt cx="5616822" cy="842035"/>
          </a:xfrm>
        </p:grpSpPr>
        <p:cxnSp>
          <p:nvCxnSpPr>
            <p:cNvPr id="34" name="Straight Connector 33">
              <a:extLst>
                <a:ext uri="{FF2B5EF4-FFF2-40B4-BE49-F238E27FC236}">
                  <a16:creationId xmlns:a16="http://schemas.microsoft.com/office/drawing/2014/main" id="{8B7C5AA2-96AF-9879-7532-58F221EC4FA4}"/>
                </a:ext>
              </a:extLst>
            </p:cNvPr>
            <p:cNvCxnSpPr>
              <a:cxnSpLocks/>
            </p:cNvCxnSpPr>
            <p:nvPr/>
          </p:nvCxnSpPr>
          <p:spPr>
            <a:xfrm>
              <a:off x="3235103" y="368695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91AC396-6007-07C5-0344-06FB89F1F456}"/>
                </a:ext>
              </a:extLst>
            </p:cNvPr>
            <p:cNvSpPr txBox="1"/>
            <p:nvPr/>
          </p:nvSpPr>
          <p:spPr>
            <a:xfrm>
              <a:off x="2495449" y="3517675"/>
              <a:ext cx="681598" cy="338554"/>
            </a:xfrm>
            <a:prstGeom prst="rect">
              <a:avLst/>
            </a:prstGeom>
            <a:solidFill>
              <a:schemeClr val="bg1"/>
            </a:solidFill>
          </p:spPr>
          <p:txBody>
            <a:bodyPr wrap="none" rtlCol="0">
              <a:spAutoFit/>
            </a:bodyPr>
            <a:lstStyle/>
            <a:p>
              <a:pPr algn="r">
                <a:defRPr/>
              </a:pPr>
              <a:r>
                <a:rPr lang="en-US" sz="1600" b="1" dirty="0">
                  <a:solidFill>
                    <a:prstClr val="black"/>
                  </a:solidFill>
                  <a:latin typeface="Cambria" panose="02040503050406030204" pitchFamily="18" charset="0"/>
                  <a:ea typeface="Cambria" panose="02040503050406030204" pitchFamily="18" charset="0"/>
                </a:rPr>
                <a:t>Open</a:t>
              </a:r>
              <a:endParaRPr lang="en-CH" sz="1600" b="1" dirty="0">
                <a:solidFill>
                  <a:prstClr val="black"/>
                </a:solidFill>
                <a:latin typeface="Cambria" panose="02040503050406030204" pitchFamily="18" charset="0"/>
                <a:ea typeface="Cambria" panose="02040503050406030204" pitchFamily="18" charset="0"/>
              </a:endParaRPr>
            </a:p>
          </p:txBody>
        </p:sp>
        <p:cxnSp>
          <p:nvCxnSpPr>
            <p:cNvPr id="36" name="Straight Connector 35">
              <a:extLst>
                <a:ext uri="{FF2B5EF4-FFF2-40B4-BE49-F238E27FC236}">
                  <a16:creationId xmlns:a16="http://schemas.microsoft.com/office/drawing/2014/main" id="{3A5DC3D2-EF9E-050F-05DC-2408F23C994E}"/>
                </a:ext>
              </a:extLst>
            </p:cNvPr>
            <p:cNvCxnSpPr>
              <a:cxnSpLocks/>
            </p:cNvCxnSpPr>
            <p:nvPr/>
          </p:nvCxnSpPr>
          <p:spPr>
            <a:xfrm>
              <a:off x="3235103" y="4223611"/>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A61C935-2794-BFC1-DB56-BF4B9BEFE938}"/>
                </a:ext>
              </a:extLst>
            </p:cNvPr>
            <p:cNvSpPr txBox="1"/>
            <p:nvPr/>
          </p:nvSpPr>
          <p:spPr>
            <a:xfrm>
              <a:off x="2489747" y="4021156"/>
              <a:ext cx="684803" cy="338554"/>
            </a:xfrm>
            <a:prstGeom prst="rect">
              <a:avLst/>
            </a:prstGeom>
            <a:solidFill>
              <a:schemeClr val="bg1"/>
            </a:solidFill>
          </p:spPr>
          <p:txBody>
            <a:bodyPr wrap="none" rtlCol="0">
              <a:spAutoFit/>
            </a:bodyPr>
            <a:lstStyle/>
            <a:p>
              <a:pPr algn="r">
                <a:defRPr/>
              </a:pPr>
              <a:r>
                <a:rPr lang="en-US" altLang="ja-JP" sz="1600" b="1" dirty="0">
                  <a:solidFill>
                    <a:prstClr val="black"/>
                  </a:solidFill>
                  <a:latin typeface="Cambria" panose="02040503050406030204" pitchFamily="18" charset="0"/>
                  <a:ea typeface="Cambria" panose="02040503050406030204" pitchFamily="18" charset="0"/>
                </a:rPr>
                <a:t>Close</a:t>
              </a:r>
              <a:endParaRPr lang="en-CH" sz="1600" b="1" dirty="0">
                <a:solidFill>
                  <a:prstClr val="black"/>
                </a:solidFill>
                <a:latin typeface="Cambria" panose="02040503050406030204" pitchFamily="18" charset="0"/>
                <a:ea typeface="Cambria" panose="02040503050406030204" pitchFamily="18" charset="0"/>
              </a:endParaRPr>
            </a:p>
          </p:txBody>
        </p:sp>
        <p:grpSp>
          <p:nvGrpSpPr>
            <p:cNvPr id="38" name="Group 37">
              <a:extLst>
                <a:ext uri="{FF2B5EF4-FFF2-40B4-BE49-F238E27FC236}">
                  <a16:creationId xmlns:a16="http://schemas.microsoft.com/office/drawing/2014/main" id="{0847EA61-CE67-159E-09AC-B4E775939DE0}"/>
                </a:ext>
              </a:extLst>
            </p:cNvPr>
            <p:cNvGrpSpPr/>
            <p:nvPr/>
          </p:nvGrpSpPr>
          <p:grpSpPr>
            <a:xfrm>
              <a:off x="3235103" y="3686952"/>
              <a:ext cx="2048884" cy="536656"/>
              <a:chOff x="5760519" y="5529943"/>
              <a:chExt cx="2048884" cy="536656"/>
            </a:xfrm>
          </p:grpSpPr>
          <p:grpSp>
            <p:nvGrpSpPr>
              <p:cNvPr id="42" name="Group 41">
                <a:extLst>
                  <a:ext uri="{FF2B5EF4-FFF2-40B4-BE49-F238E27FC236}">
                    <a16:creationId xmlns:a16="http://schemas.microsoft.com/office/drawing/2014/main" id="{47C6F8ED-0E38-1516-E869-66A3D941D369}"/>
                  </a:ext>
                </a:extLst>
              </p:cNvPr>
              <p:cNvGrpSpPr/>
              <p:nvPr/>
            </p:nvGrpSpPr>
            <p:grpSpPr>
              <a:xfrm>
                <a:off x="5760519" y="5530326"/>
                <a:ext cx="2048884" cy="536273"/>
                <a:chOff x="3807855" y="5356551"/>
                <a:chExt cx="2271864" cy="536273"/>
              </a:xfrm>
            </p:grpSpPr>
            <p:cxnSp>
              <p:nvCxnSpPr>
                <p:cNvPr id="44" name="Connector: Elbow 45">
                  <a:extLst>
                    <a:ext uri="{FF2B5EF4-FFF2-40B4-BE49-F238E27FC236}">
                      <a16:creationId xmlns:a16="http://schemas.microsoft.com/office/drawing/2014/main" id="{11B59DC7-518E-A57E-AEB6-BD32B228F186}"/>
                    </a:ext>
                  </a:extLst>
                </p:cNvPr>
                <p:cNvCxnSpPr>
                  <a:cxnSpLocks/>
                </p:cNvCxnSpPr>
                <p:nvPr/>
              </p:nvCxnSpPr>
              <p:spPr>
                <a:xfrm flipH="1">
                  <a:off x="3807855"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or: Elbow 46">
                  <a:extLst>
                    <a:ext uri="{FF2B5EF4-FFF2-40B4-BE49-F238E27FC236}">
                      <a16:creationId xmlns:a16="http://schemas.microsoft.com/office/drawing/2014/main" id="{604542C7-6F49-FD92-C12B-E2E86852DA0B}"/>
                    </a:ext>
                  </a:extLst>
                </p:cNvPr>
                <p:cNvCxnSpPr>
                  <a:cxnSpLocks/>
                </p:cNvCxnSpPr>
                <p:nvPr/>
              </p:nvCxnSpPr>
              <p:spPr>
                <a:xfrm>
                  <a:off x="5458039" y="535655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5510177F-B389-1AEC-F894-0681CDB213EC}"/>
                  </a:ext>
                </a:extLst>
              </p:cNvPr>
              <p:cNvCxnSpPr>
                <a:cxnSpLocks/>
              </p:cNvCxnSpPr>
              <p:nvPr/>
            </p:nvCxnSpPr>
            <p:spPr>
              <a:xfrm>
                <a:off x="6265333" y="5529943"/>
                <a:ext cx="10195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Connector: Elbow 40">
              <a:extLst>
                <a:ext uri="{FF2B5EF4-FFF2-40B4-BE49-F238E27FC236}">
                  <a16:creationId xmlns:a16="http://schemas.microsoft.com/office/drawing/2014/main" id="{2DB15B0C-CEC4-A1E2-B233-BD2EE12C9B39}"/>
                </a:ext>
              </a:extLst>
            </p:cNvPr>
            <p:cNvCxnSpPr>
              <a:cxnSpLocks/>
            </p:cNvCxnSpPr>
            <p:nvPr/>
          </p:nvCxnSpPr>
          <p:spPr>
            <a:xfrm flipH="1">
              <a:off x="5059616" y="369026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or: Elbow 41">
              <a:extLst>
                <a:ext uri="{FF2B5EF4-FFF2-40B4-BE49-F238E27FC236}">
                  <a16:creationId xmlns:a16="http://schemas.microsoft.com/office/drawing/2014/main" id="{FE6378CA-9CB7-8B86-CC4A-C2387E3CFF7A}"/>
                </a:ext>
              </a:extLst>
            </p:cNvPr>
            <p:cNvCxnSpPr>
              <a:cxnSpLocks/>
            </p:cNvCxnSpPr>
            <p:nvPr/>
          </p:nvCxnSpPr>
          <p:spPr>
            <a:xfrm>
              <a:off x="6670700" y="369026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6CDB38A-2CE2-1051-3C39-E54E33850ACB}"/>
                </a:ext>
              </a:extLst>
            </p:cNvPr>
            <p:cNvCxnSpPr>
              <a:cxnSpLocks/>
            </p:cNvCxnSpPr>
            <p:nvPr/>
          </p:nvCxnSpPr>
          <p:spPr>
            <a:xfrm>
              <a:off x="5620279" y="3686952"/>
              <a:ext cx="1074521" cy="9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Right Arrow 52">
            <a:extLst>
              <a:ext uri="{FF2B5EF4-FFF2-40B4-BE49-F238E27FC236}">
                <a16:creationId xmlns:a16="http://schemas.microsoft.com/office/drawing/2014/main" id="{BB8CB938-CEDF-9388-DCE7-91D0AE1BDAEF}"/>
              </a:ext>
            </a:extLst>
          </p:cNvPr>
          <p:cNvSpPr/>
          <p:nvPr/>
        </p:nvSpPr>
        <p:spPr>
          <a:xfrm>
            <a:off x="4987472" y="2360522"/>
            <a:ext cx="549173" cy="286835"/>
          </a:xfrm>
          <a:prstGeom prst="rightArrow">
            <a:avLst/>
          </a:prstGeom>
          <a:solidFill>
            <a:srgbClr val="FBE5D6"/>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81C4739B-C368-E578-01ED-3F397028DA5A}"/>
              </a:ext>
            </a:extLst>
          </p:cNvPr>
          <p:cNvSpPr/>
          <p:nvPr/>
        </p:nvSpPr>
        <p:spPr>
          <a:xfrm>
            <a:off x="1523999" y="5646250"/>
            <a:ext cx="9144000" cy="726842"/>
          </a:xfrm>
          <a:prstGeom prst="roundRect">
            <a:avLst>
              <a:gd name="adj" fmla="val 0"/>
            </a:avLst>
          </a:prstGeom>
          <a:solidFill>
            <a:srgbClr val="FBE5D6">
              <a:alpha val="2902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latin typeface="Cambria" panose="02040503050406030204" pitchFamily="18" charset="0"/>
              </a:rPr>
              <a:t>Existing mitigations </a:t>
            </a:r>
            <a:r>
              <a:rPr lang="en-US" sz="2800" dirty="0">
                <a:solidFill>
                  <a:schemeClr val="tx1"/>
                </a:solidFill>
                <a:latin typeface="Cambria" panose="02040503050406030204" pitchFamily="18" charset="0"/>
              </a:rPr>
              <a:t>are</a:t>
            </a:r>
            <a:r>
              <a:rPr lang="en-US" sz="2800" b="1" dirty="0">
                <a:solidFill>
                  <a:srgbClr val="C00000"/>
                </a:solidFill>
                <a:latin typeface="Cambria" panose="02040503050406030204" pitchFamily="18" charset="0"/>
              </a:rPr>
              <a:t> ineffective </a:t>
            </a:r>
            <a:r>
              <a:rPr lang="en-US" sz="2800" dirty="0">
                <a:solidFill>
                  <a:schemeClr val="tx1"/>
                </a:solidFill>
                <a:latin typeface="Cambria" panose="02040503050406030204" pitchFamily="18" charset="0"/>
              </a:rPr>
              <a:t>without this insight</a:t>
            </a:r>
            <a:r>
              <a:rPr lang="en-US" sz="2800" b="1" dirty="0">
                <a:solidFill>
                  <a:srgbClr val="C00000"/>
                </a:solidFill>
                <a:latin typeface="Cambria" panose="02040503050406030204" pitchFamily="18" charset="0"/>
              </a:rPr>
              <a:t>  </a:t>
            </a:r>
          </a:p>
        </p:txBody>
      </p:sp>
    </p:spTree>
    <p:extLst>
      <p:ext uri="{BB962C8B-B14F-4D97-AF65-F5344CB8AC3E}">
        <p14:creationId xmlns:p14="http://schemas.microsoft.com/office/powerpoint/2010/main" val="23506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Graphic spid="88" grpId="0">
        <p:bldAsOne/>
      </p:bldGraphic>
      <p:bldP spid="91" grpId="0"/>
      <p:bldP spid="92" grpId="0"/>
      <p:bldP spid="95" grpId="0" animBg="1"/>
      <p:bldP spid="96" grpId="0" animBg="1"/>
      <p:bldP spid="53" grpId="0" animBg="1"/>
      <p:bldP spid="5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5FAA97EA-9E22-B54C-90BE-098DB3E2AF21}"/>
              </a:ext>
            </a:extLst>
          </p:cNvPr>
          <p:cNvSpPr/>
          <p:nvPr/>
        </p:nvSpPr>
        <p:spPr>
          <a:xfrm>
            <a:off x="1523999" y="2089150"/>
            <a:ext cx="9144000" cy="2952750"/>
          </a:xfrm>
          <a:prstGeom prst="rect">
            <a:avLst/>
          </a:prstGeom>
          <a:solidFill>
            <a:srgbClr val="E4AC49"/>
          </a:solidFill>
          <a:ln>
            <a:solidFill>
              <a:srgbClr val="8B2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vert="horz" lIns="91440" tIns="45720" rIns="91440" bIns="45720" rtlCol="0" anchor="ctr">
            <a:normAutofit/>
          </a:bodyPr>
          <a:lstStyle/>
          <a:p>
            <a:r>
              <a:rPr lang="en-US" dirty="0">
                <a:latin typeface="Cambria"/>
                <a:ea typeface="Cambria"/>
              </a:rPr>
              <a:t>Contributions to Understanding RowHammer</a:t>
            </a:r>
            <a:endParaRPr lang="en-US" dirty="0"/>
          </a:p>
        </p:txBody>
      </p:sp>
      <p:sp>
        <p:nvSpPr>
          <p:cNvPr id="5" name="Content Placeholder 2">
            <a:extLst>
              <a:ext uri="{FF2B5EF4-FFF2-40B4-BE49-F238E27FC236}">
                <a16:creationId xmlns:a16="http://schemas.microsoft.com/office/drawing/2014/main" id="{DCD5F1BB-DE1B-3FAC-4D4C-2DC7394A2ACE}"/>
              </a:ext>
            </a:extLst>
          </p:cNvPr>
          <p:cNvSpPr>
            <a:spLocks noGrp="1"/>
          </p:cNvSpPr>
          <p:nvPr>
            <p:ph idx="1"/>
          </p:nvPr>
        </p:nvSpPr>
        <p:spPr>
          <a:xfrm>
            <a:off x="1714500" y="1125870"/>
            <a:ext cx="8763000" cy="5194300"/>
          </a:xfrm>
        </p:spPr>
        <p:txBody>
          <a:bodyPr>
            <a:normAutofit/>
          </a:bodyPr>
          <a:lstStyle/>
          <a:p>
            <a:r>
              <a:rPr lang="en-US" sz="2000" dirty="0">
                <a:ea typeface="Tahoma" panose="020B0604030504040204" pitchFamily="34" charset="0"/>
                <a:cs typeface="Tahoma" panose="020B0604030504040204" pitchFamily="34" charset="0"/>
              </a:rPr>
              <a:t>Lois </a:t>
            </a:r>
            <a:r>
              <a:rPr lang="en-US" sz="2000" dirty="0" err="1">
                <a:ea typeface="Tahoma" panose="020B0604030504040204" pitchFamily="34" charset="0"/>
                <a:cs typeface="Tahoma" panose="020B0604030504040204" pitchFamily="34" charset="0"/>
              </a:rPr>
              <a:t>Orosa</a:t>
            </a:r>
            <a:r>
              <a:rPr lang="en-US" sz="2000" dirty="0">
                <a:ea typeface="Tahoma" panose="020B0604030504040204" pitchFamily="34" charset="0"/>
                <a:cs typeface="Tahoma" panose="020B0604030504040204" pitchFamily="34" charset="0"/>
              </a:rPr>
              <a:t>*, </a:t>
            </a:r>
            <a:r>
              <a:rPr lang="en-US" sz="2000" b="1" dirty="0">
                <a:ea typeface="Tahoma" panose="020B0604030504040204" pitchFamily="34" charset="0"/>
                <a:cs typeface="Tahoma" panose="020B0604030504040204" pitchFamily="34" charset="0"/>
              </a:rPr>
              <a:t>Abdullah Giray </a:t>
            </a:r>
            <a:r>
              <a:rPr lang="en-US" sz="2000" b="1" dirty="0" err="1">
                <a:solidFill>
                  <a:srgbClr val="000000"/>
                </a:solidFill>
              </a:rPr>
              <a:t>Yağlıkçı</a:t>
            </a:r>
            <a:r>
              <a:rPr lang="en-US" sz="2000" b="1"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rPr>
              <a:t>, </a:t>
            </a:r>
            <a:r>
              <a:rPr lang="en-US" sz="2000" dirty="0" err="1">
                <a:ea typeface="Tahoma" panose="020B0604030504040204" pitchFamily="34" charset="0"/>
                <a:cs typeface="Tahoma" panose="020B0604030504040204" pitchFamily="34" charset="0"/>
              </a:rPr>
              <a:t>Haocong</a:t>
            </a:r>
            <a:r>
              <a:rPr lang="en-US" sz="2000" dirty="0">
                <a:ea typeface="Tahoma" panose="020B0604030504040204" pitchFamily="34" charset="0"/>
                <a:cs typeface="Tahoma" panose="020B0604030504040204" pitchFamily="34" charset="0"/>
              </a:rPr>
              <a:t> Luo, </a:t>
            </a:r>
            <a:r>
              <a:rPr lang="en-US" sz="2000" dirty="0" err="1">
                <a:ea typeface="Tahoma" panose="020B0604030504040204" pitchFamily="34" charset="0"/>
                <a:cs typeface="Tahoma" panose="020B0604030504040204" pitchFamily="34" charset="0"/>
              </a:rPr>
              <a:t>Ataberk</a:t>
            </a:r>
            <a:r>
              <a:rPr lang="en-US" sz="2000" dirty="0">
                <a:ea typeface="Tahoma" panose="020B0604030504040204" pitchFamily="34" charset="0"/>
                <a:cs typeface="Tahoma" panose="020B0604030504040204" pitchFamily="34" charset="0"/>
              </a:rPr>
              <a:t> </a:t>
            </a:r>
            <a:r>
              <a:rPr lang="en-US" sz="2000" dirty="0" err="1">
                <a:ea typeface="Tahoma" panose="020B0604030504040204" pitchFamily="34" charset="0"/>
                <a:cs typeface="Tahoma" panose="020B0604030504040204" pitchFamily="34" charset="0"/>
              </a:rPr>
              <a:t>Olgun</a:t>
            </a:r>
            <a:r>
              <a:rPr lang="en-US" sz="2000" dirty="0">
                <a:ea typeface="Tahoma" panose="020B0604030504040204" pitchFamily="34" charset="0"/>
                <a:cs typeface="Tahoma" panose="020B0604030504040204" pitchFamily="34" charset="0"/>
              </a:rPr>
              <a:t>, </a:t>
            </a:r>
            <a:r>
              <a:rPr lang="en-US" sz="2000" dirty="0" err="1">
                <a:ea typeface="Tahoma" panose="020B0604030504040204" pitchFamily="34" charset="0"/>
                <a:cs typeface="Tahoma" panose="020B0604030504040204" pitchFamily="34" charset="0"/>
              </a:rPr>
              <a:t>Jisung</a:t>
            </a:r>
            <a:r>
              <a:rPr lang="en-US" sz="2000" dirty="0">
                <a:ea typeface="Tahoma" panose="020B0604030504040204" pitchFamily="34" charset="0"/>
                <a:cs typeface="Tahoma" panose="020B0604030504040204" pitchFamily="34" charset="0"/>
              </a:rPr>
              <a:t> Park, Hasan Hassan, </a:t>
            </a:r>
            <a:r>
              <a:rPr lang="en-US" sz="2000" dirty="0" err="1">
                <a:ea typeface="Tahoma" panose="020B0604030504040204" pitchFamily="34" charset="0"/>
                <a:cs typeface="Tahoma" panose="020B0604030504040204" pitchFamily="34" charset="0"/>
              </a:rPr>
              <a:t>Minesh</a:t>
            </a:r>
            <a:r>
              <a:rPr lang="en-US" sz="2000" dirty="0">
                <a:ea typeface="Tahoma" panose="020B0604030504040204" pitchFamily="34" charset="0"/>
                <a:cs typeface="Tahoma" panose="020B0604030504040204" pitchFamily="34" charset="0"/>
              </a:rPr>
              <a:t> Patel, </a:t>
            </a:r>
            <a:r>
              <a:rPr lang="en-US" sz="2000" dirty="0" err="1">
                <a:ea typeface="Tahoma" panose="020B0604030504040204" pitchFamily="34" charset="0"/>
                <a:cs typeface="Tahoma" panose="020B0604030504040204" pitchFamily="34" charset="0"/>
              </a:rPr>
              <a:t>Jeremie</a:t>
            </a:r>
            <a:r>
              <a:rPr lang="en-US" sz="2000" dirty="0">
                <a:ea typeface="Tahoma" panose="020B0604030504040204" pitchFamily="34" charset="0"/>
                <a:cs typeface="Tahoma" panose="020B0604030504040204" pitchFamily="34" charset="0"/>
              </a:rPr>
              <a:t> S. Kim, and Onur Mutlu,</a:t>
            </a:r>
            <a:br>
              <a:rPr lang="en-US" sz="2000" dirty="0">
                <a:ea typeface="Tahoma" panose="020B0604030504040204" pitchFamily="34" charset="0"/>
                <a:cs typeface="Tahoma" panose="020B0604030504040204" pitchFamily="34" charset="0"/>
              </a:rPr>
            </a:br>
            <a:r>
              <a:rPr lang="en-US" sz="2000" b="1" dirty="0">
                <a:solidFill>
                  <a:srgbClr val="327FCC"/>
                </a:solidFill>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"A Deeper Look into RowHammer’s Sensitivities: Experimental Analysis of Real DRAM Chips and Implications on Future Attacks and Defenses"</a:t>
            </a:r>
            <a:br>
              <a:rPr lang="en-US" sz="2000" dirty="0">
                <a:ea typeface="Tahoma" panose="020B0604030504040204" pitchFamily="34" charset="0"/>
                <a:cs typeface="Tahoma" panose="020B0604030504040204" pitchFamily="34" charset="0"/>
              </a:rPr>
            </a:br>
            <a:r>
              <a:rPr lang="en-US" sz="2000" i="1" dirty="0">
                <a:ea typeface="Tahoma" panose="020B0604030504040204" pitchFamily="34" charset="0"/>
                <a:cs typeface="Tahoma" panose="020B0604030504040204" pitchFamily="34" charset="0"/>
              </a:rPr>
              <a:t>Proceedings of the </a:t>
            </a:r>
            <a:r>
              <a:rPr lang="en-US" sz="2000" i="1" dirty="0">
                <a:ea typeface="Tahoma" panose="020B0604030504040204" pitchFamily="34" charset="0"/>
                <a:cs typeface="Tahoma" panose="020B0604030504040204" pitchFamily="34" charset="0"/>
                <a:hlinkClick r:id="rId4"/>
              </a:rPr>
              <a:t>54th International Symposium on Microarchitecture</a:t>
            </a:r>
            <a:br>
              <a:rPr lang="en-US" sz="2000" i="1" dirty="0">
                <a:ea typeface="Tahoma" panose="020B0604030504040204" pitchFamily="34" charset="0"/>
                <a:cs typeface="Tahoma" panose="020B0604030504040204" pitchFamily="34" charset="0"/>
              </a:rPr>
            </a:br>
            <a:r>
              <a:rPr lang="en-US" sz="2000" i="1" dirty="0">
                <a:ea typeface="Tahoma" panose="020B0604030504040204" pitchFamily="34" charset="0"/>
                <a:cs typeface="Tahoma" panose="020B0604030504040204" pitchFamily="34" charset="0"/>
              </a:rPr>
              <a:t>(</a:t>
            </a:r>
            <a:r>
              <a:rPr lang="en-US" sz="2000" b="1" i="1" dirty="0">
                <a:ea typeface="Tahoma" panose="020B0604030504040204" pitchFamily="34" charset="0"/>
                <a:cs typeface="Tahoma" panose="020B0604030504040204" pitchFamily="34" charset="0"/>
              </a:rPr>
              <a:t>MICRO</a:t>
            </a:r>
            <a:r>
              <a:rPr lang="en-US" sz="2000" i="1"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rPr>
              <a:t>, Virtual, October 2021.</a:t>
            </a:r>
            <a:br>
              <a:rPr lang="en-US" sz="2000" dirty="0">
                <a:ea typeface="Tahoma" panose="020B0604030504040204" pitchFamily="34" charset="0"/>
                <a:cs typeface="Tahoma" panose="020B0604030504040204" pitchFamily="34" charset="0"/>
              </a:rPr>
            </a:br>
            <a:r>
              <a:rPr lang="en-US" sz="2000"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hlinkClick r:id="rId5"/>
              </a:rPr>
              <a:t>Slides (pptx)</a:t>
            </a:r>
            <a:r>
              <a:rPr lang="en-US" sz="2000" dirty="0">
                <a:ea typeface="Tahoma" panose="020B0604030504040204" pitchFamily="34" charset="0"/>
                <a:cs typeface="Tahoma" panose="020B0604030504040204" pitchFamily="34" charset="0"/>
              </a:rPr>
              <a:t> </a:t>
            </a:r>
            <a:r>
              <a:rPr lang="en-US" sz="2000" dirty="0">
                <a:ea typeface="Tahoma" panose="020B0604030504040204" pitchFamily="34" charset="0"/>
                <a:cs typeface="Tahoma" panose="020B0604030504040204" pitchFamily="34" charset="0"/>
                <a:hlinkClick r:id="rId6"/>
              </a:rPr>
              <a:t>(pdf)</a:t>
            </a:r>
            <a:r>
              <a:rPr lang="en-US" sz="2000" dirty="0">
                <a:ea typeface="Tahoma" panose="020B0604030504040204" pitchFamily="34" charset="0"/>
                <a:cs typeface="Tahoma" panose="020B0604030504040204" pitchFamily="34" charset="0"/>
              </a:rPr>
              <a:t>] [</a:t>
            </a:r>
            <a:r>
              <a:rPr lang="en-US" sz="2000" dirty="0">
                <a:ea typeface="Tahoma" panose="020B0604030504040204" pitchFamily="34" charset="0"/>
                <a:cs typeface="Tahoma" panose="020B0604030504040204" pitchFamily="34" charset="0"/>
                <a:hlinkClick r:id="rId7"/>
              </a:rPr>
              <a:t>Talk Video</a:t>
            </a:r>
            <a:r>
              <a:rPr lang="en-US" sz="2000" dirty="0">
                <a:ea typeface="Tahoma" panose="020B0604030504040204" pitchFamily="34" charset="0"/>
                <a:cs typeface="Tahoma" panose="020B0604030504040204" pitchFamily="34" charset="0"/>
              </a:rPr>
              <a:t> (21 minutes)]</a:t>
            </a:r>
            <a:br>
              <a:rPr lang="en-US" sz="2000" dirty="0">
                <a:ea typeface="Tahoma" panose="020B0604030504040204" pitchFamily="34" charset="0"/>
                <a:cs typeface="Tahoma" panose="020B0604030504040204" pitchFamily="34" charset="0"/>
              </a:rPr>
            </a:br>
            <a:r>
              <a:rPr lang="en-US" sz="2000"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hlinkClick r:id="rId8"/>
              </a:rPr>
              <a:t>Short Talk Slides (pptx)</a:t>
            </a:r>
            <a:r>
              <a:rPr lang="en-US" sz="2000" dirty="0">
                <a:ea typeface="Tahoma" panose="020B0604030504040204" pitchFamily="34" charset="0"/>
                <a:cs typeface="Tahoma" panose="020B0604030504040204" pitchFamily="34" charset="0"/>
              </a:rPr>
              <a:t> </a:t>
            </a:r>
            <a:r>
              <a:rPr lang="en-US" sz="2000" dirty="0">
                <a:ea typeface="Tahoma" panose="020B0604030504040204" pitchFamily="34" charset="0"/>
                <a:cs typeface="Tahoma" panose="020B0604030504040204" pitchFamily="34" charset="0"/>
                <a:hlinkClick r:id="rId9"/>
              </a:rPr>
              <a:t>(pdf)</a:t>
            </a:r>
            <a:r>
              <a:rPr lang="en-US" sz="2000" dirty="0">
                <a:ea typeface="Tahoma" panose="020B0604030504040204" pitchFamily="34" charset="0"/>
                <a:cs typeface="Tahoma" panose="020B0604030504040204" pitchFamily="34" charset="0"/>
              </a:rPr>
              <a:t>]</a:t>
            </a:r>
            <a:br>
              <a:rPr lang="en-US" sz="2000" dirty="0">
                <a:ea typeface="Tahoma" panose="020B0604030504040204" pitchFamily="34" charset="0"/>
                <a:cs typeface="Tahoma" panose="020B0604030504040204" pitchFamily="34" charset="0"/>
              </a:rPr>
            </a:br>
            <a:r>
              <a:rPr lang="en-US" sz="2000"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hlinkClick r:id="rId10"/>
              </a:rPr>
              <a:t>Lightning Talk Slides (pptx)</a:t>
            </a:r>
            <a:r>
              <a:rPr lang="en-US" sz="2000" dirty="0">
                <a:ea typeface="Tahoma" panose="020B0604030504040204" pitchFamily="34" charset="0"/>
                <a:cs typeface="Tahoma" panose="020B0604030504040204" pitchFamily="34" charset="0"/>
              </a:rPr>
              <a:t> </a:t>
            </a:r>
            <a:r>
              <a:rPr lang="en-US" sz="2000" dirty="0">
                <a:ea typeface="Tahoma" panose="020B0604030504040204" pitchFamily="34" charset="0"/>
                <a:cs typeface="Tahoma" panose="020B0604030504040204" pitchFamily="34" charset="0"/>
                <a:hlinkClick r:id="rId11"/>
              </a:rPr>
              <a:t>(pdf)</a:t>
            </a:r>
            <a:r>
              <a:rPr lang="en-US" sz="2000" dirty="0">
                <a:ea typeface="Tahoma" panose="020B0604030504040204" pitchFamily="34" charset="0"/>
                <a:cs typeface="Tahoma" panose="020B0604030504040204" pitchFamily="34" charset="0"/>
              </a:rPr>
              <a:t>] [</a:t>
            </a:r>
            <a:r>
              <a:rPr lang="en-US" sz="2000" dirty="0">
                <a:ea typeface="Tahoma" panose="020B0604030504040204" pitchFamily="34" charset="0"/>
                <a:cs typeface="Tahoma" panose="020B0604030504040204" pitchFamily="34" charset="0"/>
                <a:hlinkClick r:id="rId12"/>
              </a:rPr>
              <a:t>Lightning Talk Video</a:t>
            </a:r>
            <a:r>
              <a:rPr lang="en-US" sz="2000" dirty="0">
                <a:ea typeface="Tahoma" panose="020B0604030504040204" pitchFamily="34" charset="0"/>
                <a:cs typeface="Tahoma" panose="020B0604030504040204" pitchFamily="34" charset="0"/>
              </a:rPr>
              <a:t> (1.5 minutes)]</a:t>
            </a:r>
            <a:br>
              <a:rPr lang="en-US" sz="2000" dirty="0">
                <a:ea typeface="Tahoma" panose="020B0604030504040204" pitchFamily="34" charset="0"/>
                <a:cs typeface="Tahoma" panose="020B0604030504040204" pitchFamily="34" charset="0"/>
              </a:rPr>
            </a:br>
            <a:r>
              <a:rPr lang="en-US" sz="2000" dirty="0">
                <a:ea typeface="Tahoma" panose="020B0604030504040204" pitchFamily="34" charset="0"/>
                <a:cs typeface="Tahoma" panose="020B0604030504040204" pitchFamily="34" charset="0"/>
              </a:rPr>
              <a:t>[</a:t>
            </a:r>
            <a:r>
              <a:rPr lang="en-US" sz="2000" dirty="0">
                <a:ea typeface="Tahoma" panose="020B0604030504040204" pitchFamily="34" charset="0"/>
                <a:cs typeface="Tahoma" panose="020B0604030504040204" pitchFamily="34" charset="0"/>
                <a:hlinkClick r:id="rId13"/>
              </a:rPr>
              <a:t>arXiv version</a:t>
            </a:r>
            <a:r>
              <a:rPr lang="en-US" sz="2000" dirty="0">
                <a:ea typeface="Tahoma" panose="020B0604030504040204" pitchFamily="34" charset="0"/>
                <a:cs typeface="Tahoma" panose="020B0604030504040204" pitchFamily="34" charset="0"/>
              </a:rPr>
              <a:t>]</a:t>
            </a:r>
          </a:p>
        </p:txBody>
      </p:sp>
      <p:sp>
        <p:nvSpPr>
          <p:cNvPr id="12" name="Slide Number Placeholder 11">
            <a:extLst>
              <a:ext uri="{FF2B5EF4-FFF2-40B4-BE49-F238E27FC236}">
                <a16:creationId xmlns:a16="http://schemas.microsoft.com/office/drawing/2014/main" id="{F46876CF-86F6-DB8E-E622-9B3ADE3EE298}"/>
              </a:ext>
            </a:extLst>
          </p:cNvPr>
          <p:cNvSpPr>
            <a:spLocks noGrp="1"/>
          </p:cNvSpPr>
          <p:nvPr>
            <p:ph type="sldNum" sz="quarter" idx="12"/>
          </p:nvPr>
        </p:nvSpPr>
        <p:spPr/>
        <p:txBody>
          <a:bodyPr/>
          <a:lstStyle/>
          <a:p>
            <a:fld id="{676C2683-0D41-1E45-8714-724CB2570654}" type="slidenum">
              <a:rPr lang="en-US" smtClean="0"/>
              <a:pPr/>
              <a:t>23</a:t>
            </a:fld>
            <a:endParaRPr lang="en-US" dirty="0"/>
          </a:p>
        </p:txBody>
      </p:sp>
      <p:pic>
        <p:nvPicPr>
          <p:cNvPr id="9" name="Picture 8">
            <a:extLst>
              <a:ext uri="{FF2B5EF4-FFF2-40B4-BE49-F238E27FC236}">
                <a16:creationId xmlns:a16="http://schemas.microsoft.com/office/drawing/2014/main" id="{6C5C9051-8C75-EA74-58F8-A86B4C2AAC91}"/>
              </a:ext>
            </a:extLst>
          </p:cNvPr>
          <p:cNvPicPr>
            <a:picLocks noChangeAspect="1"/>
          </p:cNvPicPr>
          <p:nvPr/>
        </p:nvPicPr>
        <p:blipFill>
          <a:blip r:embed="rId14"/>
          <a:stretch>
            <a:fillRect/>
          </a:stretch>
        </p:blipFill>
        <p:spPr>
          <a:xfrm>
            <a:off x="1714500" y="3929329"/>
            <a:ext cx="8763000" cy="2551517"/>
          </a:xfrm>
          <a:prstGeom prst="rect">
            <a:avLst/>
          </a:prstGeom>
        </p:spPr>
      </p:pic>
    </p:spTree>
    <p:extLst>
      <p:ext uri="{BB962C8B-B14F-4D97-AF65-F5344CB8AC3E}">
        <p14:creationId xmlns:p14="http://schemas.microsoft.com/office/powerpoint/2010/main" val="3839633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DC4-F332-078B-7A9F-E840E9FED4D5}"/>
              </a:ext>
            </a:extLst>
          </p:cNvPr>
          <p:cNvSpPr>
            <a:spLocks noGrp="1"/>
          </p:cNvSpPr>
          <p:nvPr>
            <p:ph type="title"/>
          </p:nvPr>
        </p:nvSpPr>
        <p:spPr/>
        <p:txBody>
          <a:bodyPr/>
          <a:lstStyle/>
          <a:p>
            <a:r>
              <a:rPr lang="en-US" dirty="0" err="1"/>
              <a:t>RowPress</a:t>
            </a:r>
            <a:r>
              <a:rPr lang="en-US" dirty="0"/>
              <a:t> </a:t>
            </a:r>
            <a:r>
              <a:rPr lang="en-US" sz="3000" dirty="0"/>
              <a:t>[Luo+, ISCA 2023] </a:t>
            </a:r>
            <a:r>
              <a:rPr lang="en-US" sz="2400" dirty="0"/>
              <a:t>(Follow up of our analysis)</a:t>
            </a:r>
            <a:endParaRPr lang="en-US" sz="3000" dirty="0"/>
          </a:p>
        </p:txBody>
      </p:sp>
      <p:sp>
        <p:nvSpPr>
          <p:cNvPr id="3" name="Content Placeholder 2">
            <a:extLst>
              <a:ext uri="{FF2B5EF4-FFF2-40B4-BE49-F238E27FC236}">
                <a16:creationId xmlns:a16="http://schemas.microsoft.com/office/drawing/2014/main" id="{92B6AF9C-5598-50C3-183B-4DB1B26C230D}"/>
              </a:ext>
            </a:extLst>
          </p:cNvPr>
          <p:cNvSpPr>
            <a:spLocks noGrp="1"/>
          </p:cNvSpPr>
          <p:nvPr>
            <p:ph idx="1"/>
          </p:nvPr>
        </p:nvSpPr>
        <p:spPr>
          <a:xfrm>
            <a:off x="1752600" y="980735"/>
            <a:ext cx="8873402" cy="5153025"/>
          </a:xfrm>
        </p:spPr>
        <p:txBody>
          <a:bodyPr/>
          <a:lstStyle/>
          <a:p>
            <a:r>
              <a:rPr lang="en-US" sz="1800" dirty="0" err="1">
                <a:solidFill>
                  <a:srgbClr val="000000"/>
                </a:solidFill>
              </a:rPr>
              <a:t>Haocong</a:t>
            </a:r>
            <a:r>
              <a:rPr lang="en-US" sz="1800" dirty="0">
                <a:solidFill>
                  <a:srgbClr val="000000"/>
                </a:solidFill>
              </a:rPr>
              <a:t> Luo, </a:t>
            </a:r>
            <a:r>
              <a:rPr lang="en-US" sz="1800" dirty="0" err="1">
                <a:solidFill>
                  <a:srgbClr val="000000"/>
                </a:solidFill>
              </a:rPr>
              <a:t>Ataberk</a:t>
            </a:r>
            <a:r>
              <a:rPr lang="en-US" sz="1800" dirty="0">
                <a:solidFill>
                  <a:srgbClr val="000000"/>
                </a:solidFill>
              </a:rPr>
              <a:t> </a:t>
            </a:r>
            <a:r>
              <a:rPr lang="en-US" sz="1800" dirty="0" err="1">
                <a:solidFill>
                  <a:srgbClr val="000000"/>
                </a:solidFill>
              </a:rPr>
              <a:t>Olgun</a:t>
            </a:r>
            <a:r>
              <a:rPr lang="en-US" sz="1800" dirty="0">
                <a:solidFill>
                  <a:srgbClr val="000000"/>
                </a:solidFill>
              </a:rPr>
              <a:t>, </a:t>
            </a:r>
            <a:r>
              <a:rPr lang="en-US" sz="1800" dirty="0" err="1">
                <a:solidFill>
                  <a:srgbClr val="000000"/>
                </a:solidFill>
              </a:rPr>
              <a:t>Giray</a:t>
            </a:r>
            <a:r>
              <a:rPr lang="en-US" sz="1800" dirty="0">
                <a:solidFill>
                  <a:srgbClr val="000000"/>
                </a:solidFill>
              </a:rPr>
              <a:t> </a:t>
            </a:r>
            <a:r>
              <a:rPr lang="en-US" sz="1800" dirty="0" err="1">
                <a:solidFill>
                  <a:srgbClr val="000000"/>
                </a:solidFill>
              </a:rPr>
              <a:t>Yaglikci</a:t>
            </a:r>
            <a:r>
              <a:rPr lang="en-US" sz="1800" dirty="0">
                <a:solidFill>
                  <a:srgbClr val="000000"/>
                </a:solidFill>
              </a:rPr>
              <a:t>, Yahya Can </a:t>
            </a:r>
            <a:r>
              <a:rPr lang="en-US" sz="1800" dirty="0" err="1">
                <a:solidFill>
                  <a:srgbClr val="000000"/>
                </a:solidFill>
              </a:rPr>
              <a:t>Tugrul</a:t>
            </a:r>
            <a:r>
              <a:rPr lang="en-US" sz="1800" dirty="0">
                <a:solidFill>
                  <a:srgbClr val="000000"/>
                </a:solidFill>
              </a:rPr>
              <a:t>, Steve </a:t>
            </a:r>
            <a:r>
              <a:rPr lang="en-US" sz="1800" dirty="0" err="1">
                <a:solidFill>
                  <a:srgbClr val="000000"/>
                </a:solidFill>
              </a:rPr>
              <a:t>Rhyner</a:t>
            </a:r>
            <a:r>
              <a:rPr lang="en-US" sz="1800" dirty="0">
                <a:solidFill>
                  <a:srgbClr val="000000"/>
                </a:solidFill>
              </a:rPr>
              <a:t>, M. Banu </a:t>
            </a:r>
            <a:r>
              <a:rPr lang="en-US" sz="1800" dirty="0" err="1">
                <a:solidFill>
                  <a:srgbClr val="000000"/>
                </a:solidFill>
              </a:rPr>
              <a:t>Cavlak</a:t>
            </a:r>
            <a:r>
              <a:rPr lang="en-US" sz="1800" dirty="0">
                <a:solidFill>
                  <a:srgbClr val="000000"/>
                </a:solidFill>
              </a:rPr>
              <a:t>, Joel </a:t>
            </a:r>
            <a:r>
              <a:rPr lang="en-US" sz="1800" dirty="0" err="1">
                <a:solidFill>
                  <a:srgbClr val="000000"/>
                </a:solidFill>
              </a:rPr>
              <a:t>Lindegger</a:t>
            </a:r>
            <a:r>
              <a:rPr lang="en-US" sz="1800" dirty="0">
                <a:solidFill>
                  <a:srgbClr val="000000"/>
                </a:solidFill>
              </a:rPr>
              <a:t>, Mohammad </a:t>
            </a:r>
            <a:r>
              <a:rPr lang="en-US" sz="1800" dirty="0" err="1">
                <a:solidFill>
                  <a:srgbClr val="000000"/>
                </a:solidFill>
              </a:rPr>
              <a:t>Sadrosadati</a:t>
            </a:r>
            <a:r>
              <a:rPr lang="en-US" sz="1800" dirty="0">
                <a:solidFill>
                  <a:srgbClr val="000000"/>
                </a:solidFill>
              </a:rPr>
              <a:t>, and Onur Mutlu,</a:t>
            </a:r>
            <a:br>
              <a:rPr lang="en-US" sz="1800" dirty="0">
                <a:solidFill>
                  <a:srgbClr val="000000"/>
                </a:solidFill>
              </a:rPr>
            </a:br>
            <a:r>
              <a:rPr lang="en-US" sz="1800" b="1" dirty="0">
                <a:solidFill>
                  <a:srgbClr val="0000FF"/>
                </a:solidFill>
                <a:hlinkClick r:id="rId3">
                  <a:extLst>
                    <a:ext uri="{A12FA001-AC4F-418D-AE19-62706E023703}">
                      <ahyp:hlinkClr xmlns:ahyp="http://schemas.microsoft.com/office/drawing/2018/hyperlinkcolor" val="tx"/>
                    </a:ext>
                  </a:extLst>
                </a:hlinkClick>
              </a:rPr>
              <a:t>"RowPress: Amplifying Read Disturbance in Modern DRAM Chips"</a:t>
            </a:r>
            <a:br>
              <a:rPr lang="en-US" sz="1800" dirty="0">
                <a:solidFill>
                  <a:srgbClr val="000000"/>
                </a:solidFill>
              </a:rPr>
            </a:br>
            <a:r>
              <a:rPr lang="en-US" sz="1800" i="1" dirty="0">
                <a:solidFill>
                  <a:srgbClr val="000000"/>
                </a:solidFill>
              </a:rPr>
              <a:t>Proceedings of the </a:t>
            </a:r>
            <a:r>
              <a:rPr lang="en-US" sz="1800" i="1" dirty="0">
                <a:solidFill>
                  <a:srgbClr val="000000"/>
                </a:solidFill>
                <a:hlinkClick r:id="rId4"/>
              </a:rPr>
              <a:t>50th International Symposium on Computer Architecture</a:t>
            </a:r>
            <a:r>
              <a:rPr lang="en-US" sz="1800" i="1" dirty="0">
                <a:solidFill>
                  <a:srgbClr val="000000"/>
                </a:solidFill>
              </a:rPr>
              <a:t> (</a:t>
            </a:r>
            <a:r>
              <a:rPr lang="en-US" sz="1800" b="1" i="1" dirty="0">
                <a:solidFill>
                  <a:srgbClr val="000000"/>
                </a:solidFill>
              </a:rPr>
              <a:t>ISCA</a:t>
            </a:r>
            <a:r>
              <a:rPr lang="en-US" sz="1800" i="1" dirty="0">
                <a:solidFill>
                  <a:srgbClr val="000000"/>
                </a:solidFill>
              </a:rPr>
              <a:t>)</a:t>
            </a:r>
            <a:r>
              <a:rPr lang="en-US" sz="1800" dirty="0">
                <a:solidFill>
                  <a:srgbClr val="000000"/>
                </a:solidFill>
              </a:rPr>
              <a:t>, Orlando, FL, USA, June 2023.</a:t>
            </a:r>
            <a:br>
              <a:rPr lang="en-US" sz="1800" dirty="0">
                <a:solidFill>
                  <a:srgbClr val="000000"/>
                </a:solidFill>
              </a:rPr>
            </a:br>
            <a:r>
              <a:rPr lang="en-US" sz="1800" dirty="0">
                <a:solidFill>
                  <a:srgbClr val="000000"/>
                </a:solidFill>
              </a:rPr>
              <a:t>[</a:t>
            </a:r>
            <a:r>
              <a:rPr lang="en-US" sz="1800" dirty="0">
                <a:solidFill>
                  <a:srgbClr val="000000"/>
                </a:solidFill>
                <a:hlinkClick r:id="rId5"/>
              </a:rPr>
              <a:t>Slides (pptx)</a:t>
            </a:r>
            <a:r>
              <a:rPr lang="en-US" sz="1800" dirty="0">
                <a:solidFill>
                  <a:srgbClr val="000000"/>
                </a:solidFill>
              </a:rPr>
              <a:t> </a:t>
            </a:r>
            <a:r>
              <a:rPr lang="en-US" sz="1800" dirty="0">
                <a:solidFill>
                  <a:srgbClr val="000000"/>
                </a:solidFill>
                <a:hlinkClick r:id="rId6"/>
              </a:rPr>
              <a:t>(pdf)</a:t>
            </a:r>
            <a:r>
              <a:rPr lang="en-US" sz="1800" dirty="0">
                <a:solidFill>
                  <a:srgbClr val="000000"/>
                </a:solidFill>
              </a:rPr>
              <a:t>] [</a:t>
            </a:r>
            <a:r>
              <a:rPr lang="en-US" sz="1800" dirty="0">
                <a:solidFill>
                  <a:srgbClr val="000000"/>
                </a:solidFill>
                <a:hlinkClick r:id="rId7"/>
              </a:rPr>
              <a:t>Lightning Talk Slides (pptx)</a:t>
            </a:r>
            <a:r>
              <a:rPr lang="en-US" sz="1800" dirty="0">
                <a:solidFill>
                  <a:srgbClr val="000000"/>
                </a:solidFill>
              </a:rPr>
              <a:t> </a:t>
            </a:r>
            <a:r>
              <a:rPr lang="en-US" sz="1800" dirty="0">
                <a:solidFill>
                  <a:srgbClr val="000000"/>
                </a:solidFill>
                <a:hlinkClick r:id="rId8"/>
              </a:rPr>
              <a:t>(pdf)</a:t>
            </a:r>
            <a:r>
              <a:rPr lang="en-US" sz="1800" dirty="0">
                <a:solidFill>
                  <a:srgbClr val="000000"/>
                </a:solidFill>
              </a:rPr>
              <a:t>] [</a:t>
            </a:r>
            <a:r>
              <a:rPr lang="en-US" sz="1800" dirty="0">
                <a:solidFill>
                  <a:srgbClr val="000000"/>
                </a:solidFill>
                <a:hlinkClick r:id="rId9"/>
              </a:rPr>
              <a:t>Lightning Talk Video</a:t>
            </a:r>
            <a:r>
              <a:rPr lang="en-US" sz="1800" dirty="0">
                <a:solidFill>
                  <a:srgbClr val="000000"/>
                </a:solidFill>
              </a:rPr>
              <a:t> (3 min)]</a:t>
            </a:r>
            <a:br>
              <a:rPr lang="en-US" sz="1800" dirty="0">
                <a:solidFill>
                  <a:srgbClr val="000000"/>
                </a:solidFill>
              </a:rPr>
            </a:br>
            <a:r>
              <a:rPr lang="en-US" sz="1800" dirty="0">
                <a:solidFill>
                  <a:srgbClr val="000000"/>
                </a:solidFill>
              </a:rPr>
              <a:t>[</a:t>
            </a:r>
            <a:r>
              <a:rPr lang="en-US" sz="1800" dirty="0">
                <a:solidFill>
                  <a:srgbClr val="000000"/>
                </a:solidFill>
                <a:hlinkClick r:id="rId10"/>
              </a:rPr>
              <a:t>RowPress Source Code and Datasets (Officially Artifact Evaluated with All Badges)</a:t>
            </a:r>
            <a:r>
              <a:rPr lang="en-US" sz="1800" dirty="0">
                <a:solidFill>
                  <a:srgbClr val="000000"/>
                </a:solidFill>
              </a:rPr>
              <a:t>]</a:t>
            </a:r>
            <a:br>
              <a:rPr lang="en-US" sz="1800" dirty="0">
                <a:solidFill>
                  <a:srgbClr val="FF0000"/>
                </a:solidFill>
              </a:rPr>
            </a:br>
            <a:r>
              <a:rPr lang="en-US" sz="1800" b="1" i="1" dirty="0">
                <a:solidFill>
                  <a:srgbClr val="FF0000"/>
                </a:solidFill>
              </a:rPr>
              <a:t>Best artifact award at ISCA 2023.</a:t>
            </a:r>
            <a:endParaRPr lang="en-US" sz="1800" dirty="0">
              <a:solidFill>
                <a:srgbClr val="FF0000"/>
              </a:solidFill>
            </a:endParaRPr>
          </a:p>
          <a:p>
            <a:pPr marL="0" indent="0">
              <a:buNone/>
            </a:pPr>
            <a:br>
              <a:rPr lang="en-US" sz="1800" dirty="0"/>
            </a:br>
            <a:endParaRPr lang="en-US" sz="1800" b="1" dirty="0">
              <a:solidFill>
                <a:srgbClr val="0432FF"/>
              </a:solidFill>
            </a:endParaRPr>
          </a:p>
        </p:txBody>
      </p:sp>
      <p:sp>
        <p:nvSpPr>
          <p:cNvPr id="7" name="Slide Number Placeholder 11">
            <a:extLst>
              <a:ext uri="{FF2B5EF4-FFF2-40B4-BE49-F238E27FC236}">
                <a16:creationId xmlns:a16="http://schemas.microsoft.com/office/drawing/2014/main" id="{DE18E203-1132-917B-CAC6-3497117EE49C}"/>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24</a:t>
            </a:fld>
            <a:endParaRPr lang="en-US" dirty="0"/>
          </a:p>
        </p:txBody>
      </p:sp>
      <p:pic>
        <p:nvPicPr>
          <p:cNvPr id="5" name="Picture 4">
            <a:extLst>
              <a:ext uri="{FF2B5EF4-FFF2-40B4-BE49-F238E27FC236}">
                <a16:creationId xmlns:a16="http://schemas.microsoft.com/office/drawing/2014/main" id="{766693CA-E872-8F99-BF9D-9AC9DEA4D0AC}"/>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066710" y="4697949"/>
            <a:ext cx="8245182" cy="1951788"/>
          </a:xfrm>
          <a:prstGeom prst="rect">
            <a:avLst/>
          </a:prstGeom>
        </p:spPr>
      </p:pic>
      <p:pic>
        <p:nvPicPr>
          <p:cNvPr id="6" name="Picture 5">
            <a:extLst>
              <a:ext uri="{FF2B5EF4-FFF2-40B4-BE49-F238E27FC236}">
                <a16:creationId xmlns:a16="http://schemas.microsoft.com/office/drawing/2014/main" id="{DF00B822-B653-4393-EB2C-9F79EBE83C11}"/>
              </a:ext>
            </a:extLst>
          </p:cNvPr>
          <p:cNvPicPr>
            <a:picLocks noChangeAspect="1"/>
          </p:cNvPicPr>
          <p:nvPr/>
        </p:nvPicPr>
        <p:blipFill>
          <a:blip r:embed="rId12"/>
          <a:stretch>
            <a:fillRect/>
          </a:stretch>
        </p:blipFill>
        <p:spPr>
          <a:xfrm>
            <a:off x="8368152" y="4048314"/>
            <a:ext cx="2071255" cy="676880"/>
          </a:xfrm>
          <a:prstGeom prst="rect">
            <a:avLst/>
          </a:prstGeom>
        </p:spPr>
      </p:pic>
      <p:sp>
        <p:nvSpPr>
          <p:cNvPr id="4" name="TextBox 3">
            <a:extLst>
              <a:ext uri="{FF2B5EF4-FFF2-40B4-BE49-F238E27FC236}">
                <a16:creationId xmlns:a16="http://schemas.microsoft.com/office/drawing/2014/main" id="{80F243BB-C44D-3CA6-95EA-F4F233663F61}"/>
              </a:ext>
            </a:extLst>
          </p:cNvPr>
          <p:cNvSpPr txBox="1"/>
          <p:nvPr/>
        </p:nvSpPr>
        <p:spPr>
          <a:xfrm>
            <a:off x="1524000" y="3024824"/>
            <a:ext cx="9144000" cy="1015663"/>
          </a:xfrm>
          <a:prstGeom prst="rect">
            <a:avLst/>
          </a:prstGeom>
          <a:solidFill>
            <a:schemeClr val="accent4">
              <a:lumMod val="20000"/>
              <a:lumOff val="80000"/>
            </a:schemeClr>
          </a:solidFill>
          <a:ln w="19050">
            <a:solidFill>
              <a:schemeClr val="accent2">
                <a:lumMod val="50000"/>
              </a:schemeClr>
            </a:solidFill>
          </a:ln>
        </p:spPr>
        <p:txBody>
          <a:bodyPr wrap="square" rtlCol="0">
            <a:spAutoFit/>
          </a:bodyPr>
          <a:lstStyle/>
          <a:p>
            <a:pPr algn="ctr">
              <a:defRPr/>
            </a:pPr>
            <a:r>
              <a:rPr lang="en-US" sz="2000" dirty="0">
                <a:solidFill>
                  <a:srgbClr val="C00000"/>
                </a:solidFill>
                <a:latin typeface="Cambria" panose="02040503050406030204" pitchFamily="18" charset="0"/>
                <a:ea typeface="Cambria" panose="02040503050406030204" pitchFamily="18" charset="0"/>
              </a:rPr>
              <a:t>Keep rows active for</a:t>
            </a:r>
            <a:r>
              <a:rPr lang="en-US" sz="2000" b="1" dirty="0">
                <a:solidFill>
                  <a:srgbClr val="C00000"/>
                </a:solidFill>
                <a:latin typeface="Cambria" panose="02040503050406030204" pitchFamily="18" charset="0"/>
                <a:ea typeface="Cambria" panose="02040503050406030204" pitchFamily="18" charset="0"/>
              </a:rPr>
              <a:t> 36ns: 47K activations </a:t>
            </a:r>
            <a:r>
              <a:rPr lang="en-US" sz="2000" dirty="0">
                <a:solidFill>
                  <a:srgbClr val="C00000"/>
                </a:solidFill>
                <a:latin typeface="Cambria" panose="02040503050406030204" pitchFamily="18" charset="0"/>
                <a:ea typeface="Cambria" panose="02040503050406030204" pitchFamily="18" charset="0"/>
              </a:rPr>
              <a:t>are enough to induce bitflips</a:t>
            </a:r>
          </a:p>
          <a:p>
            <a:pPr algn="ctr">
              <a:defRPr/>
            </a:pPr>
            <a:r>
              <a:rPr lang="en-US" sz="2000" dirty="0">
                <a:solidFill>
                  <a:srgbClr val="C00000"/>
                </a:solidFill>
                <a:latin typeface="Cambria" panose="02040503050406030204" pitchFamily="18" charset="0"/>
                <a:ea typeface="Cambria" panose="02040503050406030204" pitchFamily="18" charset="0"/>
              </a:rPr>
              <a:t>Keep rows active for</a:t>
            </a:r>
            <a:r>
              <a:rPr lang="en-US" sz="2000" b="1" dirty="0">
                <a:solidFill>
                  <a:srgbClr val="C00000"/>
                </a:solidFill>
                <a:latin typeface="Cambria" panose="02040503050406030204" pitchFamily="18" charset="0"/>
                <a:ea typeface="Cambria" panose="02040503050406030204" pitchFamily="18" charset="0"/>
              </a:rPr>
              <a:t> 7.8us: 5K activations </a:t>
            </a:r>
            <a:r>
              <a:rPr lang="en-US" sz="2000" dirty="0">
                <a:solidFill>
                  <a:srgbClr val="C00000"/>
                </a:solidFill>
                <a:latin typeface="Cambria" panose="02040503050406030204" pitchFamily="18" charset="0"/>
                <a:ea typeface="Cambria" panose="02040503050406030204" pitchFamily="18" charset="0"/>
              </a:rPr>
              <a:t>are enough to induce bitflips</a:t>
            </a:r>
          </a:p>
          <a:p>
            <a:pPr algn="ctr">
              <a:defRPr/>
            </a:pPr>
            <a:r>
              <a:rPr lang="en-US" sz="2000" dirty="0">
                <a:solidFill>
                  <a:srgbClr val="C00000"/>
                </a:solidFill>
                <a:latin typeface="Cambria" panose="02040503050406030204" pitchFamily="18" charset="0"/>
                <a:ea typeface="Cambria" panose="02040503050406030204" pitchFamily="18" charset="0"/>
              </a:rPr>
              <a:t>Keep a row active for</a:t>
            </a:r>
            <a:r>
              <a:rPr lang="en-US" sz="2000" b="1" dirty="0">
                <a:solidFill>
                  <a:srgbClr val="C00000"/>
                </a:solidFill>
                <a:latin typeface="Cambria" panose="02040503050406030204" pitchFamily="18" charset="0"/>
                <a:ea typeface="Cambria" panose="02040503050406030204" pitchFamily="18" charset="0"/>
              </a:rPr>
              <a:t> 30ms: 1 activation </a:t>
            </a:r>
            <a:r>
              <a:rPr lang="en-US" sz="2000" dirty="0">
                <a:solidFill>
                  <a:srgbClr val="C00000"/>
                </a:solidFill>
                <a:latin typeface="Cambria" panose="02040503050406030204" pitchFamily="18" charset="0"/>
                <a:ea typeface="Cambria" panose="02040503050406030204" pitchFamily="18" charset="0"/>
              </a:rPr>
              <a:t>is enough to induce bitflips</a:t>
            </a:r>
          </a:p>
        </p:txBody>
      </p:sp>
    </p:spTree>
    <p:extLst>
      <p:ext uri="{BB962C8B-B14F-4D97-AF65-F5344CB8AC3E}">
        <p14:creationId xmlns:p14="http://schemas.microsoft.com/office/powerpoint/2010/main" val="375996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4FF8090-63DC-01AD-F819-C36B99ABB36E}"/>
              </a:ext>
            </a:extLst>
          </p:cNvPr>
          <p:cNvSpPr/>
          <p:nvPr/>
        </p:nvSpPr>
        <p:spPr>
          <a:xfrm>
            <a:off x="6515584" y="965202"/>
            <a:ext cx="1955206" cy="588327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537CD-7DD4-F535-E2F7-25EE82FD575E}"/>
              </a:ext>
            </a:extLst>
          </p:cNvPr>
          <p:cNvSpPr>
            <a:spLocks noGrp="1"/>
          </p:cNvSpPr>
          <p:nvPr>
            <p:ph type="title"/>
          </p:nvPr>
        </p:nvSpPr>
        <p:spPr/>
        <p:txBody>
          <a:bodyPr/>
          <a:lstStyle/>
          <a:p>
            <a:r>
              <a:rPr lang="en-US" dirty="0"/>
              <a:t>Our Recent Works</a:t>
            </a:r>
          </a:p>
        </p:txBody>
      </p:sp>
      <p:sp>
        <p:nvSpPr>
          <p:cNvPr id="4" name="Slide Number Placeholder 3">
            <a:extLst>
              <a:ext uri="{FF2B5EF4-FFF2-40B4-BE49-F238E27FC236}">
                <a16:creationId xmlns:a16="http://schemas.microsoft.com/office/drawing/2014/main" id="{17401061-B79B-7A6F-1BB7-880869DB4687}"/>
              </a:ext>
            </a:extLst>
          </p:cNvPr>
          <p:cNvSpPr>
            <a:spLocks noGrp="1"/>
          </p:cNvSpPr>
          <p:nvPr>
            <p:ph type="sldNum" sz="quarter" idx="12"/>
          </p:nvPr>
        </p:nvSpPr>
        <p:spPr/>
        <p:txBody>
          <a:bodyPr/>
          <a:lstStyle/>
          <a:p>
            <a:fld id="{676C2683-0D41-1E45-8714-724CB2570654}" type="slidenum">
              <a:rPr lang="en-US" smtClean="0"/>
              <a:pPr/>
              <a:t>25</a:t>
            </a:fld>
            <a:endParaRPr lang="en-US" dirty="0"/>
          </a:p>
        </p:txBody>
      </p:sp>
      <p:sp>
        <p:nvSpPr>
          <p:cNvPr id="5" name="TextBox 4">
            <a:extLst>
              <a:ext uri="{FF2B5EF4-FFF2-40B4-BE49-F238E27FC236}">
                <a16:creationId xmlns:a16="http://schemas.microsoft.com/office/drawing/2014/main" id="{318204D9-CD8C-567B-F743-BE50678E7297}"/>
              </a:ext>
            </a:extLst>
          </p:cNvPr>
          <p:cNvSpPr txBox="1"/>
          <p:nvPr/>
        </p:nvSpPr>
        <p:spPr>
          <a:xfrm>
            <a:off x="1667513" y="2169972"/>
            <a:ext cx="1881265" cy="2231380"/>
          </a:xfrm>
          <a:prstGeom prst="rect">
            <a:avLst/>
          </a:prstGeom>
          <a:noFill/>
        </p:spPr>
        <p:txBody>
          <a:bodyPr wrap="square" rtlCol="0">
            <a:spAutoFit/>
          </a:bodyPr>
          <a:lstStyle/>
          <a:p>
            <a:pPr algn="ctr"/>
            <a:endParaRPr lang="en-CH" sz="11500" dirty="0">
              <a:solidFill>
                <a:srgbClr val="C00000"/>
              </a:solidFill>
              <a:latin typeface="Font Awesome 5 Free Regular" panose="02000503000000000000" pitchFamily="2" charset="0"/>
            </a:endParaRPr>
          </a:p>
          <a:p>
            <a:pPr algn="ctr"/>
            <a:r>
              <a:rPr lang="en-CH" sz="2000" dirty="0">
                <a:solidFill>
                  <a:srgbClr val="C00000"/>
                </a:solidFill>
                <a:latin typeface="Cambria" panose="02040503050406030204" pitchFamily="18" charset="0"/>
              </a:rPr>
              <a:t>Temperature</a:t>
            </a:r>
            <a:endParaRPr lang="en-US" sz="2000" dirty="0">
              <a:solidFill>
                <a:srgbClr val="C00000"/>
              </a:solidFill>
              <a:latin typeface="Cambria" panose="02040503050406030204" pitchFamily="18" charset="0"/>
            </a:endParaRPr>
          </a:p>
        </p:txBody>
      </p:sp>
      <p:sp>
        <p:nvSpPr>
          <p:cNvPr id="6" name="TextBox 5">
            <a:extLst>
              <a:ext uri="{FF2B5EF4-FFF2-40B4-BE49-F238E27FC236}">
                <a16:creationId xmlns:a16="http://schemas.microsoft.com/office/drawing/2014/main" id="{44050A59-1A43-8435-84BF-D5C312B16589}"/>
              </a:ext>
            </a:extLst>
          </p:cNvPr>
          <p:cNvSpPr txBox="1"/>
          <p:nvPr/>
        </p:nvSpPr>
        <p:spPr>
          <a:xfrm>
            <a:off x="3557578" y="2169979"/>
            <a:ext cx="2958013" cy="2169825"/>
          </a:xfrm>
          <a:prstGeom prst="rect">
            <a:avLst/>
          </a:prstGeom>
          <a:noFill/>
        </p:spPr>
        <p:txBody>
          <a:bodyPr wrap="square" rtlCol="0">
            <a:spAutoFit/>
          </a:bodyPr>
          <a:lstStyle/>
          <a:p>
            <a:pPr algn="ctr"/>
            <a:endParaRPr lang="en-CH" sz="11500" b="1" dirty="0">
              <a:solidFill>
                <a:srgbClr val="0070C0"/>
              </a:solidFill>
              <a:latin typeface="Font Awesome 5 Free Regular" panose="02000503000000000000" pitchFamily="2" charset="0"/>
            </a:endParaRPr>
          </a:p>
          <a:p>
            <a:pPr algn="ctr"/>
            <a:r>
              <a:rPr lang="en-CH" sz="2000">
                <a:solidFill>
                  <a:srgbClr val="0070C0"/>
                </a:solidFill>
                <a:latin typeface="Cambria" panose="02040503050406030204" pitchFamily="18" charset="0"/>
              </a:rPr>
              <a:t>Memory </a:t>
            </a:r>
            <a:r>
              <a:rPr lang="en-US" sz="2000" dirty="0">
                <a:solidFill>
                  <a:srgbClr val="0070C0"/>
                </a:solidFill>
                <a:latin typeface="Cambria" panose="02040503050406030204" pitchFamily="18" charset="0"/>
              </a:rPr>
              <a:t>a</a:t>
            </a:r>
            <a:r>
              <a:rPr lang="en-CH" sz="2000">
                <a:solidFill>
                  <a:srgbClr val="0070C0"/>
                </a:solidFill>
                <a:latin typeface="Cambria" panose="02040503050406030204" pitchFamily="18" charset="0"/>
              </a:rPr>
              <a:t>ccess</a:t>
            </a:r>
            <a:r>
              <a:rPr lang="en-US" sz="2000" dirty="0">
                <a:solidFill>
                  <a:srgbClr val="0070C0"/>
                </a:solidFill>
                <a:latin typeface="Cambria" panose="02040503050406030204" pitchFamily="18" charset="0"/>
              </a:rPr>
              <a:t> p</a:t>
            </a:r>
            <a:r>
              <a:rPr lang="en-CH" sz="2000">
                <a:solidFill>
                  <a:srgbClr val="0070C0"/>
                </a:solidFill>
                <a:latin typeface="Cambria" panose="02040503050406030204" pitchFamily="18" charset="0"/>
              </a:rPr>
              <a:t>atterns</a:t>
            </a:r>
            <a:endParaRPr lang="en-US" sz="2000" dirty="0">
              <a:solidFill>
                <a:srgbClr val="0070C0"/>
              </a:solidFill>
              <a:latin typeface="Cambria" panose="02040503050406030204" pitchFamily="18" charset="0"/>
            </a:endParaRPr>
          </a:p>
        </p:txBody>
      </p:sp>
      <p:sp>
        <p:nvSpPr>
          <p:cNvPr id="7" name="TextBox 6">
            <a:extLst>
              <a:ext uri="{FF2B5EF4-FFF2-40B4-BE49-F238E27FC236}">
                <a16:creationId xmlns:a16="http://schemas.microsoft.com/office/drawing/2014/main" id="{01C9815C-D714-CC5C-7499-07FFAE8432DD}"/>
              </a:ext>
            </a:extLst>
          </p:cNvPr>
          <p:cNvSpPr txBox="1"/>
          <p:nvPr/>
        </p:nvSpPr>
        <p:spPr>
          <a:xfrm>
            <a:off x="6123370" y="2169979"/>
            <a:ext cx="2713220" cy="2477601"/>
          </a:xfrm>
          <a:prstGeom prst="rect">
            <a:avLst/>
          </a:prstGeom>
          <a:noFill/>
        </p:spPr>
        <p:txBody>
          <a:bodyPr wrap="square" rtlCol="0">
            <a:spAutoFit/>
          </a:bodyPr>
          <a:lstStyle/>
          <a:p>
            <a:pPr algn="ctr"/>
            <a:endParaRPr lang="en-CH" sz="11500" dirty="0">
              <a:solidFill>
                <a:schemeClr val="accent2">
                  <a:lumMod val="75000"/>
                </a:schemeClr>
              </a:solidFill>
              <a:latin typeface="Font Awesome 5 Free Regular" panose="02000503000000000000" pitchFamily="2" charset="0"/>
            </a:endParaRPr>
          </a:p>
          <a:p>
            <a:pPr algn="ctr"/>
            <a:r>
              <a:rPr lang="en-US" sz="2000" dirty="0">
                <a:solidFill>
                  <a:schemeClr val="accent2">
                    <a:lumMod val="75000"/>
                  </a:schemeClr>
                </a:solidFill>
                <a:latin typeface="Cambria" panose="02040503050406030204" pitchFamily="18" charset="0"/>
              </a:rPr>
              <a:t>Victim cell’s</a:t>
            </a:r>
            <a:br>
              <a:rPr lang="en-US" sz="2000" dirty="0">
                <a:solidFill>
                  <a:schemeClr val="accent2">
                    <a:lumMod val="75000"/>
                  </a:schemeClr>
                </a:solidFill>
                <a:latin typeface="Cambria" panose="02040503050406030204" pitchFamily="18" charset="0"/>
              </a:rPr>
            </a:br>
            <a:r>
              <a:rPr lang="en-US" sz="2000" dirty="0">
                <a:solidFill>
                  <a:schemeClr val="accent2">
                    <a:lumMod val="75000"/>
                  </a:schemeClr>
                </a:solidFill>
                <a:latin typeface="Cambria" panose="02040503050406030204" pitchFamily="18" charset="0"/>
              </a:rPr>
              <a:t>physical location</a:t>
            </a:r>
          </a:p>
        </p:txBody>
      </p:sp>
      <p:sp>
        <p:nvSpPr>
          <p:cNvPr id="15" name="TextBox 14">
            <a:extLst>
              <a:ext uri="{FF2B5EF4-FFF2-40B4-BE49-F238E27FC236}">
                <a16:creationId xmlns:a16="http://schemas.microsoft.com/office/drawing/2014/main" id="{6BF7FF5D-C51C-BDB6-336A-B69D069B4110}"/>
              </a:ext>
            </a:extLst>
          </p:cNvPr>
          <p:cNvSpPr txBox="1"/>
          <p:nvPr/>
        </p:nvSpPr>
        <p:spPr>
          <a:xfrm>
            <a:off x="8908304" y="2498464"/>
            <a:ext cx="1585049" cy="2123658"/>
          </a:xfrm>
          <a:prstGeom prst="rect">
            <a:avLst/>
          </a:prstGeom>
          <a:noFill/>
        </p:spPr>
        <p:txBody>
          <a:bodyPr wrap="none" rtlCol="0">
            <a:spAutoFit/>
          </a:bodyPr>
          <a:lstStyle/>
          <a:p>
            <a:pPr algn="ctr"/>
            <a:endParaRPr lang="en-US" sz="9600" dirty="0">
              <a:solidFill>
                <a:schemeClr val="accent6">
                  <a:lumMod val="75000"/>
                </a:schemeClr>
              </a:solidFill>
              <a:latin typeface="Font Awesome 5 Free Regular" panose="02000503000000000000" pitchFamily="2" charset="0"/>
            </a:endParaRPr>
          </a:p>
          <a:p>
            <a:pPr algn="ctr"/>
            <a:r>
              <a:rPr lang="en-US" dirty="0">
                <a:solidFill>
                  <a:schemeClr val="accent6">
                    <a:lumMod val="75000"/>
                  </a:schemeClr>
                </a:solidFill>
                <a:latin typeface="Cambria" panose="02040503050406030204" pitchFamily="18" charset="0"/>
              </a:rPr>
              <a:t>Leveraging</a:t>
            </a:r>
          </a:p>
          <a:p>
            <a:pPr algn="ctr"/>
            <a:r>
              <a:rPr lang="en-US" dirty="0">
                <a:solidFill>
                  <a:schemeClr val="accent6">
                    <a:lumMod val="75000"/>
                  </a:schemeClr>
                </a:solidFill>
                <a:latin typeface="Cambria" panose="02040503050406030204" pitchFamily="18" charset="0"/>
              </a:rPr>
              <a:t>Heterogeneity</a:t>
            </a:r>
          </a:p>
        </p:txBody>
      </p:sp>
      <p:pic>
        <p:nvPicPr>
          <p:cNvPr id="18" name="Graphic 17">
            <a:extLst>
              <a:ext uri="{FF2B5EF4-FFF2-40B4-BE49-F238E27FC236}">
                <a16:creationId xmlns:a16="http://schemas.microsoft.com/office/drawing/2014/main" id="{DE0B5A1A-57BF-D626-EF83-6B866CF01039}"/>
              </a:ext>
            </a:extLst>
          </p:cNvPr>
          <p:cNvPicPr>
            <a:picLocks noChangeAspect="1"/>
          </p:cNvPicPr>
          <p:nvPr/>
        </p:nvPicPr>
        <p:blipFill>
          <a:blip r:embed="rId3"/>
          <a:srcRect l="18749" r="18749"/>
          <a:stretch/>
        </p:blipFill>
        <p:spPr>
          <a:xfrm>
            <a:off x="1809789" y="1732697"/>
            <a:ext cx="1575968" cy="3100370"/>
          </a:xfrm>
          <a:prstGeom prst="rect">
            <a:avLst/>
          </a:prstGeom>
        </p:spPr>
      </p:pic>
      <p:pic>
        <p:nvPicPr>
          <p:cNvPr id="16" name="Graphic 15">
            <a:extLst>
              <a:ext uri="{FF2B5EF4-FFF2-40B4-BE49-F238E27FC236}">
                <a16:creationId xmlns:a16="http://schemas.microsoft.com/office/drawing/2014/main" id="{5302E106-008E-A2B0-B480-9EB61059E6AE}"/>
              </a:ext>
            </a:extLst>
          </p:cNvPr>
          <p:cNvPicPr>
            <a:picLocks noChangeAspect="1"/>
          </p:cNvPicPr>
          <p:nvPr/>
        </p:nvPicPr>
        <p:blipFill>
          <a:blip r:embed="rId4"/>
          <a:srcRect l="1735" r="1735"/>
          <a:stretch/>
        </p:blipFill>
        <p:spPr>
          <a:xfrm>
            <a:off x="3313882" y="1606289"/>
            <a:ext cx="3438274" cy="3353199"/>
          </a:xfrm>
          <a:prstGeom prst="rect">
            <a:avLst/>
          </a:prstGeom>
        </p:spPr>
      </p:pic>
      <p:pic>
        <p:nvPicPr>
          <p:cNvPr id="17" name="Graphic 16">
            <a:extLst>
              <a:ext uri="{FF2B5EF4-FFF2-40B4-BE49-F238E27FC236}">
                <a16:creationId xmlns:a16="http://schemas.microsoft.com/office/drawing/2014/main" id="{25F7AC9A-D8F6-1C40-EC74-AC0843E68961}"/>
              </a:ext>
            </a:extLst>
          </p:cNvPr>
          <p:cNvPicPr>
            <a:picLocks noChangeAspect="1"/>
          </p:cNvPicPr>
          <p:nvPr/>
        </p:nvPicPr>
        <p:blipFill rotWithShape="1">
          <a:blip r:embed="rId5"/>
          <a:srcRect l="25857" t="21420" r="25716" b="28627"/>
          <a:stretch/>
        </p:blipFill>
        <p:spPr>
          <a:xfrm>
            <a:off x="6614661" y="2269067"/>
            <a:ext cx="1739118" cy="1715912"/>
          </a:xfrm>
          <a:prstGeom prst="rect">
            <a:avLst/>
          </a:prstGeom>
        </p:spPr>
      </p:pic>
      <p:pic>
        <p:nvPicPr>
          <p:cNvPr id="22" name="Graphic 21">
            <a:extLst>
              <a:ext uri="{FF2B5EF4-FFF2-40B4-BE49-F238E27FC236}">
                <a16:creationId xmlns:a16="http://schemas.microsoft.com/office/drawing/2014/main" id="{C09D9E50-A2E5-41F7-6ACD-F1D7749BF8D0}"/>
              </a:ext>
            </a:extLst>
          </p:cNvPr>
          <p:cNvPicPr>
            <a:picLocks noChangeAspect="1"/>
          </p:cNvPicPr>
          <p:nvPr/>
        </p:nvPicPr>
        <p:blipFill>
          <a:blip r:embed="rId6"/>
          <a:srcRect l="448" r="448"/>
          <a:stretch/>
        </p:blipFill>
        <p:spPr>
          <a:xfrm>
            <a:off x="9051718" y="2358424"/>
            <a:ext cx="1301825" cy="1453896"/>
          </a:xfrm>
          <a:prstGeom prst="rect">
            <a:avLst/>
          </a:prstGeom>
        </p:spPr>
      </p:pic>
    </p:spTree>
    <p:extLst>
      <p:ext uri="{BB962C8B-B14F-4D97-AF65-F5344CB8AC3E}">
        <p14:creationId xmlns:p14="http://schemas.microsoft.com/office/powerpoint/2010/main" val="2450243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29EF-D9BA-AACA-501F-7D3640182731}"/>
              </a:ext>
            </a:extLst>
          </p:cNvPr>
          <p:cNvSpPr>
            <a:spLocks noGrp="1"/>
          </p:cNvSpPr>
          <p:nvPr>
            <p:ph type="title"/>
          </p:nvPr>
        </p:nvSpPr>
        <p:spPr/>
        <p:txBody>
          <a:bodyPr>
            <a:normAutofit fontScale="90000"/>
          </a:bodyPr>
          <a:lstStyle/>
          <a:p>
            <a:r>
              <a:rPr lang="en-US" dirty="0"/>
              <a:t>Variation in Read Disturbance Vulnerability</a:t>
            </a:r>
            <a:br>
              <a:rPr lang="en-US" dirty="0"/>
            </a:br>
            <a:r>
              <a:rPr lang="en-US" dirty="0"/>
              <a:t>Across DRAM Rows </a:t>
            </a:r>
          </a:p>
        </p:txBody>
      </p:sp>
      <p:sp>
        <p:nvSpPr>
          <p:cNvPr id="12" name="Content Placeholder 11">
            <a:extLst>
              <a:ext uri="{FF2B5EF4-FFF2-40B4-BE49-F238E27FC236}">
                <a16:creationId xmlns:a16="http://schemas.microsoft.com/office/drawing/2014/main" id="{C7280772-51AB-F4E7-996F-830E9274886C}"/>
              </a:ext>
            </a:extLst>
          </p:cNvPr>
          <p:cNvSpPr>
            <a:spLocks noGrp="1"/>
          </p:cNvSpPr>
          <p:nvPr>
            <p:ph idx="1"/>
          </p:nvPr>
        </p:nvSpPr>
        <p:spPr>
          <a:xfrm>
            <a:off x="1524006" y="965201"/>
            <a:ext cx="9143999" cy="5518150"/>
          </a:xfrm>
        </p:spPr>
        <p:txBody>
          <a:bodyPr>
            <a:normAutofit lnSpcReduction="10000"/>
          </a:bodyPr>
          <a:lstStyle/>
          <a:p>
            <a:pPr>
              <a:buClr>
                <a:schemeClr val="tx1"/>
              </a:buClr>
            </a:pPr>
            <a:endParaRPr lang="en-US" sz="200" dirty="0"/>
          </a:p>
          <a:p>
            <a:pPr>
              <a:buClr>
                <a:schemeClr val="tx1"/>
              </a:buClr>
            </a:pPr>
            <a:r>
              <a:rPr lang="en-US" dirty="0"/>
              <a:t>To induce a </a:t>
            </a:r>
            <a:r>
              <a:rPr lang="en-US" b="1" dirty="0">
                <a:solidFill>
                  <a:schemeClr val="accent2">
                    <a:lumMod val="75000"/>
                  </a:schemeClr>
                </a:solidFill>
              </a:rPr>
              <a:t>read disturbance bitflip, </a:t>
            </a:r>
            <a:r>
              <a:rPr lang="en-US" dirty="0"/>
              <a:t>one should access a row</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marL="0" indent="0">
              <a:buClr>
                <a:schemeClr val="tx1"/>
              </a:buClr>
              <a:buNone/>
            </a:pPr>
            <a:endParaRPr lang="en-US" sz="1100" dirty="0"/>
          </a:p>
          <a:p>
            <a:pPr marL="0" indent="0">
              <a:buClr>
                <a:schemeClr val="tx1"/>
              </a:buClr>
              <a:buNone/>
            </a:pPr>
            <a:endParaRPr lang="en-US" sz="1100" dirty="0"/>
          </a:p>
          <a:p>
            <a:pPr>
              <a:spcBef>
                <a:spcPts val="400"/>
              </a:spcBef>
              <a:buClr>
                <a:schemeClr val="tx1"/>
              </a:buClr>
            </a:pPr>
            <a:r>
              <a:rPr lang="en-US" dirty="0">
                <a:solidFill>
                  <a:schemeClr val="accent2">
                    <a:lumMod val="75000"/>
                  </a:schemeClr>
                </a:solidFill>
                <a:latin typeface="Cambria" panose="02040503050406030204" pitchFamily="18" charset="0"/>
              </a:rPr>
              <a:t>Read disturbance solutions are configured </a:t>
            </a:r>
            <a:r>
              <a:rPr lang="en-US" b="1" dirty="0">
                <a:solidFill>
                  <a:schemeClr val="accent2">
                    <a:lumMod val="75000"/>
                  </a:schemeClr>
                </a:solidFill>
                <a:latin typeface="Cambria" panose="02040503050406030204" pitchFamily="18" charset="0"/>
              </a:rPr>
              <a:t>for the worst row </a:t>
            </a:r>
            <a:br>
              <a:rPr lang="en-US" dirty="0">
                <a:solidFill>
                  <a:schemeClr val="accent2">
                    <a:lumMod val="75000"/>
                  </a:schemeClr>
                </a:solidFill>
                <a:latin typeface="Cambria" panose="02040503050406030204" pitchFamily="18" charset="0"/>
              </a:rPr>
            </a:br>
            <a:endParaRPr lang="en-US" dirty="0">
              <a:solidFill>
                <a:schemeClr val="accent2">
                  <a:lumMod val="75000"/>
                </a:schemeClr>
              </a:solidFill>
              <a:latin typeface="Cambria" panose="02040503050406030204" pitchFamily="18" charset="0"/>
            </a:endParaRPr>
          </a:p>
          <a:p>
            <a:pPr>
              <a:spcBef>
                <a:spcPts val="0"/>
              </a:spcBef>
              <a:buClr>
                <a:schemeClr val="tx1"/>
              </a:buClr>
            </a:pPr>
            <a:r>
              <a:rPr lang="en-US" b="1" dirty="0">
                <a:solidFill>
                  <a:schemeClr val="accent6">
                    <a:lumMod val="75000"/>
                  </a:schemeClr>
                </a:solidFill>
                <a:latin typeface="Cambria" panose="02040503050406030204" pitchFamily="18" charset="0"/>
              </a:rPr>
              <a:t>Not all rows </a:t>
            </a:r>
            <a:r>
              <a:rPr lang="en-US" dirty="0">
                <a:solidFill>
                  <a:schemeClr val="accent6">
                    <a:lumMod val="75000"/>
                  </a:schemeClr>
                </a:solidFill>
                <a:latin typeface="Cambria" panose="02040503050406030204" pitchFamily="18" charset="0"/>
              </a:rPr>
              <a:t>need the </a:t>
            </a:r>
            <a:r>
              <a:rPr lang="en-US" b="1" dirty="0">
                <a:solidFill>
                  <a:schemeClr val="accent6">
                    <a:lumMod val="75000"/>
                  </a:schemeClr>
                </a:solidFill>
                <a:latin typeface="Cambria" panose="02040503050406030204" pitchFamily="18" charset="0"/>
              </a:rPr>
              <a:t>same level </a:t>
            </a:r>
            <a:r>
              <a:rPr lang="en-US" dirty="0">
                <a:solidFill>
                  <a:schemeClr val="accent6">
                    <a:lumMod val="75000"/>
                  </a:schemeClr>
                </a:solidFill>
                <a:latin typeface="Cambria" panose="02040503050406030204" pitchFamily="18" charset="0"/>
              </a:rPr>
              <a:t>of protection</a:t>
            </a:r>
          </a:p>
          <a:p>
            <a:pPr>
              <a:spcBef>
                <a:spcPts val="0"/>
              </a:spcBef>
              <a:buClr>
                <a:schemeClr val="tx1"/>
              </a:buClr>
            </a:pPr>
            <a:endParaRPr lang="en-US" dirty="0">
              <a:solidFill>
                <a:schemeClr val="accent6">
                  <a:lumMod val="75000"/>
                </a:schemeClr>
              </a:solidFill>
              <a:latin typeface="Cambria" panose="02040503050406030204" pitchFamily="18" charset="0"/>
            </a:endParaRPr>
          </a:p>
          <a:p>
            <a:pPr>
              <a:spcBef>
                <a:spcPts val="0"/>
              </a:spcBef>
              <a:buClr>
                <a:schemeClr val="tx1"/>
              </a:buClr>
            </a:pPr>
            <a:r>
              <a:rPr lang="en-US" dirty="0">
                <a:solidFill>
                  <a:srgbClr val="C00000"/>
                </a:solidFill>
              </a:rPr>
              <a:t>Read disturbance solutions incur </a:t>
            </a:r>
            <a:r>
              <a:rPr lang="en-US" b="1" dirty="0">
                <a:solidFill>
                  <a:srgbClr val="C00000"/>
                </a:solidFill>
              </a:rPr>
              <a:t>large </a:t>
            </a:r>
            <a:r>
              <a:rPr lang="en-US" b="1" dirty="0">
                <a:solidFill>
                  <a:srgbClr val="C00000"/>
                </a:solidFill>
                <a:sym typeface="Wingdings" pitchFamily="2" charset="2"/>
              </a:rPr>
              <a:t>performance overheads</a:t>
            </a:r>
            <a:r>
              <a:rPr lang="en-US" dirty="0">
                <a:solidFill>
                  <a:srgbClr val="C00000"/>
                </a:solidFill>
              </a:rPr>
              <a:t> </a:t>
            </a:r>
            <a:br>
              <a:rPr lang="en-US" dirty="0">
                <a:solidFill>
                  <a:srgbClr val="C00000"/>
                </a:solidFill>
              </a:rPr>
            </a:br>
            <a:r>
              <a:rPr lang="en-US" dirty="0">
                <a:solidFill>
                  <a:srgbClr val="C00000"/>
                </a:solidFill>
              </a:rPr>
              <a:t>due to </a:t>
            </a:r>
            <a:r>
              <a:rPr lang="en-US" b="1" dirty="0">
                <a:solidFill>
                  <a:srgbClr val="C00000"/>
                </a:solidFill>
              </a:rPr>
              <a:t>overprotecting many rows </a:t>
            </a:r>
          </a:p>
        </p:txBody>
      </p:sp>
      <p:sp>
        <p:nvSpPr>
          <p:cNvPr id="4" name="Slide Number Placeholder 3">
            <a:extLst>
              <a:ext uri="{FF2B5EF4-FFF2-40B4-BE49-F238E27FC236}">
                <a16:creationId xmlns:a16="http://schemas.microsoft.com/office/drawing/2014/main" id="{101AD21A-1D93-CCB4-AD71-58A0DD6D7C6F}"/>
              </a:ext>
            </a:extLst>
          </p:cNvPr>
          <p:cNvSpPr>
            <a:spLocks noGrp="1"/>
          </p:cNvSpPr>
          <p:nvPr>
            <p:ph type="sldNum" sz="quarter" idx="12"/>
          </p:nvPr>
        </p:nvSpPr>
        <p:spPr/>
        <p:txBody>
          <a:bodyPr/>
          <a:lstStyle/>
          <a:p>
            <a:fld id="{676C2683-0D41-1E45-8714-724CB2570654}" type="slidenum">
              <a:rPr lang="en-US" smtClean="0"/>
              <a:pPr/>
              <a:t>26</a:t>
            </a:fld>
            <a:endParaRPr lang="en-US" dirty="0"/>
          </a:p>
        </p:txBody>
      </p:sp>
      <p:sp>
        <p:nvSpPr>
          <p:cNvPr id="14" name="Rectangle 13">
            <a:extLst>
              <a:ext uri="{FF2B5EF4-FFF2-40B4-BE49-F238E27FC236}">
                <a16:creationId xmlns:a16="http://schemas.microsoft.com/office/drawing/2014/main" id="{98B8C827-778C-1C6D-E397-0E54B0A8E5D6}"/>
              </a:ext>
            </a:extLst>
          </p:cNvPr>
          <p:cNvSpPr/>
          <p:nvPr/>
        </p:nvSpPr>
        <p:spPr>
          <a:xfrm>
            <a:off x="1824812" y="1756145"/>
            <a:ext cx="8536772" cy="1773715"/>
          </a:xfrm>
          <a:prstGeom prst="rect">
            <a:avLst/>
          </a:prstGeom>
          <a:solidFill>
            <a:schemeClr val="bg1">
              <a:lumMod val="8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Cambria" panose="02040503050406030204" pitchFamily="18" charset="0"/>
              </a:rPr>
              <a:t>DRAM Rows</a:t>
            </a:r>
          </a:p>
        </p:txBody>
      </p:sp>
      <p:sp>
        <p:nvSpPr>
          <p:cNvPr id="5" name="Rectangle 4">
            <a:extLst>
              <a:ext uri="{FF2B5EF4-FFF2-40B4-BE49-F238E27FC236}">
                <a16:creationId xmlns:a16="http://schemas.microsoft.com/office/drawing/2014/main" id="{4CBA23A4-E1C3-BB3B-B115-33DCA7D9D36B}"/>
              </a:ext>
            </a:extLst>
          </p:cNvPr>
          <p:cNvSpPr/>
          <p:nvPr/>
        </p:nvSpPr>
        <p:spPr>
          <a:xfrm>
            <a:off x="2001083" y="1756146"/>
            <a:ext cx="7842702" cy="1773715"/>
          </a:xfrm>
          <a:prstGeom prst="rect">
            <a:avLst/>
          </a:prstGeom>
          <a:solidFill>
            <a:schemeClr val="accent5">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C78A79B-1F3B-18B4-30C0-CD72B44A76D6}"/>
              </a:ext>
            </a:extLst>
          </p:cNvPr>
          <p:cNvSpPr/>
          <p:nvPr/>
        </p:nvSpPr>
        <p:spPr>
          <a:xfrm>
            <a:off x="1824813" y="1756145"/>
            <a:ext cx="176270" cy="1773715"/>
          </a:xfrm>
          <a:prstGeom prst="rect">
            <a:avLst/>
          </a:prstGeom>
          <a:solidFill>
            <a:schemeClr val="accent2">
              <a:lumMod val="7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D4C48B4-7295-7AD4-AC1F-43B53C1A091B}"/>
              </a:ext>
            </a:extLst>
          </p:cNvPr>
          <p:cNvSpPr/>
          <p:nvPr/>
        </p:nvSpPr>
        <p:spPr>
          <a:xfrm>
            <a:off x="9843803" y="1756144"/>
            <a:ext cx="517793" cy="1773715"/>
          </a:xfrm>
          <a:prstGeom prst="rect">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5AE9D83-71BB-23F5-FF90-DE24A4114323}"/>
              </a:ext>
            </a:extLst>
          </p:cNvPr>
          <p:cNvCxnSpPr>
            <a:cxnSpLocks/>
            <a:stCxn id="7" idx="2"/>
          </p:cNvCxnSpPr>
          <p:nvPr/>
        </p:nvCxnSpPr>
        <p:spPr>
          <a:xfrm>
            <a:off x="10102693" y="3529859"/>
            <a:ext cx="0" cy="4669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3E738D-F642-E755-DCD2-CD115F6A7877}"/>
              </a:ext>
            </a:extLst>
          </p:cNvPr>
          <p:cNvSpPr txBox="1"/>
          <p:nvPr/>
        </p:nvSpPr>
        <p:spPr>
          <a:xfrm>
            <a:off x="8995756" y="4058663"/>
            <a:ext cx="1492717" cy="369332"/>
          </a:xfrm>
          <a:prstGeom prst="rect">
            <a:avLst/>
          </a:prstGeom>
          <a:noFill/>
        </p:spPr>
        <p:txBody>
          <a:bodyPr wrap="none" rtlCol="0">
            <a:spAutoFit/>
          </a:bodyPr>
          <a:lstStyle/>
          <a:p>
            <a:pPr algn="r"/>
            <a:r>
              <a:rPr lang="en-US" dirty="0">
                <a:latin typeface="Cambria" panose="02040503050406030204" pitchFamily="18" charset="0"/>
              </a:rPr>
              <a:t>&gt;100K times </a:t>
            </a:r>
          </a:p>
        </p:txBody>
      </p:sp>
      <p:cxnSp>
        <p:nvCxnSpPr>
          <p:cNvPr id="18" name="Straight Arrow Connector 17">
            <a:extLst>
              <a:ext uri="{FF2B5EF4-FFF2-40B4-BE49-F238E27FC236}">
                <a16:creationId xmlns:a16="http://schemas.microsoft.com/office/drawing/2014/main" id="{899E6300-232E-BC1A-5E81-23263F54C6DF}"/>
              </a:ext>
            </a:extLst>
          </p:cNvPr>
          <p:cNvCxnSpPr>
            <a:cxnSpLocks/>
            <a:endCxn id="19" idx="0"/>
          </p:cNvCxnSpPr>
          <p:nvPr/>
        </p:nvCxnSpPr>
        <p:spPr>
          <a:xfrm>
            <a:off x="5905915" y="3529853"/>
            <a:ext cx="6" cy="528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EBF27F7-EF85-BA51-3C4B-2EE924566093}"/>
              </a:ext>
            </a:extLst>
          </p:cNvPr>
          <p:cNvSpPr txBox="1"/>
          <p:nvPr/>
        </p:nvSpPr>
        <p:spPr>
          <a:xfrm>
            <a:off x="5013625" y="4058663"/>
            <a:ext cx="1784592" cy="369332"/>
          </a:xfrm>
          <a:prstGeom prst="rect">
            <a:avLst/>
          </a:prstGeom>
          <a:noFill/>
        </p:spPr>
        <p:txBody>
          <a:bodyPr wrap="none" rtlCol="0">
            <a:spAutoFit/>
          </a:bodyPr>
          <a:lstStyle/>
          <a:p>
            <a:pPr algn="ctr"/>
            <a:r>
              <a:rPr lang="en-US" dirty="0">
                <a:latin typeface="Cambria" panose="02040503050406030204" pitchFamily="18" charset="0"/>
              </a:rPr>
              <a:t>10K-100K times</a:t>
            </a:r>
          </a:p>
        </p:txBody>
      </p:sp>
      <p:cxnSp>
        <p:nvCxnSpPr>
          <p:cNvPr id="20" name="Straight Arrow Connector 19">
            <a:extLst>
              <a:ext uri="{FF2B5EF4-FFF2-40B4-BE49-F238E27FC236}">
                <a16:creationId xmlns:a16="http://schemas.microsoft.com/office/drawing/2014/main" id="{73BCB47D-857D-03FD-9BA5-2BB0D1559508}"/>
              </a:ext>
            </a:extLst>
          </p:cNvPr>
          <p:cNvCxnSpPr>
            <a:cxnSpLocks/>
          </p:cNvCxnSpPr>
          <p:nvPr/>
        </p:nvCxnSpPr>
        <p:spPr>
          <a:xfrm>
            <a:off x="1912950" y="3529853"/>
            <a:ext cx="2" cy="528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E6ECCBE-92B4-0B01-4B99-890590FFC555}"/>
              </a:ext>
            </a:extLst>
          </p:cNvPr>
          <p:cNvSpPr txBox="1"/>
          <p:nvPr/>
        </p:nvSpPr>
        <p:spPr>
          <a:xfrm>
            <a:off x="1524000" y="4058663"/>
            <a:ext cx="1390124" cy="369332"/>
          </a:xfrm>
          <a:prstGeom prst="rect">
            <a:avLst/>
          </a:prstGeom>
          <a:noFill/>
        </p:spPr>
        <p:txBody>
          <a:bodyPr wrap="none" rtlCol="0">
            <a:spAutoFit/>
          </a:bodyPr>
          <a:lstStyle/>
          <a:p>
            <a:r>
              <a:rPr lang="en-US" dirty="0">
                <a:latin typeface="Cambria" panose="02040503050406030204" pitchFamily="18" charset="0"/>
              </a:rPr>
              <a:t>1-10K times</a:t>
            </a:r>
          </a:p>
        </p:txBody>
      </p:sp>
      <p:sp>
        <p:nvSpPr>
          <p:cNvPr id="24" name="Rectangle 23">
            <a:extLst>
              <a:ext uri="{FF2B5EF4-FFF2-40B4-BE49-F238E27FC236}">
                <a16:creationId xmlns:a16="http://schemas.microsoft.com/office/drawing/2014/main" id="{085468C6-05E9-DFD5-D3C2-95D78F03B0FA}"/>
              </a:ext>
            </a:extLst>
          </p:cNvPr>
          <p:cNvSpPr/>
          <p:nvPr/>
        </p:nvSpPr>
        <p:spPr>
          <a:xfrm>
            <a:off x="1824814" y="2220079"/>
            <a:ext cx="8536773" cy="842789"/>
          </a:xfrm>
          <a:prstGeom prst="rect">
            <a:avLst/>
          </a:prstGeom>
          <a:solidFill>
            <a:schemeClr val="accent4">
              <a:lumMod val="20000"/>
              <a:lumOff val="8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200" b="1" dirty="0">
                <a:solidFill>
                  <a:schemeClr val="accent2">
                    <a:lumMod val="75000"/>
                  </a:schemeClr>
                </a:solidFill>
                <a:latin typeface="Cambria" panose="02040503050406030204" pitchFamily="18" charset="0"/>
              </a:rPr>
              <a:t>Spatial variation </a:t>
            </a:r>
            <a:r>
              <a:rPr lang="en-US" sz="2200" dirty="0">
                <a:solidFill>
                  <a:schemeClr val="tx1"/>
                </a:solidFill>
                <a:latin typeface="Cambria" panose="02040503050406030204" pitchFamily="18" charset="0"/>
              </a:rPr>
              <a:t>in read disturbance vulnerability </a:t>
            </a:r>
          </a:p>
          <a:p>
            <a:pPr algn="ctr"/>
            <a:r>
              <a:rPr lang="en-US" sz="2200" dirty="0">
                <a:solidFill>
                  <a:schemeClr val="tx1"/>
                </a:solidFill>
                <a:latin typeface="Cambria" panose="02040503050406030204" pitchFamily="18" charset="0"/>
              </a:rPr>
              <a:t>across DRAM rows </a:t>
            </a:r>
          </a:p>
        </p:txBody>
      </p:sp>
    </p:spTree>
    <p:extLst>
      <p:ext uri="{BB962C8B-B14F-4D97-AF65-F5344CB8AC3E}">
        <p14:creationId xmlns:p14="http://schemas.microsoft.com/office/powerpoint/2010/main" val="97116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5" grpId="0" animBg="1"/>
      <p:bldP spid="6" grpId="0" animBg="1"/>
      <p:bldP spid="7" grpId="0" animBg="1"/>
      <p:bldP spid="15" grpId="0"/>
      <p:bldP spid="19" grpId="0"/>
      <p:bldP spid="21" grpId="0"/>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1889A-3441-7E75-0279-D848FFE4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C19AC-A690-440E-276B-35382D00510B}"/>
              </a:ext>
            </a:extLst>
          </p:cNvPr>
          <p:cNvSpPr>
            <a:spLocks noGrp="1"/>
          </p:cNvSpPr>
          <p:nvPr>
            <p:ph type="title"/>
          </p:nvPr>
        </p:nvSpPr>
        <p:spPr/>
        <p:txBody>
          <a:bodyPr>
            <a:normAutofit/>
          </a:bodyPr>
          <a:lstStyle/>
          <a:p>
            <a:r>
              <a:rPr lang="en-US" sz="2800" dirty="0"/>
              <a:t>Tested DRAM Chips</a:t>
            </a:r>
          </a:p>
        </p:txBody>
      </p:sp>
      <p:sp>
        <p:nvSpPr>
          <p:cNvPr id="3" name="Content Placeholder 2">
            <a:extLst>
              <a:ext uri="{FF2B5EF4-FFF2-40B4-BE49-F238E27FC236}">
                <a16:creationId xmlns:a16="http://schemas.microsoft.com/office/drawing/2014/main" id="{B4E46257-461A-B7E2-A092-51691B2A828B}"/>
              </a:ext>
            </a:extLst>
          </p:cNvPr>
          <p:cNvSpPr>
            <a:spLocks noGrp="1"/>
          </p:cNvSpPr>
          <p:nvPr>
            <p:ph idx="1"/>
          </p:nvPr>
        </p:nvSpPr>
        <p:spPr/>
        <p:txBody>
          <a:bodyPr>
            <a:normAutofit/>
          </a:bodyPr>
          <a:lstStyle/>
          <a:p>
            <a:pPr marL="285750" indent="-285750">
              <a:buClr>
                <a:schemeClr val="tx1"/>
              </a:buClr>
            </a:pPr>
            <a:endParaRPr lang="en-US" sz="1400" dirty="0"/>
          </a:p>
          <a:p>
            <a:pPr marL="0" indent="0" algn="ctr">
              <a:buClr>
                <a:schemeClr val="tx1"/>
              </a:buClr>
              <a:buNone/>
            </a:pPr>
            <a:r>
              <a:rPr lang="en-US" dirty="0">
                <a:latin typeface="Cambria" panose="02040503050406030204" pitchFamily="18" charset="0"/>
              </a:rPr>
              <a:t>144 DRAM chips from SK Hynix, Micron, and Samsung </a:t>
            </a:r>
          </a:p>
          <a:p>
            <a:pPr marL="0" indent="0" algn="ctr">
              <a:buClr>
                <a:schemeClr val="tx1"/>
              </a:buClr>
              <a:buNone/>
            </a:pPr>
            <a:endParaRPr lang="en-US" sz="1000" dirty="0"/>
          </a:p>
          <a:p>
            <a:pPr marL="285750" indent="-285750"/>
            <a:endParaRPr lang="en-US"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7D059E2B-C78E-9155-7A01-C5915924FB80}"/>
              </a:ext>
            </a:extLst>
          </p:cNvPr>
          <p:cNvSpPr>
            <a:spLocks noGrp="1"/>
          </p:cNvSpPr>
          <p:nvPr>
            <p:ph type="sldNum" sz="quarter" idx="12"/>
          </p:nvPr>
        </p:nvSpPr>
        <p:spPr/>
        <p:txBody>
          <a:bodyPr/>
          <a:lstStyle/>
          <a:p>
            <a:fld id="{676C2683-0D41-1E45-8714-724CB2570654}" type="slidenum">
              <a:rPr lang="en-US" smtClean="0"/>
              <a:pPr/>
              <a:t>27</a:t>
            </a:fld>
            <a:endParaRPr lang="en-US" dirty="0"/>
          </a:p>
        </p:txBody>
      </p:sp>
      <p:sp>
        <p:nvSpPr>
          <p:cNvPr id="13" name="Rectangle 12">
            <a:extLst>
              <a:ext uri="{FF2B5EF4-FFF2-40B4-BE49-F238E27FC236}">
                <a16:creationId xmlns:a16="http://schemas.microsoft.com/office/drawing/2014/main" id="{28167199-AA12-3FAF-908A-BB6846250D5B}"/>
              </a:ext>
            </a:extLst>
          </p:cNvPr>
          <p:cNvSpPr/>
          <p:nvPr/>
        </p:nvSpPr>
        <p:spPr>
          <a:xfrm>
            <a:off x="2394826" y="2641600"/>
            <a:ext cx="7307981" cy="889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CEBB01-5BDE-E587-5E99-6789EC79B510}"/>
              </a:ext>
            </a:extLst>
          </p:cNvPr>
          <p:cNvSpPr/>
          <p:nvPr/>
        </p:nvSpPr>
        <p:spPr>
          <a:xfrm>
            <a:off x="2394826" y="3530600"/>
            <a:ext cx="7307981" cy="1143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231B54-6F11-02E1-373E-87A71EC4D106}"/>
              </a:ext>
            </a:extLst>
          </p:cNvPr>
          <p:cNvSpPr/>
          <p:nvPr/>
        </p:nvSpPr>
        <p:spPr>
          <a:xfrm>
            <a:off x="2394824" y="4697108"/>
            <a:ext cx="7307981" cy="1143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1E0C41-D767-CD21-8741-951A60C3F6A8}"/>
              </a:ext>
            </a:extLst>
          </p:cNvPr>
          <p:cNvPicPr>
            <a:picLocks noChangeAspect="1"/>
          </p:cNvPicPr>
          <p:nvPr/>
        </p:nvPicPr>
        <p:blipFill rotWithShape="1">
          <a:blip r:embed="rId3">
            <a:clrChange>
              <a:clrFrom>
                <a:srgbClr val="FFFFFF"/>
              </a:clrFrom>
              <a:clrTo>
                <a:srgbClr val="FFFFFF">
                  <a:alpha val="0"/>
                </a:srgbClr>
              </a:clrTo>
            </a:clrChange>
          </a:blip>
          <a:srcRect t="1628" b="1628"/>
          <a:stretch/>
        </p:blipFill>
        <p:spPr>
          <a:xfrm>
            <a:off x="2394819" y="1924229"/>
            <a:ext cx="7402362" cy="3968570"/>
          </a:xfrm>
          <a:prstGeom prst="rect">
            <a:avLst/>
          </a:prstGeom>
        </p:spPr>
      </p:pic>
      <p:sp>
        <p:nvSpPr>
          <p:cNvPr id="6" name="Rectangle 5">
            <a:extLst>
              <a:ext uri="{FF2B5EF4-FFF2-40B4-BE49-F238E27FC236}">
                <a16:creationId xmlns:a16="http://schemas.microsoft.com/office/drawing/2014/main" id="{001CA76A-403C-AA75-B3A0-5D2ABD724644}"/>
              </a:ext>
            </a:extLst>
          </p:cNvPr>
          <p:cNvSpPr/>
          <p:nvPr/>
        </p:nvSpPr>
        <p:spPr>
          <a:xfrm>
            <a:off x="6372232" y="1819282"/>
            <a:ext cx="1209675" cy="42005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070CCE-163E-8F9F-B03B-C08D5D492CB0}"/>
              </a:ext>
            </a:extLst>
          </p:cNvPr>
          <p:cNvSpPr/>
          <p:nvPr/>
        </p:nvSpPr>
        <p:spPr>
          <a:xfrm>
            <a:off x="7715251" y="1819282"/>
            <a:ext cx="737470" cy="42005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0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ADA24-2E38-CE1E-F5EE-0C3E3DCB7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6D836-A826-D673-89B6-6D82F44A3E42}"/>
              </a:ext>
            </a:extLst>
          </p:cNvPr>
          <p:cNvSpPr>
            <a:spLocks noGrp="1"/>
          </p:cNvSpPr>
          <p:nvPr>
            <p:ph type="title"/>
          </p:nvPr>
        </p:nvSpPr>
        <p:spPr/>
        <p:txBody>
          <a:bodyPr>
            <a:normAutofit/>
          </a:bodyPr>
          <a:lstStyle/>
          <a:p>
            <a:r>
              <a:rPr lang="en-US" dirty="0"/>
              <a:t>Key Takeaway from Real Chip Experiments</a:t>
            </a:r>
          </a:p>
        </p:txBody>
      </p:sp>
      <p:sp>
        <p:nvSpPr>
          <p:cNvPr id="4" name="Slide Number Placeholder 3">
            <a:extLst>
              <a:ext uri="{FF2B5EF4-FFF2-40B4-BE49-F238E27FC236}">
                <a16:creationId xmlns:a16="http://schemas.microsoft.com/office/drawing/2014/main" id="{ABD7E2C1-16D8-1935-BC4B-46F53113EEA7}"/>
              </a:ext>
            </a:extLst>
          </p:cNvPr>
          <p:cNvSpPr>
            <a:spLocks noGrp="1"/>
          </p:cNvSpPr>
          <p:nvPr>
            <p:ph type="sldNum" sz="quarter" idx="12"/>
          </p:nvPr>
        </p:nvSpPr>
        <p:spPr/>
        <p:txBody>
          <a:bodyPr/>
          <a:lstStyle/>
          <a:p>
            <a:fld id="{676C2683-0D41-1E45-8714-724CB2570654}" type="slidenum">
              <a:rPr lang="en-US" smtClean="0"/>
              <a:pPr/>
              <a:t>28</a:t>
            </a:fld>
            <a:endParaRPr lang="en-US" dirty="0"/>
          </a:p>
        </p:txBody>
      </p:sp>
      <p:sp>
        <p:nvSpPr>
          <p:cNvPr id="6" name="Rounded Rectangle 5">
            <a:extLst>
              <a:ext uri="{FF2B5EF4-FFF2-40B4-BE49-F238E27FC236}">
                <a16:creationId xmlns:a16="http://schemas.microsoft.com/office/drawing/2014/main" id="{129C8CD0-8A07-18D3-72C0-3013A3705F4A}"/>
              </a:ext>
            </a:extLst>
          </p:cNvPr>
          <p:cNvSpPr/>
          <p:nvPr/>
        </p:nvSpPr>
        <p:spPr>
          <a:xfrm>
            <a:off x="1524000" y="2389909"/>
            <a:ext cx="9144000" cy="2078182"/>
          </a:xfrm>
          <a:prstGeom prst="roundRect">
            <a:avLst>
              <a:gd name="adj" fmla="val 0"/>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sz="3200" dirty="0">
                <a:solidFill>
                  <a:schemeClr val="tx1"/>
                </a:solidFill>
                <a:latin typeface="Cambria" panose="02040503050406030204" pitchFamily="18" charset="0"/>
              </a:rPr>
              <a:t>Read disturbance vulnerability</a:t>
            </a:r>
            <a:r>
              <a:rPr lang="en-US" sz="3200" dirty="0">
                <a:solidFill>
                  <a:schemeClr val="tx2">
                    <a:lumMod val="75000"/>
                  </a:schemeClr>
                </a:solidFill>
                <a:latin typeface="Cambria" panose="02040503050406030204" pitchFamily="18" charset="0"/>
              </a:rPr>
              <a:t> </a:t>
            </a:r>
            <a:r>
              <a:rPr lang="en-US" sz="3200" dirty="0">
                <a:solidFill>
                  <a:schemeClr val="tx1"/>
                </a:solidFill>
                <a:latin typeface="Cambria" panose="02040503050406030204" pitchFamily="18" charset="0"/>
              </a:rPr>
              <a:t>varies</a:t>
            </a:r>
          </a:p>
          <a:p>
            <a:pPr algn="ctr">
              <a:buClr>
                <a:schemeClr val="tx1"/>
              </a:buClr>
            </a:pPr>
            <a:r>
              <a:rPr lang="en-US" sz="3200" b="1" dirty="0">
                <a:solidFill>
                  <a:srgbClr val="00B050"/>
                </a:solidFill>
                <a:latin typeface="Cambria" panose="02040503050406030204" pitchFamily="18" charset="0"/>
              </a:rPr>
              <a:t>significantly</a:t>
            </a:r>
            <a:r>
              <a:rPr lang="en-US" sz="3200" dirty="0">
                <a:latin typeface="Cambria" panose="02040503050406030204" pitchFamily="18" charset="0"/>
              </a:rPr>
              <a:t> </a:t>
            </a:r>
            <a:r>
              <a:rPr lang="en-US" sz="3200" dirty="0">
                <a:solidFill>
                  <a:schemeClr val="tx1"/>
                </a:solidFill>
                <a:latin typeface="Cambria" panose="02040503050406030204" pitchFamily="18" charset="0"/>
              </a:rPr>
              <a:t>and</a:t>
            </a:r>
            <a:r>
              <a:rPr lang="en-US" sz="3200" dirty="0">
                <a:latin typeface="Cambria" panose="02040503050406030204" pitchFamily="18" charset="0"/>
              </a:rPr>
              <a:t> </a:t>
            </a:r>
            <a:r>
              <a:rPr lang="en-US" sz="3200" b="1" dirty="0">
                <a:solidFill>
                  <a:srgbClr val="C00000"/>
                </a:solidFill>
                <a:latin typeface="Cambria" panose="02040503050406030204" pitchFamily="18" charset="0"/>
              </a:rPr>
              <a:t>irregularly</a:t>
            </a:r>
            <a:br>
              <a:rPr lang="en-US" sz="3200" b="1" dirty="0">
                <a:solidFill>
                  <a:srgbClr val="C00000"/>
                </a:solidFill>
                <a:latin typeface="Cambria" panose="02040503050406030204" pitchFamily="18" charset="0"/>
              </a:rPr>
            </a:br>
            <a:r>
              <a:rPr lang="en-US" sz="3200" dirty="0">
                <a:solidFill>
                  <a:schemeClr val="tx1"/>
                </a:solidFill>
                <a:latin typeface="Cambria" panose="02040503050406030204" pitchFamily="18" charset="0"/>
              </a:rPr>
              <a:t>across DRAM rows</a:t>
            </a:r>
          </a:p>
        </p:txBody>
      </p:sp>
    </p:spTree>
    <p:extLst>
      <p:ext uri="{BB962C8B-B14F-4D97-AF65-F5344CB8AC3E}">
        <p14:creationId xmlns:p14="http://schemas.microsoft.com/office/powerpoint/2010/main" val="2811915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1D64C-2D08-FA95-E89A-B6C6B48BB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5DDF99-826F-9757-FC5D-E641900346BB}"/>
              </a:ext>
            </a:extLst>
          </p:cNvPr>
          <p:cNvSpPr>
            <a:spLocks noGrp="1"/>
          </p:cNvSpPr>
          <p:nvPr>
            <p:ph type="title"/>
          </p:nvPr>
        </p:nvSpPr>
        <p:spPr/>
        <p:txBody>
          <a:bodyPr>
            <a:normAutofit/>
          </a:bodyPr>
          <a:lstStyle/>
          <a:p>
            <a:r>
              <a:rPr lang="en-US" sz="2800" dirty="0"/>
              <a:t>Spatial Variation in the Minimum Hammer Count </a:t>
            </a:r>
            <a:br>
              <a:rPr lang="en-US" sz="2800" dirty="0"/>
            </a:br>
            <a:r>
              <a:rPr lang="en-US" sz="2800" dirty="0"/>
              <a:t>to Induce the First Bitflip across DRAM Rows</a:t>
            </a:r>
          </a:p>
        </p:txBody>
      </p:sp>
      <p:sp>
        <p:nvSpPr>
          <p:cNvPr id="4" name="Slide Number Placeholder 3">
            <a:extLst>
              <a:ext uri="{FF2B5EF4-FFF2-40B4-BE49-F238E27FC236}">
                <a16:creationId xmlns:a16="http://schemas.microsoft.com/office/drawing/2014/main" id="{1AF4ED89-1E8F-416A-87CB-3C36A0538C5D}"/>
              </a:ext>
            </a:extLst>
          </p:cNvPr>
          <p:cNvSpPr>
            <a:spLocks noGrp="1"/>
          </p:cNvSpPr>
          <p:nvPr>
            <p:ph type="sldNum" sz="quarter" idx="12"/>
          </p:nvPr>
        </p:nvSpPr>
        <p:spPr/>
        <p:txBody>
          <a:bodyPr/>
          <a:lstStyle/>
          <a:p>
            <a:fld id="{676C2683-0D41-1E45-8714-724CB2570654}" type="slidenum">
              <a:rPr lang="en-US" smtClean="0"/>
              <a:pPr/>
              <a:t>29</a:t>
            </a:fld>
            <a:endParaRPr lang="en-US" dirty="0"/>
          </a:p>
        </p:txBody>
      </p:sp>
      <p:grpSp>
        <p:nvGrpSpPr>
          <p:cNvPr id="78" name="Group 77">
            <a:extLst>
              <a:ext uri="{FF2B5EF4-FFF2-40B4-BE49-F238E27FC236}">
                <a16:creationId xmlns:a16="http://schemas.microsoft.com/office/drawing/2014/main" id="{F34D1AF7-02E8-3660-8B59-79E4DA21272B}"/>
              </a:ext>
            </a:extLst>
          </p:cNvPr>
          <p:cNvGrpSpPr/>
          <p:nvPr/>
        </p:nvGrpSpPr>
        <p:grpSpPr>
          <a:xfrm>
            <a:off x="3148322" y="3193931"/>
            <a:ext cx="6869438" cy="1781707"/>
            <a:chOff x="1624322" y="3193924"/>
            <a:chExt cx="6869438" cy="1781707"/>
          </a:xfrm>
        </p:grpSpPr>
        <p:cxnSp>
          <p:nvCxnSpPr>
            <p:cNvPr id="64" name="Straight Connector 63">
              <a:extLst>
                <a:ext uri="{FF2B5EF4-FFF2-40B4-BE49-F238E27FC236}">
                  <a16:creationId xmlns:a16="http://schemas.microsoft.com/office/drawing/2014/main" id="{CF4F438D-29A4-2697-A8D6-9A8AFE9AD4D4}"/>
                </a:ext>
              </a:extLst>
            </p:cNvPr>
            <p:cNvCxnSpPr/>
            <p:nvPr/>
          </p:nvCxnSpPr>
          <p:spPr>
            <a:xfrm>
              <a:off x="1624322" y="3611356"/>
              <a:ext cx="0" cy="1364275"/>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E70294A-07ED-B044-C51F-916994C5BBAE}"/>
                </a:ext>
              </a:extLst>
            </p:cNvPr>
            <p:cNvCxnSpPr/>
            <p:nvPr/>
          </p:nvCxnSpPr>
          <p:spPr>
            <a:xfrm>
              <a:off x="2406642" y="3212847"/>
              <a:ext cx="0" cy="1364275"/>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82DD913-F387-8E98-804E-028A716BA008}"/>
                </a:ext>
              </a:extLst>
            </p:cNvPr>
            <p:cNvCxnSpPr>
              <a:cxnSpLocks/>
            </p:cNvCxnSpPr>
            <p:nvPr/>
          </p:nvCxnSpPr>
          <p:spPr>
            <a:xfrm>
              <a:off x="3184040" y="3193924"/>
              <a:ext cx="0" cy="98112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3CEC23-1260-2D6A-56C2-5A099AEFD0C2}"/>
                </a:ext>
              </a:extLst>
            </p:cNvPr>
            <p:cNvCxnSpPr>
              <a:cxnSpLocks/>
            </p:cNvCxnSpPr>
            <p:nvPr/>
          </p:nvCxnSpPr>
          <p:spPr>
            <a:xfrm>
              <a:off x="3925720" y="3203319"/>
              <a:ext cx="0" cy="672743"/>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A7B3EE2-E1CB-0ACA-A524-86799EE0A032}"/>
                </a:ext>
              </a:extLst>
            </p:cNvPr>
            <p:cNvCxnSpPr>
              <a:cxnSpLocks/>
            </p:cNvCxnSpPr>
            <p:nvPr/>
          </p:nvCxnSpPr>
          <p:spPr>
            <a:xfrm>
              <a:off x="7762637" y="3334758"/>
              <a:ext cx="0" cy="1057186"/>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227CD7-E6D1-ABDE-555F-10B629805F70}"/>
                </a:ext>
              </a:extLst>
            </p:cNvPr>
            <p:cNvCxnSpPr>
              <a:cxnSpLocks/>
            </p:cNvCxnSpPr>
            <p:nvPr/>
          </p:nvCxnSpPr>
          <p:spPr>
            <a:xfrm>
              <a:off x="8493760" y="3317791"/>
              <a:ext cx="0" cy="1600201"/>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C5F14322-D9B0-5EE9-8966-C2098A8AA21F}"/>
              </a:ext>
            </a:extLst>
          </p:cNvPr>
          <p:cNvPicPr>
            <a:picLocks noChangeAspect="1"/>
          </p:cNvPicPr>
          <p:nvPr/>
        </p:nvPicPr>
        <p:blipFill rotWithShape="1">
          <a:blip r:embed="rId3"/>
          <a:srcRect l="5971" t="68217"/>
          <a:stretch/>
        </p:blipFill>
        <p:spPr>
          <a:xfrm>
            <a:off x="2230601" y="1575421"/>
            <a:ext cx="8222113" cy="1683616"/>
          </a:xfrm>
          <a:prstGeom prst="rect">
            <a:avLst/>
          </a:prstGeom>
          <a:ln>
            <a:noFill/>
          </a:ln>
        </p:spPr>
      </p:pic>
      <p:sp>
        <p:nvSpPr>
          <p:cNvPr id="11" name="Rounded Rectangle 10">
            <a:extLst>
              <a:ext uri="{FF2B5EF4-FFF2-40B4-BE49-F238E27FC236}">
                <a16:creationId xmlns:a16="http://schemas.microsoft.com/office/drawing/2014/main" id="{E5CF5E59-3BFF-980D-EBCC-676DFF1A0020}"/>
              </a:ext>
            </a:extLst>
          </p:cNvPr>
          <p:cNvSpPr/>
          <p:nvPr/>
        </p:nvSpPr>
        <p:spPr>
          <a:xfrm>
            <a:off x="1523999" y="5160302"/>
            <a:ext cx="9143999" cy="1127403"/>
          </a:xfrm>
          <a:prstGeom prst="roundRect">
            <a:avLst>
              <a:gd name="adj" fmla="val 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chemeClr val="accent2">
                    <a:lumMod val="75000"/>
                  </a:schemeClr>
                </a:solidFill>
                <a:latin typeface="Cambria" panose="02040503050406030204" pitchFamily="18" charset="0"/>
              </a:rPr>
              <a:t>significantly varies</a:t>
            </a:r>
            <a:r>
              <a:rPr lang="en-US" sz="2400" dirty="0">
                <a:solidFill>
                  <a:schemeClr val="tx1"/>
                </a:solidFill>
                <a:latin typeface="Cambria" panose="02040503050406030204" pitchFamily="18" charset="0"/>
              </a:rPr>
              <a:t> </a:t>
            </a:r>
            <a:r>
              <a:rPr lang="en-US" sz="2400" b="1" dirty="0">
                <a:solidFill>
                  <a:schemeClr val="accent5">
                    <a:lumMod val="50000"/>
                  </a:schemeClr>
                </a:solidFill>
                <a:latin typeface="Cambria" panose="02040503050406030204" pitchFamily="18" charset="0"/>
              </a:rPr>
              <a:t>across rows </a:t>
            </a:r>
            <a:r>
              <a:rPr lang="en-US" sz="2400" dirty="0">
                <a:solidFill>
                  <a:schemeClr val="tx1"/>
                </a:solidFill>
                <a:latin typeface="Cambria" panose="02040503050406030204" pitchFamily="18" charset="0"/>
              </a:rPr>
              <a:t>in a DRAM bank</a:t>
            </a:r>
          </a:p>
        </p:txBody>
      </p:sp>
      <p:sp>
        <p:nvSpPr>
          <p:cNvPr id="8" name="TextBox 7">
            <a:extLst>
              <a:ext uri="{FF2B5EF4-FFF2-40B4-BE49-F238E27FC236}">
                <a16:creationId xmlns:a16="http://schemas.microsoft.com/office/drawing/2014/main" id="{3079CB84-4F97-1CB2-7A46-951C08B03633}"/>
              </a:ext>
            </a:extLst>
          </p:cNvPr>
          <p:cNvSpPr txBox="1"/>
          <p:nvPr/>
        </p:nvSpPr>
        <p:spPr>
          <a:xfrm>
            <a:off x="3640991" y="3212847"/>
            <a:ext cx="5858848" cy="369332"/>
          </a:xfrm>
          <a:prstGeom prst="rect">
            <a:avLst/>
          </a:prstGeom>
          <a:solidFill>
            <a:schemeClr val="bg1"/>
          </a:solidFill>
        </p:spPr>
        <p:txBody>
          <a:bodyPr wrap="none" rtlCol="0">
            <a:spAutoFit/>
          </a:bodyPr>
          <a:lstStyle/>
          <a:p>
            <a:r>
              <a:rPr lang="en-US" dirty="0">
                <a:latin typeface="Cambria" panose="02040503050406030204" pitchFamily="18" charset="0"/>
              </a:rPr>
              <a:t>Minimum hammer count 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p>
        </p:txBody>
      </p:sp>
      <p:sp>
        <p:nvSpPr>
          <p:cNvPr id="9" name="TextBox 8">
            <a:extLst>
              <a:ext uri="{FF2B5EF4-FFF2-40B4-BE49-F238E27FC236}">
                <a16:creationId xmlns:a16="http://schemas.microsoft.com/office/drawing/2014/main" id="{C94F1E2A-DE9E-43C5-D1C2-CADE7D779293}"/>
              </a:ext>
            </a:extLst>
          </p:cNvPr>
          <p:cNvSpPr txBox="1"/>
          <p:nvPr/>
        </p:nvSpPr>
        <p:spPr>
          <a:xfrm rot="16200000">
            <a:off x="1207978" y="1987032"/>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grpSp>
        <p:nvGrpSpPr>
          <p:cNvPr id="33" name="Group 32">
            <a:extLst>
              <a:ext uri="{FF2B5EF4-FFF2-40B4-BE49-F238E27FC236}">
                <a16:creationId xmlns:a16="http://schemas.microsoft.com/office/drawing/2014/main" id="{1C238039-6AEA-52FD-272F-B57799DAE45A}"/>
              </a:ext>
            </a:extLst>
          </p:cNvPr>
          <p:cNvGrpSpPr/>
          <p:nvPr/>
        </p:nvGrpSpPr>
        <p:grpSpPr>
          <a:xfrm>
            <a:off x="2346102" y="1295152"/>
            <a:ext cx="2676931" cy="1041659"/>
            <a:chOff x="5013982" y="1226413"/>
            <a:chExt cx="2676931" cy="1041659"/>
          </a:xfrm>
        </p:grpSpPr>
        <p:sp>
          <p:nvSpPr>
            <p:cNvPr id="23" name="TextBox 22">
              <a:extLst>
                <a:ext uri="{FF2B5EF4-FFF2-40B4-BE49-F238E27FC236}">
                  <a16:creationId xmlns:a16="http://schemas.microsoft.com/office/drawing/2014/main" id="{838DE6A4-00E2-B5C6-B8A3-C387F0D08C6E}"/>
                </a:ext>
              </a:extLst>
            </p:cNvPr>
            <p:cNvSpPr txBox="1"/>
            <p:nvPr/>
          </p:nvSpPr>
          <p:spPr>
            <a:xfrm>
              <a:off x="5013982" y="1226413"/>
              <a:ext cx="2403863"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Variation across banks</a:t>
              </a:r>
            </a:p>
          </p:txBody>
        </p:sp>
        <p:cxnSp>
          <p:nvCxnSpPr>
            <p:cNvPr id="25" name="Elbow Connector 24">
              <a:extLst>
                <a:ext uri="{FF2B5EF4-FFF2-40B4-BE49-F238E27FC236}">
                  <a16:creationId xmlns:a16="http://schemas.microsoft.com/office/drawing/2014/main" id="{2A4FEF9C-88D6-A2A4-2323-7C0BFA0F77FD}"/>
                </a:ext>
              </a:extLst>
            </p:cNvPr>
            <p:cNvCxnSpPr>
              <a:cxnSpLocks/>
              <a:stCxn id="23" idx="3"/>
              <a:endCxn id="26" idx="0"/>
            </p:cNvCxnSpPr>
            <p:nvPr/>
          </p:nvCxnSpPr>
          <p:spPr>
            <a:xfrm>
              <a:off x="7417845" y="1411079"/>
              <a:ext cx="181628" cy="674113"/>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A6F155D-8B02-03B9-D23C-7B149C055FC0}"/>
                </a:ext>
              </a:extLst>
            </p:cNvPr>
            <p:cNvSpPr>
              <a:spLocks noChangeAspect="1"/>
            </p:cNvSpPr>
            <p:nvPr/>
          </p:nvSpPr>
          <p:spPr>
            <a:xfrm>
              <a:off x="7508033" y="2085192"/>
              <a:ext cx="182880" cy="18288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2DC98E8-75A4-26F3-8C97-B2059C98AF55}"/>
              </a:ext>
            </a:extLst>
          </p:cNvPr>
          <p:cNvGrpSpPr/>
          <p:nvPr/>
        </p:nvGrpSpPr>
        <p:grpSpPr>
          <a:xfrm>
            <a:off x="6104834" y="1302282"/>
            <a:ext cx="3762440" cy="664384"/>
            <a:chOff x="4580834" y="1302282"/>
            <a:chExt cx="3762440" cy="664384"/>
          </a:xfrm>
        </p:grpSpPr>
        <p:sp>
          <p:nvSpPr>
            <p:cNvPr id="22" name="TextBox 21">
              <a:extLst>
                <a:ext uri="{FF2B5EF4-FFF2-40B4-BE49-F238E27FC236}">
                  <a16:creationId xmlns:a16="http://schemas.microsoft.com/office/drawing/2014/main" id="{73F01791-6FEF-5AE0-590C-588C5E1AE658}"/>
                </a:ext>
              </a:extLst>
            </p:cNvPr>
            <p:cNvSpPr txBox="1"/>
            <p:nvPr/>
          </p:nvSpPr>
          <p:spPr>
            <a:xfrm>
              <a:off x="4580834" y="1302282"/>
              <a:ext cx="3762440" cy="369332"/>
            </a:xfrm>
            <a:prstGeom prst="rect">
              <a:avLst/>
            </a:prstGeom>
            <a:noFill/>
          </p:spPr>
          <p:txBody>
            <a:bodyPr wrap="none" rtlCol="0">
              <a:spAutoFit/>
            </a:bodyPr>
            <a:lstStyle/>
            <a:p>
              <a:pPr algn="ctr"/>
              <a:r>
                <a:rPr lang="en-US" dirty="0">
                  <a:solidFill>
                    <a:srgbClr val="C00000"/>
                  </a:solidFill>
                  <a:latin typeface="Cambria" panose="02040503050406030204" pitchFamily="18" charset="0"/>
                </a:rPr>
                <a:t>Different DRAM modules from Mfr. S</a:t>
              </a:r>
            </a:p>
          </p:txBody>
        </p:sp>
        <p:cxnSp>
          <p:nvCxnSpPr>
            <p:cNvPr id="31" name="Elbow Connector 30">
              <a:extLst>
                <a:ext uri="{FF2B5EF4-FFF2-40B4-BE49-F238E27FC236}">
                  <a16:creationId xmlns:a16="http://schemas.microsoft.com/office/drawing/2014/main" id="{C1828361-714A-8435-DA24-AEEC19C01A92}"/>
                </a:ext>
              </a:extLst>
            </p:cNvPr>
            <p:cNvCxnSpPr>
              <a:cxnSpLocks/>
              <a:stCxn id="22" idx="1"/>
              <a:endCxn id="12" idx="1"/>
            </p:cNvCxnSpPr>
            <p:nvPr/>
          </p:nvCxnSpPr>
          <p:spPr>
            <a:xfrm rot="10800000" flipH="1" flipV="1">
              <a:off x="4580834" y="1486947"/>
              <a:ext cx="565082" cy="479719"/>
            </a:xfrm>
            <a:prstGeom prst="bentConnector3">
              <a:avLst>
                <a:gd name="adj1" fmla="val -40454"/>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9EE7C13C-EAB3-6C82-BC7C-70D7D7876287}"/>
              </a:ext>
            </a:extLst>
          </p:cNvPr>
          <p:cNvSpPr/>
          <p:nvPr/>
        </p:nvSpPr>
        <p:spPr>
          <a:xfrm>
            <a:off x="6669923" y="1858846"/>
            <a:ext cx="329617" cy="2156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56B9E817-C5A2-6066-869F-3E71D3D29D60}"/>
              </a:ext>
            </a:extLst>
          </p:cNvPr>
          <p:cNvGrpSpPr/>
          <p:nvPr/>
        </p:nvGrpSpPr>
        <p:grpSpPr>
          <a:xfrm>
            <a:off x="5449720" y="3611356"/>
            <a:ext cx="4537560" cy="369332"/>
            <a:chOff x="3925720" y="3611356"/>
            <a:chExt cx="4537560" cy="369332"/>
          </a:xfrm>
        </p:grpSpPr>
        <p:cxnSp>
          <p:nvCxnSpPr>
            <p:cNvPr id="21" name="Straight Arrow Connector 20">
              <a:extLst>
                <a:ext uri="{FF2B5EF4-FFF2-40B4-BE49-F238E27FC236}">
                  <a16:creationId xmlns:a16="http://schemas.microsoft.com/office/drawing/2014/main" id="{3102D994-0592-9C8E-D6F7-BCC0ADD2CD75}"/>
                </a:ext>
              </a:extLst>
            </p:cNvPr>
            <p:cNvCxnSpPr>
              <a:cxnSpLocks/>
              <a:stCxn id="27" idx="1"/>
            </p:cNvCxnSpPr>
            <p:nvPr/>
          </p:nvCxnSpPr>
          <p:spPr>
            <a:xfrm>
              <a:off x="3925720" y="3796022"/>
              <a:ext cx="4537560" cy="3818"/>
            </a:xfrm>
            <a:prstGeom prst="straightConnector1">
              <a:avLst/>
            </a:prstGeom>
            <a:ln w="38100">
              <a:solidFill>
                <a:srgbClr val="2C177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E210A15-0D31-D8DD-FE9E-ECDC849C1286}"/>
                </a:ext>
              </a:extLst>
            </p:cNvPr>
            <p:cNvSpPr/>
            <p:nvPr/>
          </p:nvSpPr>
          <p:spPr>
            <a:xfrm>
              <a:off x="6035044" y="3688081"/>
              <a:ext cx="350510" cy="246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B2F8F8D-261C-380A-7413-D33995ABF8D6}"/>
                </a:ext>
              </a:extLst>
            </p:cNvPr>
            <p:cNvSpPr txBox="1"/>
            <p:nvPr/>
          </p:nvSpPr>
          <p:spPr>
            <a:xfrm>
              <a:off x="3925720" y="3611356"/>
              <a:ext cx="4537560" cy="369332"/>
            </a:xfrm>
            <a:prstGeom prst="rect">
              <a:avLst/>
            </a:prstGeom>
            <a:noFill/>
            <a:ln>
              <a:noFill/>
            </a:ln>
          </p:spPr>
          <p:txBody>
            <a:bodyPr wrap="square" rtlCol="0">
              <a:spAutoFit/>
            </a:bodyPr>
            <a:lstStyle/>
            <a:p>
              <a:pPr algn="ctr"/>
              <a:r>
                <a:rPr lang="en-US" b="1" dirty="0">
                  <a:solidFill>
                    <a:srgbClr val="2C177E"/>
                  </a:solidFill>
                  <a:latin typeface="Cambria" panose="02040503050406030204" pitchFamily="18" charset="0"/>
                </a:rPr>
                <a:t>S0</a:t>
              </a:r>
            </a:p>
          </p:txBody>
        </p:sp>
      </p:grpSp>
      <p:grpSp>
        <p:nvGrpSpPr>
          <p:cNvPr id="30" name="Group 29">
            <a:extLst>
              <a:ext uri="{FF2B5EF4-FFF2-40B4-BE49-F238E27FC236}">
                <a16:creationId xmlns:a16="http://schemas.microsoft.com/office/drawing/2014/main" id="{E30869D3-8F98-EA37-AC69-FBBA3B2F0E5A}"/>
              </a:ext>
            </a:extLst>
          </p:cNvPr>
          <p:cNvGrpSpPr/>
          <p:nvPr/>
        </p:nvGrpSpPr>
        <p:grpSpPr>
          <a:xfrm>
            <a:off x="4708038" y="3863351"/>
            <a:ext cx="5279242" cy="369332"/>
            <a:chOff x="3184038" y="3611356"/>
            <a:chExt cx="5279242" cy="369332"/>
          </a:xfrm>
        </p:grpSpPr>
        <p:cxnSp>
          <p:nvCxnSpPr>
            <p:cNvPr id="34" name="Straight Arrow Connector 33">
              <a:extLst>
                <a:ext uri="{FF2B5EF4-FFF2-40B4-BE49-F238E27FC236}">
                  <a16:creationId xmlns:a16="http://schemas.microsoft.com/office/drawing/2014/main" id="{38AF12ED-D9DD-F931-68F6-A24AA47A53C5}"/>
                </a:ext>
              </a:extLst>
            </p:cNvPr>
            <p:cNvCxnSpPr>
              <a:cxnSpLocks/>
              <a:stCxn id="36" idx="1"/>
            </p:cNvCxnSpPr>
            <p:nvPr/>
          </p:nvCxnSpPr>
          <p:spPr>
            <a:xfrm>
              <a:off x="3184038" y="3796022"/>
              <a:ext cx="5279242" cy="3818"/>
            </a:xfrm>
            <a:prstGeom prst="straightConnector1">
              <a:avLst/>
            </a:prstGeom>
            <a:ln w="38100">
              <a:solidFill>
                <a:srgbClr val="5D159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43BEEA2-ADA2-20C6-7FA4-DCB22E0D3AA3}"/>
                </a:ext>
              </a:extLst>
            </p:cNvPr>
            <p:cNvSpPr/>
            <p:nvPr/>
          </p:nvSpPr>
          <p:spPr>
            <a:xfrm>
              <a:off x="5643880" y="3676631"/>
              <a:ext cx="274320"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0E6A68F-610D-573C-749A-1A29D1E6AF8B}"/>
                </a:ext>
              </a:extLst>
            </p:cNvPr>
            <p:cNvSpPr txBox="1"/>
            <p:nvPr/>
          </p:nvSpPr>
          <p:spPr>
            <a:xfrm>
              <a:off x="3184038" y="3611356"/>
              <a:ext cx="5279241" cy="369332"/>
            </a:xfrm>
            <a:prstGeom prst="rect">
              <a:avLst/>
            </a:prstGeom>
            <a:noFill/>
          </p:spPr>
          <p:txBody>
            <a:bodyPr wrap="square" rtlCol="0">
              <a:spAutoFit/>
            </a:bodyPr>
            <a:lstStyle/>
            <a:p>
              <a:pPr algn="ctr"/>
              <a:r>
                <a:rPr lang="en-US" b="1" dirty="0">
                  <a:solidFill>
                    <a:srgbClr val="5D1592"/>
                  </a:solidFill>
                  <a:latin typeface="Cambria" panose="02040503050406030204" pitchFamily="18" charset="0"/>
                </a:rPr>
                <a:t>S1</a:t>
              </a:r>
            </a:p>
          </p:txBody>
        </p:sp>
      </p:grpSp>
      <p:grpSp>
        <p:nvGrpSpPr>
          <p:cNvPr id="38" name="Group 37">
            <a:extLst>
              <a:ext uri="{FF2B5EF4-FFF2-40B4-BE49-F238E27FC236}">
                <a16:creationId xmlns:a16="http://schemas.microsoft.com/office/drawing/2014/main" id="{0DA862E1-3EE0-6447-1F63-B94C360427B0}"/>
              </a:ext>
            </a:extLst>
          </p:cNvPr>
          <p:cNvGrpSpPr/>
          <p:nvPr/>
        </p:nvGrpSpPr>
        <p:grpSpPr>
          <a:xfrm>
            <a:off x="3169920" y="4119164"/>
            <a:ext cx="6134858" cy="369332"/>
            <a:chOff x="3139440" y="3611356"/>
            <a:chExt cx="6134858" cy="369332"/>
          </a:xfrm>
        </p:grpSpPr>
        <p:cxnSp>
          <p:nvCxnSpPr>
            <p:cNvPr id="39" name="Straight Arrow Connector 38">
              <a:extLst>
                <a:ext uri="{FF2B5EF4-FFF2-40B4-BE49-F238E27FC236}">
                  <a16:creationId xmlns:a16="http://schemas.microsoft.com/office/drawing/2014/main" id="{D05C8BC5-9B36-233F-DEC7-0290AA35DE11}"/>
                </a:ext>
              </a:extLst>
            </p:cNvPr>
            <p:cNvCxnSpPr>
              <a:cxnSpLocks/>
              <a:stCxn id="41" idx="1"/>
              <a:endCxn id="41" idx="3"/>
            </p:cNvCxnSpPr>
            <p:nvPr/>
          </p:nvCxnSpPr>
          <p:spPr>
            <a:xfrm>
              <a:off x="3139440" y="3796022"/>
              <a:ext cx="6134858" cy="0"/>
            </a:xfrm>
            <a:prstGeom prst="straightConnector1">
              <a:avLst/>
            </a:prstGeom>
            <a:ln w="38100">
              <a:solidFill>
                <a:srgbClr val="85239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9F941FA-003F-D8C3-DE68-401D96D5588C}"/>
                </a:ext>
              </a:extLst>
            </p:cNvPr>
            <p:cNvSpPr/>
            <p:nvPr/>
          </p:nvSpPr>
          <p:spPr>
            <a:xfrm>
              <a:off x="6065520" y="3676631"/>
              <a:ext cx="294640"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6C4D809-D0CE-1A6A-CD27-A2560C74F8C8}"/>
                </a:ext>
              </a:extLst>
            </p:cNvPr>
            <p:cNvSpPr txBox="1"/>
            <p:nvPr/>
          </p:nvSpPr>
          <p:spPr>
            <a:xfrm>
              <a:off x="3139440" y="3611356"/>
              <a:ext cx="6134858" cy="369332"/>
            </a:xfrm>
            <a:prstGeom prst="rect">
              <a:avLst/>
            </a:prstGeom>
            <a:noFill/>
          </p:spPr>
          <p:txBody>
            <a:bodyPr wrap="square" rtlCol="0">
              <a:spAutoFit/>
            </a:bodyPr>
            <a:lstStyle/>
            <a:p>
              <a:pPr algn="ctr"/>
              <a:r>
                <a:rPr lang="en-US" b="1" dirty="0">
                  <a:solidFill>
                    <a:srgbClr val="852390"/>
                  </a:solidFill>
                  <a:latin typeface="Cambria" panose="02040503050406030204" pitchFamily="18" charset="0"/>
                </a:rPr>
                <a:t>S2</a:t>
              </a:r>
            </a:p>
          </p:txBody>
        </p:sp>
      </p:grpSp>
      <p:grpSp>
        <p:nvGrpSpPr>
          <p:cNvPr id="45" name="Group 44">
            <a:extLst>
              <a:ext uri="{FF2B5EF4-FFF2-40B4-BE49-F238E27FC236}">
                <a16:creationId xmlns:a16="http://schemas.microsoft.com/office/drawing/2014/main" id="{8E9771DC-FFB7-3BB9-F191-644A78507BCD}"/>
              </a:ext>
            </a:extLst>
          </p:cNvPr>
          <p:cNvGrpSpPr/>
          <p:nvPr/>
        </p:nvGrpSpPr>
        <p:grpSpPr>
          <a:xfrm>
            <a:off x="3930642" y="4374977"/>
            <a:ext cx="6056638" cy="369332"/>
            <a:chOff x="3217660" y="3611356"/>
            <a:chExt cx="6056638" cy="369332"/>
          </a:xfrm>
        </p:grpSpPr>
        <p:cxnSp>
          <p:nvCxnSpPr>
            <p:cNvPr id="46" name="Straight Arrow Connector 45">
              <a:extLst>
                <a:ext uri="{FF2B5EF4-FFF2-40B4-BE49-F238E27FC236}">
                  <a16:creationId xmlns:a16="http://schemas.microsoft.com/office/drawing/2014/main" id="{897E820C-7EDE-5067-550E-E7B3F00BD382}"/>
                </a:ext>
              </a:extLst>
            </p:cNvPr>
            <p:cNvCxnSpPr>
              <a:cxnSpLocks/>
              <a:stCxn id="48" idx="1"/>
              <a:endCxn id="48" idx="3"/>
            </p:cNvCxnSpPr>
            <p:nvPr/>
          </p:nvCxnSpPr>
          <p:spPr>
            <a:xfrm>
              <a:off x="3217660" y="3796022"/>
              <a:ext cx="6056638" cy="0"/>
            </a:xfrm>
            <a:prstGeom prst="straightConnector1">
              <a:avLst/>
            </a:prstGeom>
            <a:ln w="38100">
              <a:solidFill>
                <a:srgbClr val="AD488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F670835-6B10-86A0-2CEE-CEB0290E6263}"/>
                </a:ext>
              </a:extLst>
            </p:cNvPr>
            <p:cNvSpPr/>
            <p:nvPr/>
          </p:nvSpPr>
          <p:spPr>
            <a:xfrm>
              <a:off x="6065520" y="3676631"/>
              <a:ext cx="294640"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FF6F2250-9709-B64C-5AE1-C1CD26817807}"/>
                </a:ext>
              </a:extLst>
            </p:cNvPr>
            <p:cNvSpPr txBox="1"/>
            <p:nvPr/>
          </p:nvSpPr>
          <p:spPr>
            <a:xfrm>
              <a:off x="3217660" y="3611356"/>
              <a:ext cx="6056638" cy="369332"/>
            </a:xfrm>
            <a:prstGeom prst="rect">
              <a:avLst/>
            </a:prstGeom>
            <a:noFill/>
          </p:spPr>
          <p:txBody>
            <a:bodyPr wrap="square" rtlCol="0">
              <a:spAutoFit/>
            </a:bodyPr>
            <a:lstStyle/>
            <a:p>
              <a:pPr algn="ctr"/>
              <a:r>
                <a:rPr lang="en-US" b="1" dirty="0">
                  <a:solidFill>
                    <a:srgbClr val="AD4882"/>
                  </a:solidFill>
                  <a:latin typeface="Cambria" panose="02040503050406030204" pitchFamily="18" charset="0"/>
                </a:rPr>
                <a:t>S3</a:t>
              </a:r>
            </a:p>
          </p:txBody>
        </p:sp>
      </p:grpSp>
      <p:grpSp>
        <p:nvGrpSpPr>
          <p:cNvPr id="49" name="Group 48">
            <a:extLst>
              <a:ext uri="{FF2B5EF4-FFF2-40B4-BE49-F238E27FC236}">
                <a16:creationId xmlns:a16="http://schemas.microsoft.com/office/drawing/2014/main" id="{F8F0B49B-2BD1-7F04-AE15-6DD2835C5C26}"/>
              </a:ext>
            </a:extLst>
          </p:cNvPr>
          <p:cNvGrpSpPr/>
          <p:nvPr/>
        </p:nvGrpSpPr>
        <p:grpSpPr>
          <a:xfrm>
            <a:off x="3169920" y="4606299"/>
            <a:ext cx="6817360" cy="369332"/>
            <a:chOff x="3139440" y="3611356"/>
            <a:chExt cx="6817360" cy="369332"/>
          </a:xfrm>
        </p:grpSpPr>
        <p:cxnSp>
          <p:nvCxnSpPr>
            <p:cNvPr id="50" name="Straight Arrow Connector 49">
              <a:extLst>
                <a:ext uri="{FF2B5EF4-FFF2-40B4-BE49-F238E27FC236}">
                  <a16:creationId xmlns:a16="http://schemas.microsoft.com/office/drawing/2014/main" id="{1206A3F6-1795-ABE9-DC59-402FA7A7383D}"/>
                </a:ext>
              </a:extLst>
            </p:cNvPr>
            <p:cNvCxnSpPr>
              <a:cxnSpLocks/>
              <a:stCxn id="52" idx="1"/>
              <a:endCxn id="52" idx="3"/>
            </p:cNvCxnSpPr>
            <p:nvPr/>
          </p:nvCxnSpPr>
          <p:spPr>
            <a:xfrm>
              <a:off x="3139440" y="3796022"/>
              <a:ext cx="6817360" cy="0"/>
            </a:xfrm>
            <a:prstGeom prst="straightConnector1">
              <a:avLst/>
            </a:prstGeom>
            <a:ln w="38100">
              <a:solidFill>
                <a:srgbClr val="CF707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6247453E-A080-8D79-99BA-7E9CFA828384}"/>
                </a:ext>
              </a:extLst>
            </p:cNvPr>
            <p:cNvSpPr/>
            <p:nvPr/>
          </p:nvSpPr>
          <p:spPr>
            <a:xfrm>
              <a:off x="6360160" y="3676631"/>
              <a:ext cx="387862" cy="2464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F7073"/>
                </a:solidFill>
              </a:endParaRPr>
            </a:p>
          </p:txBody>
        </p:sp>
        <p:sp>
          <p:nvSpPr>
            <p:cNvPr id="52" name="TextBox 51">
              <a:extLst>
                <a:ext uri="{FF2B5EF4-FFF2-40B4-BE49-F238E27FC236}">
                  <a16:creationId xmlns:a16="http://schemas.microsoft.com/office/drawing/2014/main" id="{B2677F43-2119-C313-5862-E68F40233C88}"/>
                </a:ext>
              </a:extLst>
            </p:cNvPr>
            <p:cNvSpPr txBox="1"/>
            <p:nvPr/>
          </p:nvSpPr>
          <p:spPr>
            <a:xfrm>
              <a:off x="3139440" y="3611356"/>
              <a:ext cx="6817360" cy="369332"/>
            </a:xfrm>
            <a:prstGeom prst="rect">
              <a:avLst/>
            </a:prstGeom>
            <a:noFill/>
          </p:spPr>
          <p:txBody>
            <a:bodyPr wrap="square" rtlCol="0">
              <a:spAutoFit/>
            </a:bodyPr>
            <a:lstStyle/>
            <a:p>
              <a:pPr algn="ctr"/>
              <a:r>
                <a:rPr lang="en-US" b="1" dirty="0">
                  <a:solidFill>
                    <a:srgbClr val="CF7073"/>
                  </a:solidFill>
                  <a:latin typeface="Cambria" panose="02040503050406030204" pitchFamily="18" charset="0"/>
                </a:rPr>
                <a:t>S4</a:t>
              </a:r>
            </a:p>
          </p:txBody>
        </p:sp>
      </p:grpSp>
      <p:sp>
        <p:nvSpPr>
          <p:cNvPr id="55" name="TextBox 54">
            <a:extLst>
              <a:ext uri="{FF2B5EF4-FFF2-40B4-BE49-F238E27FC236}">
                <a16:creationId xmlns:a16="http://schemas.microsoft.com/office/drawing/2014/main" id="{DBF4ED3D-F362-446C-C41A-082A5D7A018C}"/>
              </a:ext>
            </a:extLst>
          </p:cNvPr>
          <p:cNvSpPr txBox="1"/>
          <p:nvPr/>
        </p:nvSpPr>
        <p:spPr>
          <a:xfrm>
            <a:off x="2062203" y="3229738"/>
            <a:ext cx="779380" cy="646331"/>
          </a:xfrm>
          <a:prstGeom prst="rect">
            <a:avLst/>
          </a:prstGeom>
          <a:noFill/>
        </p:spPr>
        <p:txBody>
          <a:bodyPr wrap="none" rtlCol="0">
            <a:spAutoFit/>
          </a:bodyPr>
          <a:lstStyle/>
          <a:p>
            <a:pPr algn="r"/>
            <a:r>
              <a:rPr lang="en-US" dirty="0">
                <a:solidFill>
                  <a:srgbClr val="C00000"/>
                </a:solidFill>
                <a:latin typeface="Cambria" panose="02040503050406030204" pitchFamily="18" charset="0"/>
              </a:rPr>
              <a:t>Worst</a:t>
            </a:r>
          </a:p>
          <a:p>
            <a:pPr algn="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endParaRPr lang="en-US" baseline="-25000" dirty="0">
              <a:solidFill>
                <a:srgbClr val="C00000"/>
              </a:solidFill>
              <a:latin typeface="Cambria" panose="02040503050406030204" pitchFamily="18" charset="0"/>
            </a:endParaRPr>
          </a:p>
        </p:txBody>
      </p:sp>
      <p:cxnSp>
        <p:nvCxnSpPr>
          <p:cNvPr id="57" name="Elbow Connector 56">
            <a:extLst>
              <a:ext uri="{FF2B5EF4-FFF2-40B4-BE49-F238E27FC236}">
                <a16:creationId xmlns:a16="http://schemas.microsoft.com/office/drawing/2014/main" id="{F3C65C0D-EE4D-394E-AA49-6939395914CE}"/>
              </a:ext>
            </a:extLst>
          </p:cNvPr>
          <p:cNvCxnSpPr>
            <a:cxnSpLocks/>
            <a:stCxn id="55" idx="3"/>
            <a:endCxn id="58" idx="2"/>
          </p:cNvCxnSpPr>
          <p:nvPr/>
        </p:nvCxnSpPr>
        <p:spPr>
          <a:xfrm flipV="1">
            <a:off x="2841590" y="3212847"/>
            <a:ext cx="306739" cy="340050"/>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440D2D2-CDE7-17BF-D465-26AAD44EF81F}"/>
              </a:ext>
            </a:extLst>
          </p:cNvPr>
          <p:cNvSpPr/>
          <p:nvPr/>
        </p:nvSpPr>
        <p:spPr>
          <a:xfrm>
            <a:off x="2926081" y="2986591"/>
            <a:ext cx="444482" cy="226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B1DA799-78C8-AB87-9DFC-25AEF00393C3}"/>
              </a:ext>
            </a:extLst>
          </p:cNvPr>
          <p:cNvSpPr/>
          <p:nvPr/>
        </p:nvSpPr>
        <p:spPr>
          <a:xfrm>
            <a:off x="9499839" y="1664484"/>
            <a:ext cx="952868" cy="410011"/>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2ADCAE59-A36E-9505-C01E-67EE7D88C2E4}"/>
              </a:ext>
            </a:extLst>
          </p:cNvPr>
          <p:cNvCxnSpPr>
            <a:cxnSpLocks/>
            <a:stCxn id="22" idx="3"/>
            <a:endCxn id="7" idx="0"/>
          </p:cNvCxnSpPr>
          <p:nvPr/>
        </p:nvCxnSpPr>
        <p:spPr>
          <a:xfrm>
            <a:off x="9867281" y="1486955"/>
            <a:ext cx="108999" cy="177529"/>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5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7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55"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83FF1-5DC2-85AD-D73D-DE233C3C5E67}"/>
              </a:ext>
            </a:extLst>
          </p:cNvPr>
          <p:cNvSpPr>
            <a:spLocks noGrp="1"/>
          </p:cNvSpPr>
          <p:nvPr>
            <p:ph type="title"/>
          </p:nvPr>
        </p:nvSpPr>
        <p:spPr/>
        <p:txBody>
          <a:bodyPr/>
          <a:lstStyle/>
          <a:p>
            <a:r>
              <a:rPr lang="en-US" dirty="0"/>
              <a:t>DRAM Read Disturbance</a:t>
            </a:r>
          </a:p>
        </p:txBody>
      </p:sp>
      <p:sp>
        <p:nvSpPr>
          <p:cNvPr id="12" name="Content Placeholder 11">
            <a:extLst>
              <a:ext uri="{FF2B5EF4-FFF2-40B4-BE49-F238E27FC236}">
                <a16:creationId xmlns:a16="http://schemas.microsoft.com/office/drawing/2014/main" id="{BEC99083-44B6-8EAE-C345-80E1574970F9}"/>
              </a:ext>
            </a:extLst>
          </p:cNvPr>
          <p:cNvSpPr>
            <a:spLocks noGrp="1"/>
          </p:cNvSpPr>
          <p:nvPr>
            <p:ph idx="1"/>
          </p:nvPr>
        </p:nvSpPr>
        <p:spPr>
          <a:xfrm>
            <a:off x="1524008" y="5400680"/>
            <a:ext cx="9143999" cy="965198"/>
          </a:xfrm>
          <a:solidFill>
            <a:schemeClr val="accent2">
              <a:lumMod val="20000"/>
              <a:lumOff val="80000"/>
            </a:schemeClr>
          </a:solidFill>
          <a:ln w="28575">
            <a:noFill/>
          </a:ln>
        </p:spPr>
        <p:txBody>
          <a:bodyPr>
            <a:normAutofit/>
          </a:bodyPr>
          <a:lstStyle/>
          <a:p>
            <a:pPr marL="0" indent="0" algn="ctr">
              <a:buNone/>
            </a:pPr>
            <a:r>
              <a:rPr lang="en-US" sz="2800" b="1" dirty="0">
                <a:solidFill>
                  <a:schemeClr val="accent1">
                    <a:lumMod val="75000"/>
                  </a:schemeClr>
                </a:solidFill>
              </a:rPr>
              <a:t>Reading</a:t>
            </a:r>
            <a:r>
              <a:rPr lang="en-US" sz="2800" dirty="0"/>
              <a:t> from a memory location </a:t>
            </a:r>
            <a:br>
              <a:rPr lang="en-US" sz="2800" dirty="0"/>
            </a:br>
            <a:r>
              <a:rPr lang="en-US" sz="2800" b="1" dirty="0">
                <a:solidFill>
                  <a:srgbClr val="7030A0"/>
                </a:solidFill>
              </a:rPr>
              <a:t>disturbs</a:t>
            </a:r>
            <a:r>
              <a:rPr lang="en-US" sz="2800" dirty="0"/>
              <a:t> data in </a:t>
            </a:r>
            <a:r>
              <a:rPr lang="en-US" sz="2800" b="1" dirty="0">
                <a:solidFill>
                  <a:srgbClr val="C00000"/>
                </a:solidFill>
              </a:rPr>
              <a:t>physically nearby </a:t>
            </a:r>
            <a:r>
              <a:rPr lang="en-US" sz="2800" dirty="0"/>
              <a:t>locations</a:t>
            </a:r>
            <a:endParaRPr lang="en-US" sz="1100" dirty="0"/>
          </a:p>
        </p:txBody>
      </p:sp>
      <p:sp>
        <p:nvSpPr>
          <p:cNvPr id="17" name="Slide Number Placeholder 16">
            <a:extLst>
              <a:ext uri="{FF2B5EF4-FFF2-40B4-BE49-F238E27FC236}">
                <a16:creationId xmlns:a16="http://schemas.microsoft.com/office/drawing/2014/main" id="{81810901-C42E-8FD6-1A15-0AE391E70DE8}"/>
              </a:ext>
            </a:extLst>
          </p:cNvPr>
          <p:cNvSpPr>
            <a:spLocks noGrp="1"/>
          </p:cNvSpPr>
          <p:nvPr>
            <p:ph type="sldNum" sz="quarter" idx="12"/>
          </p:nvPr>
        </p:nvSpPr>
        <p:spPr/>
        <p:txBody>
          <a:bodyPr/>
          <a:lstStyle/>
          <a:p>
            <a:fld id="{676C2683-0D41-1E45-8714-724CB2570654}" type="slidenum">
              <a:rPr lang="en-US" smtClean="0"/>
              <a:pPr/>
              <a:t>3</a:t>
            </a:fld>
            <a:endParaRPr lang="en-US" dirty="0"/>
          </a:p>
        </p:txBody>
      </p:sp>
      <p:pic>
        <p:nvPicPr>
          <p:cNvPr id="3074" name="Picture 2" hidden="1">
            <a:extLst>
              <a:ext uri="{FF2B5EF4-FFF2-40B4-BE49-F238E27FC236}">
                <a16:creationId xmlns:a16="http://schemas.microsoft.com/office/drawing/2014/main" id="{47AC435E-6AA2-AAFA-81FE-D4668CACE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24"/>
          <a:stretch/>
        </p:blipFill>
        <p:spPr bwMode="auto">
          <a:xfrm>
            <a:off x="1524006" y="965200"/>
            <a:ext cx="9144001" cy="58928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hidden="1">
            <a:extLst>
              <a:ext uri="{FF2B5EF4-FFF2-40B4-BE49-F238E27FC236}">
                <a16:creationId xmlns:a16="http://schemas.microsoft.com/office/drawing/2014/main" id="{D795B73F-4208-55A7-F246-0319E037AC03}"/>
              </a:ext>
            </a:extLst>
          </p:cNvPr>
          <p:cNvSpPr/>
          <p:nvPr/>
        </p:nvSpPr>
        <p:spPr>
          <a:xfrm>
            <a:off x="1524000" y="965200"/>
            <a:ext cx="9144000" cy="5892800"/>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hidden="1">
            <a:extLst>
              <a:ext uri="{FF2B5EF4-FFF2-40B4-BE49-F238E27FC236}">
                <a16:creationId xmlns:a16="http://schemas.microsoft.com/office/drawing/2014/main" id="{ECBF9F39-E0EB-1CB6-19EA-C4526101348F}"/>
              </a:ext>
            </a:extLst>
          </p:cNvPr>
          <p:cNvCxnSpPr/>
          <p:nvPr/>
        </p:nvCxnSpPr>
        <p:spPr>
          <a:xfrm flipV="1">
            <a:off x="3975797" y="1708220"/>
            <a:ext cx="0" cy="4184580"/>
          </a:xfrm>
          <a:prstGeom prst="straightConnector1">
            <a:avLst/>
          </a:prstGeom>
          <a:ln w="3810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hidden="1">
            <a:extLst>
              <a:ext uri="{FF2B5EF4-FFF2-40B4-BE49-F238E27FC236}">
                <a16:creationId xmlns:a16="http://schemas.microsoft.com/office/drawing/2014/main" id="{AD54C440-1F45-7260-5CC6-E38440300A5F}"/>
              </a:ext>
            </a:extLst>
          </p:cNvPr>
          <p:cNvSpPr txBox="1"/>
          <p:nvPr/>
        </p:nvSpPr>
        <p:spPr>
          <a:xfrm>
            <a:off x="2918463" y="1061472"/>
            <a:ext cx="2114681" cy="584775"/>
          </a:xfrm>
          <a:prstGeom prst="rect">
            <a:avLst/>
          </a:prstGeom>
          <a:noFill/>
        </p:spPr>
        <p:txBody>
          <a:bodyPr wrap="none" rtlCol="0">
            <a:spAutoFit/>
          </a:bodyPr>
          <a:lstStyle/>
          <a:p>
            <a:r>
              <a:rPr lang="en-US" sz="3200" b="1" dirty="0">
                <a:solidFill>
                  <a:srgbClr val="C00000"/>
                </a:solidFill>
                <a:latin typeface="Cambria" panose="02040503050406030204" pitchFamily="18" charset="0"/>
              </a:rPr>
              <a:t>Used Lane</a:t>
            </a:r>
          </a:p>
        </p:txBody>
      </p:sp>
      <p:grpSp>
        <p:nvGrpSpPr>
          <p:cNvPr id="25" name="Group 24" hidden="1">
            <a:extLst>
              <a:ext uri="{FF2B5EF4-FFF2-40B4-BE49-F238E27FC236}">
                <a16:creationId xmlns:a16="http://schemas.microsoft.com/office/drawing/2014/main" id="{51F63BD4-6FAB-CF54-3454-DE67482035D5}"/>
              </a:ext>
            </a:extLst>
          </p:cNvPr>
          <p:cNvGrpSpPr/>
          <p:nvPr/>
        </p:nvGrpSpPr>
        <p:grpSpPr>
          <a:xfrm>
            <a:off x="2930776" y="965200"/>
            <a:ext cx="6175301" cy="5883276"/>
            <a:chOff x="1406769" y="965200"/>
            <a:chExt cx="6175301" cy="5883276"/>
          </a:xfrm>
        </p:grpSpPr>
        <p:cxnSp>
          <p:nvCxnSpPr>
            <p:cNvPr id="20" name="Straight Connector 19">
              <a:extLst>
                <a:ext uri="{FF2B5EF4-FFF2-40B4-BE49-F238E27FC236}">
                  <a16:creationId xmlns:a16="http://schemas.microsoft.com/office/drawing/2014/main" id="{C1B125FD-E93F-2084-4D8C-E4BCA018D64F}"/>
                </a:ext>
              </a:extLst>
            </p:cNvPr>
            <p:cNvCxnSpPr>
              <a:cxnSpLocks/>
            </p:cNvCxnSpPr>
            <p:nvPr/>
          </p:nvCxnSpPr>
          <p:spPr>
            <a:xfrm>
              <a:off x="1406769" y="965200"/>
              <a:ext cx="0" cy="5883276"/>
            </a:xfrm>
            <a:prstGeom prst="line">
              <a:avLst/>
            </a:prstGeom>
            <a:ln w="1270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3CAFFA-7DB5-3134-5210-0908B0BFFB15}"/>
                </a:ext>
              </a:extLst>
            </p:cNvPr>
            <p:cNvCxnSpPr>
              <a:cxnSpLocks/>
            </p:cNvCxnSpPr>
            <p:nvPr/>
          </p:nvCxnSpPr>
          <p:spPr>
            <a:xfrm>
              <a:off x="3460571" y="965200"/>
              <a:ext cx="0" cy="5883276"/>
            </a:xfrm>
            <a:prstGeom prst="line">
              <a:avLst/>
            </a:prstGeom>
            <a:ln w="1270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7A286D-7F28-9C61-F809-81411D0FDD48}"/>
                </a:ext>
              </a:extLst>
            </p:cNvPr>
            <p:cNvCxnSpPr>
              <a:cxnSpLocks/>
            </p:cNvCxnSpPr>
            <p:nvPr/>
          </p:nvCxnSpPr>
          <p:spPr>
            <a:xfrm>
              <a:off x="5532206" y="965200"/>
              <a:ext cx="0" cy="5883276"/>
            </a:xfrm>
            <a:prstGeom prst="line">
              <a:avLst/>
            </a:prstGeom>
            <a:ln w="1270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D23D02-3B64-BAED-84EF-5BF3D8D3CB2A}"/>
                </a:ext>
              </a:extLst>
            </p:cNvPr>
            <p:cNvCxnSpPr>
              <a:cxnSpLocks/>
            </p:cNvCxnSpPr>
            <p:nvPr/>
          </p:nvCxnSpPr>
          <p:spPr>
            <a:xfrm>
              <a:off x="7582070" y="965200"/>
              <a:ext cx="0" cy="5883276"/>
            </a:xfrm>
            <a:prstGeom prst="line">
              <a:avLst/>
            </a:prstGeom>
            <a:ln w="1270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6" name="Group 25" hidden="1">
            <a:extLst>
              <a:ext uri="{FF2B5EF4-FFF2-40B4-BE49-F238E27FC236}">
                <a16:creationId xmlns:a16="http://schemas.microsoft.com/office/drawing/2014/main" id="{6045D25E-3CD3-81FB-266D-602CE6A4E51A}"/>
              </a:ext>
            </a:extLst>
          </p:cNvPr>
          <p:cNvGrpSpPr/>
          <p:nvPr/>
        </p:nvGrpSpPr>
        <p:grpSpPr>
          <a:xfrm>
            <a:off x="2460176" y="3429000"/>
            <a:ext cx="3203751" cy="1071480"/>
            <a:chOff x="936169" y="3429000"/>
            <a:chExt cx="3203751" cy="1071480"/>
          </a:xfrm>
        </p:grpSpPr>
        <p:cxnSp>
          <p:nvCxnSpPr>
            <p:cNvPr id="5" name="Straight Arrow Connector 4">
              <a:extLst>
                <a:ext uri="{FF2B5EF4-FFF2-40B4-BE49-F238E27FC236}">
                  <a16:creationId xmlns:a16="http://schemas.microsoft.com/office/drawing/2014/main" id="{3806D86F-18C4-D655-70B2-085407EAD7C5}"/>
                </a:ext>
              </a:extLst>
            </p:cNvPr>
            <p:cNvCxnSpPr>
              <a:cxnSpLocks/>
            </p:cNvCxnSpPr>
            <p:nvPr/>
          </p:nvCxnSpPr>
          <p:spPr>
            <a:xfrm>
              <a:off x="3006131" y="4500480"/>
              <a:ext cx="1133789" cy="0"/>
            </a:xfrm>
            <a:prstGeom prst="straightConnector1">
              <a:avLst/>
            </a:prstGeom>
            <a:ln w="190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0D1E1CF-D132-CF9A-D761-C71B5CFC91DA}"/>
                </a:ext>
              </a:extLst>
            </p:cNvPr>
            <p:cNvCxnSpPr>
              <a:cxnSpLocks/>
            </p:cNvCxnSpPr>
            <p:nvPr/>
          </p:nvCxnSpPr>
          <p:spPr>
            <a:xfrm>
              <a:off x="3006131" y="3429000"/>
              <a:ext cx="1133789" cy="0"/>
            </a:xfrm>
            <a:prstGeom prst="straightConnector1">
              <a:avLst/>
            </a:prstGeom>
            <a:ln w="190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42E5A28-C889-0791-8F20-559490178147}"/>
                </a:ext>
              </a:extLst>
            </p:cNvPr>
            <p:cNvCxnSpPr>
              <a:cxnSpLocks/>
            </p:cNvCxnSpPr>
            <p:nvPr/>
          </p:nvCxnSpPr>
          <p:spPr>
            <a:xfrm>
              <a:off x="936169" y="4500480"/>
              <a:ext cx="1133789" cy="0"/>
            </a:xfrm>
            <a:prstGeom prst="straightConnector1">
              <a:avLst/>
            </a:prstGeom>
            <a:ln w="1905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2126E08-9067-6E94-9A8F-7C9AF96C75BC}"/>
                </a:ext>
              </a:extLst>
            </p:cNvPr>
            <p:cNvCxnSpPr>
              <a:cxnSpLocks/>
            </p:cNvCxnSpPr>
            <p:nvPr/>
          </p:nvCxnSpPr>
          <p:spPr>
            <a:xfrm>
              <a:off x="936169" y="3429000"/>
              <a:ext cx="1133789" cy="0"/>
            </a:xfrm>
            <a:prstGeom prst="straightConnector1">
              <a:avLst/>
            </a:prstGeom>
            <a:ln w="1905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8" name="Rectangle 27" hidden="1">
            <a:extLst>
              <a:ext uri="{FF2B5EF4-FFF2-40B4-BE49-F238E27FC236}">
                <a16:creationId xmlns:a16="http://schemas.microsoft.com/office/drawing/2014/main" id="{C8DF6788-D9BF-ADC8-E26C-BADB23D18403}"/>
              </a:ext>
            </a:extLst>
          </p:cNvPr>
          <p:cNvSpPr/>
          <p:nvPr/>
        </p:nvSpPr>
        <p:spPr>
          <a:xfrm>
            <a:off x="6098260" y="955676"/>
            <a:ext cx="4572000" cy="5902324"/>
          </a:xfrm>
          <a:prstGeom prst="rect">
            <a:avLst/>
          </a:prstGeom>
          <a:solidFill>
            <a:srgbClr val="002060"/>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6600" dirty="0">
                <a:solidFill>
                  <a:schemeClr val="bg1"/>
                </a:solidFill>
                <a:latin typeface="Cambria" panose="02040503050406030204" pitchFamily="18" charset="0"/>
              </a:rPr>
              <a:t>Swimming </a:t>
            </a:r>
            <a:br>
              <a:rPr lang="en-US" sz="6600" dirty="0">
                <a:solidFill>
                  <a:schemeClr val="bg1"/>
                </a:solidFill>
                <a:latin typeface="Cambria" panose="02040503050406030204" pitchFamily="18" charset="0"/>
              </a:rPr>
            </a:br>
            <a:r>
              <a:rPr lang="en-US" sz="6600" dirty="0">
                <a:solidFill>
                  <a:schemeClr val="bg1"/>
                </a:solidFill>
                <a:latin typeface="Cambria" panose="02040503050406030204" pitchFamily="18" charset="0"/>
              </a:rPr>
              <a:t>in a lane </a:t>
            </a:r>
            <a:br>
              <a:rPr lang="en-US" sz="6600" dirty="0">
                <a:solidFill>
                  <a:schemeClr val="bg1"/>
                </a:solidFill>
                <a:latin typeface="Cambria" panose="02040503050406030204" pitchFamily="18" charset="0"/>
              </a:rPr>
            </a:br>
            <a:r>
              <a:rPr lang="en-US" sz="6600" dirty="0">
                <a:solidFill>
                  <a:schemeClr val="bg1"/>
                </a:solidFill>
                <a:latin typeface="Cambria" panose="02040503050406030204" pitchFamily="18" charset="0"/>
              </a:rPr>
              <a:t>disturbs </a:t>
            </a:r>
          </a:p>
          <a:p>
            <a:r>
              <a:rPr lang="en-US" sz="6600" dirty="0">
                <a:solidFill>
                  <a:schemeClr val="bg1"/>
                </a:solidFill>
                <a:latin typeface="Cambria" panose="02040503050406030204" pitchFamily="18" charset="0"/>
              </a:rPr>
              <a:t>nearby lanes</a:t>
            </a:r>
          </a:p>
        </p:txBody>
      </p:sp>
      <p:pic>
        <p:nvPicPr>
          <p:cNvPr id="29" name="Picture 28" descr="Several black rectangular electronic components&#10;&#10;Description automatically generated with medium confidence">
            <a:extLst>
              <a:ext uri="{FF2B5EF4-FFF2-40B4-BE49-F238E27FC236}">
                <a16:creationId xmlns:a16="http://schemas.microsoft.com/office/drawing/2014/main" id="{17118DED-9744-981E-703B-A337D691DA0E}"/>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19072" b="19072"/>
          <a:stretch/>
        </p:blipFill>
        <p:spPr>
          <a:xfrm>
            <a:off x="4182651" y="3402656"/>
            <a:ext cx="3826709" cy="1775288"/>
          </a:xfrm>
          <a:prstGeom prst="rect">
            <a:avLst/>
          </a:prstGeom>
        </p:spPr>
      </p:pic>
      <p:graphicFrame>
        <p:nvGraphicFramePr>
          <p:cNvPr id="33" name="Table 32">
            <a:extLst>
              <a:ext uri="{FF2B5EF4-FFF2-40B4-BE49-F238E27FC236}">
                <a16:creationId xmlns:a16="http://schemas.microsoft.com/office/drawing/2014/main" id="{CB3C50D4-BDF2-CE1C-D7A9-81B86CF9C001}"/>
              </a:ext>
            </a:extLst>
          </p:cNvPr>
          <p:cNvGraphicFramePr>
            <a:graphicFrameLocks noGrp="1"/>
          </p:cNvGraphicFramePr>
          <p:nvPr/>
        </p:nvGraphicFramePr>
        <p:xfrm>
          <a:off x="3727943" y="1187937"/>
          <a:ext cx="4736123" cy="1991976"/>
        </p:xfrm>
        <a:graphic>
          <a:graphicData uri="http://schemas.openxmlformats.org/drawingml/2006/table">
            <a:tbl>
              <a:tblPr firstRow="1" bandRow="1">
                <a:tableStyleId>{22838BEF-8BB2-4498-84A7-C5851F593DF1}</a:tableStyleId>
              </a:tblPr>
              <a:tblGrid>
                <a:gridCol w="4736123">
                  <a:extLst>
                    <a:ext uri="{9D8B030D-6E8A-4147-A177-3AD203B41FA5}">
                      <a16:colId xmlns:a16="http://schemas.microsoft.com/office/drawing/2014/main" val="3085645504"/>
                    </a:ext>
                  </a:extLst>
                </a:gridCol>
              </a:tblGrid>
              <a:tr h="663992">
                <a:tc>
                  <a:txBody>
                    <a:bodyPr/>
                    <a:lstStyle/>
                    <a:p>
                      <a:endParaRPr lang="en-US" dirty="0"/>
                    </a:p>
                  </a:txBody>
                  <a:tcPr>
                    <a:lnL w="76200" cap="flat" cmpd="sng" algn="ctr">
                      <a:solidFill>
                        <a:srgbClr val="002060"/>
                      </a:solidFill>
                      <a:prstDash val="solid"/>
                      <a:round/>
                      <a:headEnd type="none" w="med" len="med"/>
                      <a:tailEnd type="none" w="med" len="med"/>
                    </a:lnL>
                    <a:lnR w="76200" cap="flat" cmpd="sng" algn="ctr">
                      <a:solidFill>
                        <a:srgbClr val="002060"/>
                      </a:solidFill>
                      <a:prstDash val="solid"/>
                      <a:round/>
                      <a:headEnd type="none" w="med" len="med"/>
                      <a:tailEnd type="none" w="med" len="med"/>
                    </a:lnR>
                    <a:lnT w="76200" cap="flat" cmpd="sng" algn="ctr">
                      <a:solidFill>
                        <a:srgbClr val="002060"/>
                      </a:solidFill>
                      <a:prstDash val="solid"/>
                      <a:round/>
                      <a:headEnd type="none" w="med" len="med"/>
                      <a:tailEnd type="none" w="med" len="med"/>
                    </a:lnT>
                    <a:lnB w="76200" cap="flat" cmpd="sng" algn="ctr">
                      <a:solidFill>
                        <a:srgbClr val="00206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593389716"/>
                  </a:ext>
                </a:extLst>
              </a:tr>
              <a:tr h="663992">
                <a:tc>
                  <a:txBody>
                    <a:bodyPr/>
                    <a:lstStyle/>
                    <a:p>
                      <a:endParaRPr lang="en-US" dirty="0"/>
                    </a:p>
                  </a:txBody>
                  <a:tcPr>
                    <a:lnL w="76200" cap="flat" cmpd="sng" algn="ctr">
                      <a:solidFill>
                        <a:srgbClr val="002060"/>
                      </a:solidFill>
                      <a:prstDash val="solid"/>
                      <a:round/>
                      <a:headEnd type="none" w="med" len="med"/>
                      <a:tailEnd type="none" w="med" len="med"/>
                    </a:lnL>
                    <a:lnR w="76200" cap="flat" cmpd="sng" algn="ctr">
                      <a:solidFill>
                        <a:srgbClr val="002060"/>
                      </a:solidFill>
                      <a:prstDash val="solid"/>
                      <a:round/>
                      <a:headEnd type="none" w="med" len="med"/>
                      <a:tailEnd type="none" w="med" len="med"/>
                    </a:lnR>
                    <a:lnT w="76200" cap="flat" cmpd="sng" algn="ctr">
                      <a:solidFill>
                        <a:srgbClr val="002060"/>
                      </a:solidFill>
                      <a:prstDash val="solid"/>
                      <a:round/>
                      <a:headEnd type="none" w="med" len="med"/>
                      <a:tailEnd type="none" w="med" len="med"/>
                    </a:lnT>
                    <a:lnB w="76200" cap="flat" cmpd="sng" algn="ctr">
                      <a:solidFill>
                        <a:srgbClr val="00206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57639800"/>
                  </a:ext>
                </a:extLst>
              </a:tr>
              <a:tr h="663992">
                <a:tc>
                  <a:txBody>
                    <a:bodyPr/>
                    <a:lstStyle/>
                    <a:p>
                      <a:endParaRPr lang="en-US" dirty="0"/>
                    </a:p>
                  </a:txBody>
                  <a:tcPr>
                    <a:lnL w="76200" cap="flat" cmpd="sng" algn="ctr">
                      <a:solidFill>
                        <a:srgbClr val="002060"/>
                      </a:solidFill>
                      <a:prstDash val="solid"/>
                      <a:round/>
                      <a:headEnd type="none" w="med" len="med"/>
                      <a:tailEnd type="none" w="med" len="med"/>
                    </a:lnL>
                    <a:lnR w="76200" cap="flat" cmpd="sng" algn="ctr">
                      <a:solidFill>
                        <a:srgbClr val="002060"/>
                      </a:solidFill>
                      <a:prstDash val="solid"/>
                      <a:round/>
                      <a:headEnd type="none" w="med" len="med"/>
                      <a:tailEnd type="none" w="med" len="med"/>
                    </a:lnR>
                    <a:lnT w="76200" cap="flat" cmpd="sng" algn="ctr">
                      <a:solidFill>
                        <a:srgbClr val="002060"/>
                      </a:solidFill>
                      <a:prstDash val="solid"/>
                      <a:round/>
                      <a:headEnd type="none" w="med" len="med"/>
                      <a:tailEnd type="none" w="med" len="med"/>
                    </a:lnT>
                    <a:lnB w="76200" cap="flat" cmpd="sng" algn="ctr">
                      <a:solidFill>
                        <a:srgbClr val="00206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553104122"/>
                  </a:ext>
                </a:extLst>
              </a:tr>
            </a:tbl>
          </a:graphicData>
        </a:graphic>
      </p:graphicFrame>
      <p:grpSp>
        <p:nvGrpSpPr>
          <p:cNvPr id="2" name="Group 1">
            <a:extLst>
              <a:ext uri="{FF2B5EF4-FFF2-40B4-BE49-F238E27FC236}">
                <a16:creationId xmlns:a16="http://schemas.microsoft.com/office/drawing/2014/main" id="{BEF8ECF7-5F2E-EA90-9B21-AE0F5622BA57}"/>
              </a:ext>
            </a:extLst>
          </p:cNvPr>
          <p:cNvGrpSpPr/>
          <p:nvPr/>
        </p:nvGrpSpPr>
        <p:grpSpPr>
          <a:xfrm>
            <a:off x="2367700" y="1988188"/>
            <a:ext cx="1360243" cy="400110"/>
            <a:chOff x="843693" y="1988188"/>
            <a:chExt cx="1360243" cy="400110"/>
          </a:xfrm>
        </p:grpSpPr>
        <p:cxnSp>
          <p:nvCxnSpPr>
            <p:cNvPr id="35" name="Straight Arrow Connector 34">
              <a:extLst>
                <a:ext uri="{FF2B5EF4-FFF2-40B4-BE49-F238E27FC236}">
                  <a16:creationId xmlns:a16="http://schemas.microsoft.com/office/drawing/2014/main" id="{8039DCB1-3C9B-DFF3-35FC-9C24BDD51697}"/>
                </a:ext>
              </a:extLst>
            </p:cNvPr>
            <p:cNvCxnSpPr>
              <a:cxnSpLocks/>
              <a:stCxn id="37" idx="3"/>
              <a:endCxn id="33" idx="1"/>
            </p:cNvCxnSpPr>
            <p:nvPr/>
          </p:nvCxnSpPr>
          <p:spPr>
            <a:xfrm flipV="1">
              <a:off x="1621663" y="2183925"/>
              <a:ext cx="582273" cy="4318"/>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9DB4229-BCB6-FC8A-79B7-0A33B0AD0817}"/>
                </a:ext>
              </a:extLst>
            </p:cNvPr>
            <p:cNvSpPr txBox="1"/>
            <p:nvPr/>
          </p:nvSpPr>
          <p:spPr>
            <a:xfrm>
              <a:off x="843693" y="1988188"/>
              <a:ext cx="777970" cy="400110"/>
            </a:xfrm>
            <a:prstGeom prst="rect">
              <a:avLst/>
            </a:prstGeom>
            <a:noFill/>
          </p:spPr>
          <p:txBody>
            <a:bodyPr wrap="none" rtlCol="0">
              <a:spAutoFit/>
            </a:bodyPr>
            <a:lstStyle/>
            <a:p>
              <a:r>
                <a:rPr lang="en-US" sz="2000" b="1" dirty="0">
                  <a:solidFill>
                    <a:srgbClr val="002060"/>
                  </a:solidFill>
                  <a:latin typeface="Cambria" panose="02040503050406030204" pitchFamily="18" charset="0"/>
                </a:rPr>
                <a:t>Read</a:t>
              </a:r>
            </a:p>
          </p:txBody>
        </p:sp>
      </p:grpSp>
      <p:grpSp>
        <p:nvGrpSpPr>
          <p:cNvPr id="6" name="Group 5">
            <a:extLst>
              <a:ext uri="{FF2B5EF4-FFF2-40B4-BE49-F238E27FC236}">
                <a16:creationId xmlns:a16="http://schemas.microsoft.com/office/drawing/2014/main" id="{ED9CC38C-A53E-6DB0-0C88-3012CE95B3F4}"/>
              </a:ext>
            </a:extLst>
          </p:cNvPr>
          <p:cNvGrpSpPr/>
          <p:nvPr/>
        </p:nvGrpSpPr>
        <p:grpSpPr>
          <a:xfrm>
            <a:off x="2562084" y="1305865"/>
            <a:ext cx="5533239" cy="1764756"/>
            <a:chOff x="1038077" y="1305865"/>
            <a:chExt cx="5533239" cy="1764756"/>
          </a:xfrm>
        </p:grpSpPr>
        <p:sp>
          <p:nvSpPr>
            <p:cNvPr id="39" name="Cross 38">
              <a:extLst>
                <a:ext uri="{FF2B5EF4-FFF2-40B4-BE49-F238E27FC236}">
                  <a16:creationId xmlns:a16="http://schemas.microsoft.com/office/drawing/2014/main" id="{782CDDAF-7425-CA6C-1C04-F279F2133CFB}"/>
                </a:ext>
              </a:extLst>
            </p:cNvPr>
            <p:cNvSpPr>
              <a:spLocks noChangeAspect="1"/>
            </p:cNvSpPr>
            <p:nvPr/>
          </p:nvSpPr>
          <p:spPr>
            <a:xfrm rot="2707080">
              <a:off x="2826131" y="1320941"/>
              <a:ext cx="360000" cy="360000"/>
            </a:xfrm>
            <a:prstGeom prst="plus">
              <a:avLst>
                <a:gd name="adj" fmla="val 38187"/>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ross 39">
              <a:extLst>
                <a:ext uri="{FF2B5EF4-FFF2-40B4-BE49-F238E27FC236}">
                  <a16:creationId xmlns:a16="http://schemas.microsoft.com/office/drawing/2014/main" id="{D7C06ACC-2F8F-FDDF-A50F-AD018E529E32}"/>
                </a:ext>
              </a:extLst>
            </p:cNvPr>
            <p:cNvSpPr>
              <a:spLocks noChangeAspect="1"/>
            </p:cNvSpPr>
            <p:nvPr/>
          </p:nvSpPr>
          <p:spPr>
            <a:xfrm rot="2707080">
              <a:off x="4758809" y="1320942"/>
              <a:ext cx="360000" cy="360000"/>
            </a:xfrm>
            <a:prstGeom prst="plus">
              <a:avLst>
                <a:gd name="adj" fmla="val 38187"/>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ross 40">
              <a:extLst>
                <a:ext uri="{FF2B5EF4-FFF2-40B4-BE49-F238E27FC236}">
                  <a16:creationId xmlns:a16="http://schemas.microsoft.com/office/drawing/2014/main" id="{EF8A328E-B629-2771-10C2-BA3AC3A1F121}"/>
                </a:ext>
              </a:extLst>
            </p:cNvPr>
            <p:cNvSpPr>
              <a:spLocks noChangeAspect="1"/>
            </p:cNvSpPr>
            <p:nvPr/>
          </p:nvSpPr>
          <p:spPr>
            <a:xfrm rot="2707080">
              <a:off x="3630566" y="2686918"/>
              <a:ext cx="360000" cy="360000"/>
            </a:xfrm>
            <a:prstGeom prst="plus">
              <a:avLst>
                <a:gd name="adj" fmla="val 38187"/>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ross 41">
              <a:extLst>
                <a:ext uri="{FF2B5EF4-FFF2-40B4-BE49-F238E27FC236}">
                  <a16:creationId xmlns:a16="http://schemas.microsoft.com/office/drawing/2014/main" id="{93C8A808-2FE4-06A4-DA58-2593B7B45891}"/>
                </a:ext>
              </a:extLst>
            </p:cNvPr>
            <p:cNvSpPr>
              <a:spLocks noChangeAspect="1"/>
            </p:cNvSpPr>
            <p:nvPr/>
          </p:nvSpPr>
          <p:spPr>
            <a:xfrm rot="2707080">
              <a:off x="6211316" y="2686917"/>
              <a:ext cx="360000" cy="360000"/>
            </a:xfrm>
            <a:prstGeom prst="plus">
              <a:avLst>
                <a:gd name="adj" fmla="val 38187"/>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9ECB6E4-C3CF-F170-2E27-107D4CFBEC1B}"/>
                </a:ext>
              </a:extLst>
            </p:cNvPr>
            <p:cNvSpPr txBox="1"/>
            <p:nvPr/>
          </p:nvSpPr>
          <p:spPr>
            <a:xfrm>
              <a:off x="1038077" y="1305865"/>
              <a:ext cx="1037463" cy="400110"/>
            </a:xfrm>
            <a:prstGeom prst="rect">
              <a:avLst/>
            </a:prstGeom>
            <a:noFill/>
          </p:spPr>
          <p:txBody>
            <a:bodyPr wrap="none" rtlCol="0">
              <a:spAutoFit/>
            </a:bodyPr>
            <a:lstStyle/>
            <a:p>
              <a:r>
                <a:rPr lang="en-US" sz="2000" b="1" dirty="0">
                  <a:solidFill>
                    <a:srgbClr val="C00000"/>
                  </a:solidFill>
                  <a:latin typeface="Cambria" panose="02040503050406030204" pitchFamily="18" charset="0"/>
                </a:rPr>
                <a:t>Bitflips</a:t>
              </a:r>
            </a:p>
          </p:txBody>
        </p:sp>
        <p:sp>
          <p:nvSpPr>
            <p:cNvPr id="44" name="TextBox 43">
              <a:extLst>
                <a:ext uri="{FF2B5EF4-FFF2-40B4-BE49-F238E27FC236}">
                  <a16:creationId xmlns:a16="http://schemas.microsoft.com/office/drawing/2014/main" id="{C6E0ED2F-A0DD-0473-8EA7-CC5CDD8FC297}"/>
                </a:ext>
              </a:extLst>
            </p:cNvPr>
            <p:cNvSpPr txBox="1"/>
            <p:nvPr/>
          </p:nvSpPr>
          <p:spPr>
            <a:xfrm>
              <a:off x="1039888" y="2670511"/>
              <a:ext cx="1037463" cy="400110"/>
            </a:xfrm>
            <a:prstGeom prst="rect">
              <a:avLst/>
            </a:prstGeom>
            <a:noFill/>
          </p:spPr>
          <p:txBody>
            <a:bodyPr wrap="none" rtlCol="0">
              <a:spAutoFit/>
            </a:bodyPr>
            <a:lstStyle/>
            <a:p>
              <a:r>
                <a:rPr lang="en-US" sz="2000" b="1" dirty="0">
                  <a:solidFill>
                    <a:srgbClr val="C00000"/>
                  </a:solidFill>
                  <a:latin typeface="Cambria" panose="02040503050406030204" pitchFamily="18" charset="0"/>
                </a:rPr>
                <a:t>Bitflips</a:t>
              </a:r>
            </a:p>
          </p:txBody>
        </p:sp>
      </p:grpSp>
    </p:spTree>
    <p:extLst>
      <p:ext uri="{BB962C8B-B14F-4D97-AF65-F5344CB8AC3E}">
        <p14:creationId xmlns:p14="http://schemas.microsoft.com/office/powerpoint/2010/main" val="368645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7CE4-44AD-57A0-AF04-CF1A4BF2721F}"/>
              </a:ext>
            </a:extLst>
          </p:cNvPr>
          <p:cNvSpPr>
            <a:spLocks noGrp="1"/>
          </p:cNvSpPr>
          <p:nvPr>
            <p:ph type="title"/>
          </p:nvPr>
        </p:nvSpPr>
        <p:spPr/>
        <p:txBody>
          <a:bodyPr>
            <a:normAutofit fontScale="90000"/>
          </a:bodyPr>
          <a:lstStyle/>
          <a:p>
            <a:r>
              <a:rPr lang="en-US" dirty="0"/>
              <a:t>Spatial Variation in the Minimum Hammer Count </a:t>
            </a:r>
            <a:br>
              <a:rPr lang="en-US" dirty="0"/>
            </a:br>
            <a:r>
              <a:rPr lang="en-US" dirty="0"/>
              <a:t>to Induce the First Bitflip across DRAM Rows</a:t>
            </a:r>
          </a:p>
        </p:txBody>
      </p:sp>
      <p:sp>
        <p:nvSpPr>
          <p:cNvPr id="4" name="Slide Number Placeholder 3">
            <a:extLst>
              <a:ext uri="{FF2B5EF4-FFF2-40B4-BE49-F238E27FC236}">
                <a16:creationId xmlns:a16="http://schemas.microsoft.com/office/drawing/2014/main" id="{1D52C171-56F8-932C-3F1E-DB596A1E9F7C}"/>
              </a:ext>
            </a:extLst>
          </p:cNvPr>
          <p:cNvSpPr>
            <a:spLocks noGrp="1"/>
          </p:cNvSpPr>
          <p:nvPr>
            <p:ph type="sldNum" sz="quarter" idx="12"/>
          </p:nvPr>
        </p:nvSpPr>
        <p:spPr/>
        <p:txBody>
          <a:bodyPr/>
          <a:lstStyle/>
          <a:p>
            <a:fld id="{676C2683-0D41-1E45-8714-724CB2570654}" type="slidenum">
              <a:rPr lang="en-US" smtClean="0"/>
              <a:pPr/>
              <a:t>30</a:t>
            </a:fld>
            <a:endParaRPr lang="en-US" dirty="0"/>
          </a:p>
        </p:txBody>
      </p:sp>
      <p:pic>
        <p:nvPicPr>
          <p:cNvPr id="5" name="Picture 4">
            <a:extLst>
              <a:ext uri="{FF2B5EF4-FFF2-40B4-BE49-F238E27FC236}">
                <a16:creationId xmlns:a16="http://schemas.microsoft.com/office/drawing/2014/main" id="{874DB569-D0DD-E326-CF90-F6046B5E1A47}"/>
              </a:ext>
            </a:extLst>
          </p:cNvPr>
          <p:cNvPicPr>
            <a:picLocks noChangeAspect="1"/>
          </p:cNvPicPr>
          <p:nvPr/>
        </p:nvPicPr>
        <p:blipFill>
          <a:blip r:embed="rId3"/>
          <a:stretch>
            <a:fillRect/>
          </a:stretch>
        </p:blipFill>
        <p:spPr>
          <a:xfrm>
            <a:off x="2209800" y="1074783"/>
            <a:ext cx="7772400" cy="4708447"/>
          </a:xfrm>
          <a:prstGeom prst="rect">
            <a:avLst/>
          </a:prstGeom>
        </p:spPr>
      </p:pic>
      <p:sp>
        <p:nvSpPr>
          <p:cNvPr id="6" name="TextBox 5">
            <a:extLst>
              <a:ext uri="{FF2B5EF4-FFF2-40B4-BE49-F238E27FC236}">
                <a16:creationId xmlns:a16="http://schemas.microsoft.com/office/drawing/2014/main" id="{6F5669CE-5B88-4470-87AF-80A57FF5441E}"/>
              </a:ext>
            </a:extLst>
          </p:cNvPr>
          <p:cNvSpPr txBox="1"/>
          <p:nvPr/>
        </p:nvSpPr>
        <p:spPr>
          <a:xfrm>
            <a:off x="3640998" y="5708132"/>
            <a:ext cx="5998309" cy="369332"/>
          </a:xfrm>
          <a:prstGeom prst="rect">
            <a:avLst/>
          </a:prstGeom>
          <a:noFill/>
        </p:spPr>
        <p:txBody>
          <a:bodyPr wrap="none" rtlCol="0">
            <a:spAutoFit/>
          </a:bodyPr>
          <a:lstStyle/>
          <a:p>
            <a:r>
              <a:rPr lang="en-US" dirty="0">
                <a:latin typeface="Cambria" panose="02040503050406030204" pitchFamily="18" charset="0"/>
              </a:rPr>
              <a:t>Minimum hammer count 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p>
        </p:txBody>
      </p:sp>
      <p:sp>
        <p:nvSpPr>
          <p:cNvPr id="3" name="TextBox 2">
            <a:extLst>
              <a:ext uri="{FF2B5EF4-FFF2-40B4-BE49-F238E27FC236}">
                <a16:creationId xmlns:a16="http://schemas.microsoft.com/office/drawing/2014/main" id="{7E5D737C-1B01-BEB5-7773-F6ACCD1D678E}"/>
              </a:ext>
            </a:extLst>
          </p:cNvPr>
          <p:cNvSpPr txBox="1"/>
          <p:nvPr/>
        </p:nvSpPr>
        <p:spPr>
          <a:xfrm rot="16200000">
            <a:off x="1696355" y="1362279"/>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sp>
        <p:nvSpPr>
          <p:cNvPr id="7" name="TextBox 6">
            <a:extLst>
              <a:ext uri="{FF2B5EF4-FFF2-40B4-BE49-F238E27FC236}">
                <a16:creationId xmlns:a16="http://schemas.microsoft.com/office/drawing/2014/main" id="{79D5626A-D934-21D6-EE88-CED0D5E0A45D}"/>
              </a:ext>
            </a:extLst>
          </p:cNvPr>
          <p:cNvSpPr txBox="1"/>
          <p:nvPr/>
        </p:nvSpPr>
        <p:spPr>
          <a:xfrm rot="16200000">
            <a:off x="1696356" y="2990438"/>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sp>
        <p:nvSpPr>
          <p:cNvPr id="8" name="TextBox 7">
            <a:extLst>
              <a:ext uri="{FF2B5EF4-FFF2-40B4-BE49-F238E27FC236}">
                <a16:creationId xmlns:a16="http://schemas.microsoft.com/office/drawing/2014/main" id="{013EB1D6-DF93-D5B9-D7BA-6CF95A65C1D6}"/>
              </a:ext>
            </a:extLst>
          </p:cNvPr>
          <p:cNvSpPr txBox="1"/>
          <p:nvPr/>
        </p:nvSpPr>
        <p:spPr>
          <a:xfrm rot="16200000">
            <a:off x="1696356" y="4647125"/>
            <a:ext cx="1398909" cy="646331"/>
          </a:xfrm>
          <a:prstGeom prst="rect">
            <a:avLst/>
          </a:prstGeom>
          <a:solidFill>
            <a:schemeClr val="bg1"/>
          </a:solidFill>
        </p:spPr>
        <p:txBody>
          <a:bodyPr wrap="none" rtlCol="0">
            <a:spAutoFit/>
          </a:bodyPr>
          <a:lstStyle/>
          <a:p>
            <a:pPr algn="ctr"/>
            <a:r>
              <a:rPr lang="en-US" dirty="0">
                <a:latin typeface="Cambria" panose="02040503050406030204" pitchFamily="18" charset="0"/>
              </a:rPr>
              <a:t>Fraction of</a:t>
            </a:r>
            <a:br>
              <a:rPr lang="en-US" dirty="0">
                <a:latin typeface="Cambria" panose="02040503050406030204" pitchFamily="18" charset="0"/>
              </a:rPr>
            </a:br>
            <a:r>
              <a:rPr lang="en-US" dirty="0">
                <a:latin typeface="Cambria" panose="02040503050406030204" pitchFamily="18" charset="0"/>
              </a:rPr>
              <a:t>DRAM Rows</a:t>
            </a:r>
          </a:p>
        </p:txBody>
      </p:sp>
    </p:spTree>
    <p:extLst>
      <p:ext uri="{BB962C8B-B14F-4D97-AF65-F5344CB8AC3E}">
        <p14:creationId xmlns:p14="http://schemas.microsoft.com/office/powerpoint/2010/main" val="8644297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B4F4D-387B-60FE-5E62-1985FA5A03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0F686-16F3-F0C6-7BD5-9F95C438BCCB}"/>
              </a:ext>
            </a:extLst>
          </p:cNvPr>
          <p:cNvSpPr>
            <a:spLocks noGrp="1"/>
          </p:cNvSpPr>
          <p:nvPr>
            <p:ph type="title"/>
          </p:nvPr>
        </p:nvSpPr>
        <p:spPr/>
        <p:txBody>
          <a:bodyPr>
            <a:normAutofit fontScale="90000"/>
          </a:bodyPr>
          <a:lstStyle/>
          <a:p>
            <a:r>
              <a:rPr lang="en-US" dirty="0"/>
              <a:t>Spatial Variation in the Minimum Hammer Count </a:t>
            </a:r>
            <a:br>
              <a:rPr lang="en-US" dirty="0"/>
            </a:br>
            <a:r>
              <a:rPr lang="en-US" dirty="0"/>
              <a:t>to Induce the First Bitflip across DRAM Rows</a:t>
            </a:r>
          </a:p>
        </p:txBody>
      </p:sp>
      <p:sp>
        <p:nvSpPr>
          <p:cNvPr id="4" name="Slide Number Placeholder 3">
            <a:extLst>
              <a:ext uri="{FF2B5EF4-FFF2-40B4-BE49-F238E27FC236}">
                <a16:creationId xmlns:a16="http://schemas.microsoft.com/office/drawing/2014/main" id="{372A0645-604E-600C-FE25-2D4F06124198}"/>
              </a:ext>
            </a:extLst>
          </p:cNvPr>
          <p:cNvSpPr>
            <a:spLocks noGrp="1"/>
          </p:cNvSpPr>
          <p:nvPr>
            <p:ph type="sldNum" sz="quarter" idx="12"/>
          </p:nvPr>
        </p:nvSpPr>
        <p:spPr/>
        <p:txBody>
          <a:bodyPr/>
          <a:lstStyle/>
          <a:p>
            <a:fld id="{676C2683-0D41-1E45-8714-724CB2570654}" type="slidenum">
              <a:rPr lang="en-US" smtClean="0"/>
              <a:pPr/>
              <a:t>31</a:t>
            </a:fld>
            <a:endParaRPr lang="en-US" dirty="0"/>
          </a:p>
        </p:txBody>
      </p:sp>
      <p:pic>
        <p:nvPicPr>
          <p:cNvPr id="5" name="Picture 4">
            <a:extLst>
              <a:ext uri="{FF2B5EF4-FFF2-40B4-BE49-F238E27FC236}">
                <a16:creationId xmlns:a16="http://schemas.microsoft.com/office/drawing/2014/main" id="{67704D40-7B0A-3C14-02D1-7FAE8D590225}"/>
              </a:ext>
            </a:extLst>
          </p:cNvPr>
          <p:cNvPicPr>
            <a:picLocks noChangeAspect="1"/>
          </p:cNvPicPr>
          <p:nvPr/>
        </p:nvPicPr>
        <p:blipFill>
          <a:blip r:embed="rId3"/>
          <a:stretch>
            <a:fillRect/>
          </a:stretch>
        </p:blipFill>
        <p:spPr>
          <a:xfrm>
            <a:off x="2209800" y="1074783"/>
            <a:ext cx="7772400" cy="4708447"/>
          </a:xfrm>
          <a:prstGeom prst="rect">
            <a:avLst/>
          </a:prstGeom>
        </p:spPr>
      </p:pic>
      <p:sp>
        <p:nvSpPr>
          <p:cNvPr id="6" name="TextBox 5">
            <a:extLst>
              <a:ext uri="{FF2B5EF4-FFF2-40B4-BE49-F238E27FC236}">
                <a16:creationId xmlns:a16="http://schemas.microsoft.com/office/drawing/2014/main" id="{03070686-9EE6-A92A-D998-4167A4094A2D}"/>
              </a:ext>
            </a:extLst>
          </p:cNvPr>
          <p:cNvSpPr txBox="1"/>
          <p:nvPr/>
        </p:nvSpPr>
        <p:spPr>
          <a:xfrm>
            <a:off x="3640998" y="5708132"/>
            <a:ext cx="5998309" cy="369332"/>
          </a:xfrm>
          <a:prstGeom prst="rect">
            <a:avLst/>
          </a:prstGeom>
          <a:noFill/>
        </p:spPr>
        <p:txBody>
          <a:bodyPr wrap="none" rtlCol="0">
            <a:spAutoFit/>
          </a:bodyPr>
          <a:lstStyle/>
          <a:p>
            <a:r>
              <a:rPr lang="en-US" dirty="0">
                <a:latin typeface="Cambria" panose="02040503050406030204" pitchFamily="18" charset="0"/>
              </a:rPr>
              <a:t>Minimum Hammer Count 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p>
        </p:txBody>
      </p:sp>
      <p:sp>
        <p:nvSpPr>
          <p:cNvPr id="3" name="Rectangle 2">
            <a:extLst>
              <a:ext uri="{FF2B5EF4-FFF2-40B4-BE49-F238E27FC236}">
                <a16:creationId xmlns:a16="http://schemas.microsoft.com/office/drawing/2014/main" id="{F862E094-C3B7-DC15-4A98-7B33D57E9CB3}"/>
              </a:ext>
            </a:extLst>
          </p:cNvPr>
          <p:cNvSpPr/>
          <p:nvPr/>
        </p:nvSpPr>
        <p:spPr>
          <a:xfrm>
            <a:off x="1524000" y="1074783"/>
            <a:ext cx="9144000" cy="5297449"/>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endParaRPr lang="en-US" sz="4400" b="1" dirty="0">
              <a:solidFill>
                <a:srgbClr val="C00000"/>
              </a:solidFill>
              <a:latin typeface="Cambria" panose="02040503050406030204" pitchFamily="18" charset="0"/>
            </a:endParaRPr>
          </a:p>
        </p:txBody>
      </p:sp>
      <p:sp>
        <p:nvSpPr>
          <p:cNvPr id="8" name="Rounded Rectangle 7">
            <a:extLst>
              <a:ext uri="{FF2B5EF4-FFF2-40B4-BE49-F238E27FC236}">
                <a16:creationId xmlns:a16="http://schemas.microsoft.com/office/drawing/2014/main" id="{CAD4C21F-FA08-FA1D-45B6-343DBB60650F}"/>
              </a:ext>
            </a:extLst>
          </p:cNvPr>
          <p:cNvSpPr/>
          <p:nvPr/>
        </p:nvSpPr>
        <p:spPr>
          <a:xfrm>
            <a:off x="1524007" y="2865304"/>
            <a:ext cx="9143999" cy="1127403"/>
          </a:xfrm>
          <a:prstGeom prst="roundRect">
            <a:avLst>
              <a:gd name="adj" fmla="val 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chemeClr val="accent2">
                    <a:lumMod val="75000"/>
                  </a:schemeClr>
                </a:solidFill>
                <a:latin typeface="Cambria" panose="02040503050406030204" pitchFamily="18" charset="0"/>
              </a:rPr>
              <a:t>significantly varies</a:t>
            </a:r>
            <a:r>
              <a:rPr lang="en-US" sz="2400" dirty="0">
                <a:solidFill>
                  <a:schemeClr val="tx1"/>
                </a:solidFill>
                <a:latin typeface="Cambria" panose="02040503050406030204" pitchFamily="18" charset="0"/>
              </a:rPr>
              <a:t> </a:t>
            </a:r>
            <a:r>
              <a:rPr lang="en-US" sz="2400" b="1" dirty="0">
                <a:solidFill>
                  <a:schemeClr val="accent5">
                    <a:lumMod val="50000"/>
                  </a:schemeClr>
                </a:solidFill>
                <a:latin typeface="Cambria" panose="02040503050406030204" pitchFamily="18" charset="0"/>
              </a:rPr>
              <a:t>across rows </a:t>
            </a:r>
            <a:r>
              <a:rPr lang="en-US" sz="2400" dirty="0">
                <a:solidFill>
                  <a:schemeClr val="tx1"/>
                </a:solidFill>
                <a:latin typeface="Cambria" panose="02040503050406030204" pitchFamily="18" charset="0"/>
              </a:rPr>
              <a:t>in a DRAM bank</a:t>
            </a:r>
          </a:p>
        </p:txBody>
      </p:sp>
    </p:spTree>
    <p:extLst>
      <p:ext uri="{BB962C8B-B14F-4D97-AF65-F5344CB8AC3E}">
        <p14:creationId xmlns:p14="http://schemas.microsoft.com/office/powerpoint/2010/main" val="2133911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0D56-526A-4FD7-FDD0-157C5CC26CE1}"/>
              </a:ext>
            </a:extLst>
          </p:cNvPr>
          <p:cNvSpPr>
            <a:spLocks noGrp="1"/>
          </p:cNvSpPr>
          <p:nvPr>
            <p:ph type="title"/>
          </p:nvPr>
        </p:nvSpPr>
        <p:spPr/>
        <p:txBody>
          <a:bodyPr>
            <a:normAutofit fontScale="90000"/>
          </a:bodyPr>
          <a:lstStyle/>
          <a:p>
            <a:r>
              <a:rPr lang="en-US" dirty="0"/>
              <a:t>More Detailed Information in the Extended Version</a:t>
            </a:r>
          </a:p>
        </p:txBody>
      </p:sp>
      <p:sp>
        <p:nvSpPr>
          <p:cNvPr id="4" name="Slide Number Placeholder 3">
            <a:extLst>
              <a:ext uri="{FF2B5EF4-FFF2-40B4-BE49-F238E27FC236}">
                <a16:creationId xmlns:a16="http://schemas.microsoft.com/office/drawing/2014/main" id="{CD647D6C-3CDC-2CC3-0702-CEA8E2221C5E}"/>
              </a:ext>
            </a:extLst>
          </p:cNvPr>
          <p:cNvSpPr>
            <a:spLocks noGrp="1"/>
          </p:cNvSpPr>
          <p:nvPr>
            <p:ph type="sldNum" sz="quarter" idx="12"/>
          </p:nvPr>
        </p:nvSpPr>
        <p:spPr/>
        <p:txBody>
          <a:bodyPr/>
          <a:lstStyle/>
          <a:p>
            <a:fld id="{676C2683-0D41-1E45-8714-724CB2570654}" type="slidenum">
              <a:rPr lang="en-US" smtClean="0"/>
              <a:pPr/>
              <a:t>32</a:t>
            </a:fld>
            <a:endParaRPr lang="en-US" dirty="0"/>
          </a:p>
        </p:txBody>
      </p:sp>
      <p:sp>
        <p:nvSpPr>
          <p:cNvPr id="3" name="Rectangle 2">
            <a:extLst>
              <a:ext uri="{FF2B5EF4-FFF2-40B4-BE49-F238E27FC236}">
                <a16:creationId xmlns:a16="http://schemas.microsoft.com/office/drawing/2014/main" id="{D6AC4A80-64E4-D9AA-CCA6-770B6D7DCF6D}"/>
              </a:ext>
            </a:extLst>
          </p:cNvPr>
          <p:cNvSpPr/>
          <p:nvPr/>
        </p:nvSpPr>
        <p:spPr>
          <a:xfrm>
            <a:off x="2937755" y="1609483"/>
            <a:ext cx="6342434" cy="133692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684EC97-1CE3-C765-E12F-201EE55A10AA}"/>
              </a:ext>
            </a:extLst>
          </p:cNvPr>
          <p:cNvSpPr/>
          <p:nvPr/>
        </p:nvSpPr>
        <p:spPr>
          <a:xfrm>
            <a:off x="2937754" y="2978823"/>
            <a:ext cx="6342434" cy="133692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461C7D-17F3-3B0B-B76D-6FB700A8825D}"/>
              </a:ext>
            </a:extLst>
          </p:cNvPr>
          <p:cNvSpPr/>
          <p:nvPr/>
        </p:nvSpPr>
        <p:spPr>
          <a:xfrm>
            <a:off x="2937761" y="4369930"/>
            <a:ext cx="6342433" cy="133692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2A6747-A01E-F77A-F24D-FBA516DBC1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72740" y="1104540"/>
            <a:ext cx="6446520" cy="4648933"/>
          </a:xfrm>
          <a:prstGeom prst="rect">
            <a:avLst/>
          </a:prstGeom>
        </p:spPr>
      </p:pic>
      <p:sp>
        <p:nvSpPr>
          <p:cNvPr id="6" name="TextBox 5">
            <a:hlinkClick r:id="rId3"/>
            <a:extLst>
              <a:ext uri="{FF2B5EF4-FFF2-40B4-BE49-F238E27FC236}">
                <a16:creationId xmlns:a16="http://schemas.microsoft.com/office/drawing/2014/main" id="{7292D693-79E6-FA2A-E19F-D00426EED5B4}"/>
              </a:ext>
            </a:extLst>
          </p:cNvPr>
          <p:cNvSpPr txBox="1"/>
          <p:nvPr/>
        </p:nvSpPr>
        <p:spPr>
          <a:xfrm>
            <a:off x="1985073" y="5785884"/>
            <a:ext cx="8221850" cy="523220"/>
          </a:xfrm>
          <a:prstGeom prst="rect">
            <a:avLst/>
          </a:prstGeom>
          <a:noFill/>
        </p:spPr>
        <p:txBody>
          <a:bodyPr wrap="square" rtlCol="0">
            <a:spAutoFit/>
          </a:bodyPr>
          <a:lstStyle/>
          <a:p>
            <a:pPr algn="ctr" defTabSz="914400">
              <a:defRPr/>
            </a:pPr>
            <a:r>
              <a:rPr lang="en-US" sz="2800" u="sng" dirty="0">
                <a:solidFill>
                  <a:schemeClr val="accent1">
                    <a:lumMod val="75000"/>
                  </a:schemeClr>
                </a:solidFill>
                <a:latin typeface="Cambria" panose="02040503050406030204" pitchFamily="18" charset="0"/>
                <a:hlinkClick r:id="rId3"/>
              </a:rPr>
              <a:t>https://</a:t>
            </a:r>
            <a:r>
              <a:rPr lang="en-US" sz="2800" u="sng" dirty="0" err="1">
                <a:solidFill>
                  <a:schemeClr val="accent1">
                    <a:lumMod val="75000"/>
                  </a:schemeClr>
                </a:solidFill>
                <a:latin typeface="Cambria" panose="02040503050406030204" pitchFamily="18" charset="0"/>
                <a:hlinkClick r:id="rId3"/>
              </a:rPr>
              <a:t>arxiv.org</a:t>
            </a:r>
            <a:r>
              <a:rPr lang="en-US" sz="2800" u="sng" dirty="0">
                <a:solidFill>
                  <a:schemeClr val="accent1">
                    <a:lumMod val="75000"/>
                  </a:schemeClr>
                </a:solidFill>
                <a:latin typeface="Cambria" panose="02040503050406030204" pitchFamily="18" charset="0"/>
                <a:hlinkClick r:id="rId3"/>
              </a:rPr>
              <a:t>/pdf/2402.18652.pdf</a:t>
            </a:r>
            <a:endParaRPr lang="en-US" sz="2800" u="sng" dirty="0">
              <a:solidFill>
                <a:schemeClr val="accent1">
                  <a:lumMod val="75000"/>
                </a:schemeClr>
              </a:solidFill>
              <a:latin typeface="Cambria" panose="02040503050406030204" pitchFamily="18" charset="0"/>
            </a:endParaRPr>
          </a:p>
        </p:txBody>
      </p:sp>
    </p:spTree>
    <p:extLst>
      <p:ext uri="{BB962C8B-B14F-4D97-AF65-F5344CB8AC3E}">
        <p14:creationId xmlns:p14="http://schemas.microsoft.com/office/powerpoint/2010/main" val="3620959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4FF8090-63DC-01AD-F819-C36B99ABB36E}"/>
              </a:ext>
            </a:extLst>
          </p:cNvPr>
          <p:cNvSpPr/>
          <p:nvPr/>
        </p:nvSpPr>
        <p:spPr>
          <a:xfrm>
            <a:off x="8643092" y="965202"/>
            <a:ext cx="2024908" cy="589279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537CD-7DD4-F535-E2F7-25EE82FD575E}"/>
              </a:ext>
            </a:extLst>
          </p:cNvPr>
          <p:cNvSpPr>
            <a:spLocks noGrp="1"/>
          </p:cNvSpPr>
          <p:nvPr>
            <p:ph type="title"/>
          </p:nvPr>
        </p:nvSpPr>
        <p:spPr/>
        <p:txBody>
          <a:bodyPr/>
          <a:lstStyle/>
          <a:p>
            <a:r>
              <a:rPr lang="en-US" dirty="0"/>
              <a:t>Our Recent Works</a:t>
            </a:r>
          </a:p>
        </p:txBody>
      </p:sp>
      <p:sp>
        <p:nvSpPr>
          <p:cNvPr id="4" name="Slide Number Placeholder 3">
            <a:extLst>
              <a:ext uri="{FF2B5EF4-FFF2-40B4-BE49-F238E27FC236}">
                <a16:creationId xmlns:a16="http://schemas.microsoft.com/office/drawing/2014/main" id="{17401061-B79B-7A6F-1BB7-880869DB4687}"/>
              </a:ext>
            </a:extLst>
          </p:cNvPr>
          <p:cNvSpPr>
            <a:spLocks noGrp="1"/>
          </p:cNvSpPr>
          <p:nvPr>
            <p:ph type="sldNum" sz="quarter" idx="12"/>
          </p:nvPr>
        </p:nvSpPr>
        <p:spPr/>
        <p:txBody>
          <a:bodyPr/>
          <a:lstStyle/>
          <a:p>
            <a:fld id="{676C2683-0D41-1E45-8714-724CB2570654}" type="slidenum">
              <a:rPr lang="en-US" smtClean="0"/>
              <a:pPr/>
              <a:t>33</a:t>
            </a:fld>
            <a:endParaRPr lang="en-US" dirty="0"/>
          </a:p>
        </p:txBody>
      </p:sp>
      <p:sp>
        <p:nvSpPr>
          <p:cNvPr id="5" name="TextBox 4">
            <a:extLst>
              <a:ext uri="{FF2B5EF4-FFF2-40B4-BE49-F238E27FC236}">
                <a16:creationId xmlns:a16="http://schemas.microsoft.com/office/drawing/2014/main" id="{318204D9-CD8C-567B-F743-BE50678E7297}"/>
              </a:ext>
            </a:extLst>
          </p:cNvPr>
          <p:cNvSpPr txBox="1"/>
          <p:nvPr/>
        </p:nvSpPr>
        <p:spPr>
          <a:xfrm>
            <a:off x="1667513" y="2169972"/>
            <a:ext cx="1881265" cy="2231380"/>
          </a:xfrm>
          <a:prstGeom prst="rect">
            <a:avLst/>
          </a:prstGeom>
          <a:noFill/>
        </p:spPr>
        <p:txBody>
          <a:bodyPr wrap="square" rtlCol="0">
            <a:spAutoFit/>
          </a:bodyPr>
          <a:lstStyle/>
          <a:p>
            <a:pPr algn="ctr"/>
            <a:endParaRPr lang="en-CH" sz="11500" dirty="0">
              <a:solidFill>
                <a:srgbClr val="C00000"/>
              </a:solidFill>
              <a:latin typeface="Font Awesome 5 Free Regular" panose="02000503000000000000" pitchFamily="2" charset="0"/>
            </a:endParaRPr>
          </a:p>
          <a:p>
            <a:pPr algn="ctr"/>
            <a:r>
              <a:rPr lang="en-CH" sz="2000" dirty="0">
                <a:solidFill>
                  <a:srgbClr val="C00000"/>
                </a:solidFill>
                <a:latin typeface="Cambria" panose="02040503050406030204" pitchFamily="18" charset="0"/>
              </a:rPr>
              <a:t>Temperature</a:t>
            </a:r>
            <a:endParaRPr lang="en-US" sz="2000" dirty="0">
              <a:solidFill>
                <a:srgbClr val="C00000"/>
              </a:solidFill>
              <a:latin typeface="Cambria" panose="02040503050406030204" pitchFamily="18" charset="0"/>
            </a:endParaRPr>
          </a:p>
        </p:txBody>
      </p:sp>
      <p:sp>
        <p:nvSpPr>
          <p:cNvPr id="6" name="TextBox 5">
            <a:extLst>
              <a:ext uri="{FF2B5EF4-FFF2-40B4-BE49-F238E27FC236}">
                <a16:creationId xmlns:a16="http://schemas.microsoft.com/office/drawing/2014/main" id="{44050A59-1A43-8435-84BF-D5C312B16589}"/>
              </a:ext>
            </a:extLst>
          </p:cNvPr>
          <p:cNvSpPr txBox="1"/>
          <p:nvPr/>
        </p:nvSpPr>
        <p:spPr>
          <a:xfrm>
            <a:off x="3557578" y="2169979"/>
            <a:ext cx="2958013" cy="2169825"/>
          </a:xfrm>
          <a:prstGeom prst="rect">
            <a:avLst/>
          </a:prstGeom>
          <a:noFill/>
        </p:spPr>
        <p:txBody>
          <a:bodyPr wrap="square" rtlCol="0">
            <a:spAutoFit/>
          </a:bodyPr>
          <a:lstStyle/>
          <a:p>
            <a:pPr algn="ctr"/>
            <a:endParaRPr lang="en-CH" sz="11500" b="1" dirty="0">
              <a:solidFill>
                <a:srgbClr val="0070C0"/>
              </a:solidFill>
              <a:latin typeface="Font Awesome 5 Free Regular" panose="02000503000000000000" pitchFamily="2" charset="0"/>
            </a:endParaRPr>
          </a:p>
          <a:p>
            <a:pPr algn="ctr"/>
            <a:r>
              <a:rPr lang="en-CH" sz="2000">
                <a:solidFill>
                  <a:srgbClr val="0070C0"/>
                </a:solidFill>
                <a:latin typeface="Cambria" panose="02040503050406030204" pitchFamily="18" charset="0"/>
              </a:rPr>
              <a:t>Memory </a:t>
            </a:r>
            <a:r>
              <a:rPr lang="en-US" sz="2000" dirty="0">
                <a:solidFill>
                  <a:srgbClr val="0070C0"/>
                </a:solidFill>
                <a:latin typeface="Cambria" panose="02040503050406030204" pitchFamily="18" charset="0"/>
              </a:rPr>
              <a:t>a</a:t>
            </a:r>
            <a:r>
              <a:rPr lang="en-CH" sz="2000">
                <a:solidFill>
                  <a:srgbClr val="0070C0"/>
                </a:solidFill>
                <a:latin typeface="Cambria" panose="02040503050406030204" pitchFamily="18" charset="0"/>
              </a:rPr>
              <a:t>ccess</a:t>
            </a:r>
            <a:r>
              <a:rPr lang="en-US" sz="2000" dirty="0">
                <a:solidFill>
                  <a:srgbClr val="0070C0"/>
                </a:solidFill>
                <a:latin typeface="Cambria" panose="02040503050406030204" pitchFamily="18" charset="0"/>
              </a:rPr>
              <a:t> p</a:t>
            </a:r>
            <a:r>
              <a:rPr lang="en-CH" sz="2000">
                <a:solidFill>
                  <a:srgbClr val="0070C0"/>
                </a:solidFill>
                <a:latin typeface="Cambria" panose="02040503050406030204" pitchFamily="18" charset="0"/>
              </a:rPr>
              <a:t>atterns</a:t>
            </a:r>
            <a:endParaRPr lang="en-US" sz="2000" dirty="0">
              <a:solidFill>
                <a:srgbClr val="0070C0"/>
              </a:solidFill>
              <a:latin typeface="Cambria" panose="02040503050406030204" pitchFamily="18" charset="0"/>
            </a:endParaRPr>
          </a:p>
        </p:txBody>
      </p:sp>
      <p:sp>
        <p:nvSpPr>
          <p:cNvPr id="7" name="TextBox 6">
            <a:extLst>
              <a:ext uri="{FF2B5EF4-FFF2-40B4-BE49-F238E27FC236}">
                <a16:creationId xmlns:a16="http://schemas.microsoft.com/office/drawing/2014/main" id="{01C9815C-D714-CC5C-7499-07FFAE8432DD}"/>
              </a:ext>
            </a:extLst>
          </p:cNvPr>
          <p:cNvSpPr txBox="1"/>
          <p:nvPr/>
        </p:nvSpPr>
        <p:spPr>
          <a:xfrm>
            <a:off x="6123370" y="2169979"/>
            <a:ext cx="2713220" cy="2477601"/>
          </a:xfrm>
          <a:prstGeom prst="rect">
            <a:avLst/>
          </a:prstGeom>
          <a:noFill/>
        </p:spPr>
        <p:txBody>
          <a:bodyPr wrap="square" rtlCol="0">
            <a:spAutoFit/>
          </a:bodyPr>
          <a:lstStyle/>
          <a:p>
            <a:pPr algn="ctr"/>
            <a:endParaRPr lang="en-CH" sz="11500" dirty="0">
              <a:solidFill>
                <a:schemeClr val="accent2">
                  <a:lumMod val="75000"/>
                </a:schemeClr>
              </a:solidFill>
              <a:latin typeface="Font Awesome 5 Free Regular" panose="02000503000000000000" pitchFamily="2" charset="0"/>
            </a:endParaRPr>
          </a:p>
          <a:p>
            <a:pPr algn="ctr"/>
            <a:r>
              <a:rPr lang="en-US" sz="2000" dirty="0">
                <a:solidFill>
                  <a:schemeClr val="accent2">
                    <a:lumMod val="75000"/>
                  </a:schemeClr>
                </a:solidFill>
                <a:latin typeface="Cambria" panose="02040503050406030204" pitchFamily="18" charset="0"/>
              </a:rPr>
              <a:t>Victim cell’s</a:t>
            </a:r>
            <a:br>
              <a:rPr lang="en-US" sz="2000" dirty="0">
                <a:solidFill>
                  <a:schemeClr val="accent2">
                    <a:lumMod val="75000"/>
                  </a:schemeClr>
                </a:solidFill>
                <a:latin typeface="Cambria" panose="02040503050406030204" pitchFamily="18" charset="0"/>
              </a:rPr>
            </a:br>
            <a:r>
              <a:rPr lang="en-US" sz="2000" dirty="0">
                <a:solidFill>
                  <a:schemeClr val="accent2">
                    <a:lumMod val="75000"/>
                  </a:schemeClr>
                </a:solidFill>
                <a:latin typeface="Cambria" panose="02040503050406030204" pitchFamily="18" charset="0"/>
              </a:rPr>
              <a:t>physical location</a:t>
            </a:r>
          </a:p>
        </p:txBody>
      </p:sp>
      <p:sp>
        <p:nvSpPr>
          <p:cNvPr id="15" name="TextBox 14">
            <a:extLst>
              <a:ext uri="{FF2B5EF4-FFF2-40B4-BE49-F238E27FC236}">
                <a16:creationId xmlns:a16="http://schemas.microsoft.com/office/drawing/2014/main" id="{6BF7FF5D-C51C-BDB6-336A-B69D069B4110}"/>
              </a:ext>
            </a:extLst>
          </p:cNvPr>
          <p:cNvSpPr txBox="1"/>
          <p:nvPr/>
        </p:nvSpPr>
        <p:spPr>
          <a:xfrm>
            <a:off x="8908304" y="2498464"/>
            <a:ext cx="1585049" cy="2123658"/>
          </a:xfrm>
          <a:prstGeom prst="rect">
            <a:avLst/>
          </a:prstGeom>
          <a:noFill/>
        </p:spPr>
        <p:txBody>
          <a:bodyPr wrap="none" rtlCol="0">
            <a:spAutoFit/>
          </a:bodyPr>
          <a:lstStyle/>
          <a:p>
            <a:pPr algn="ctr"/>
            <a:endParaRPr lang="en-US" sz="9600" dirty="0">
              <a:solidFill>
                <a:schemeClr val="accent6">
                  <a:lumMod val="75000"/>
                </a:schemeClr>
              </a:solidFill>
              <a:latin typeface="Font Awesome 5 Free Regular" panose="02000503000000000000" pitchFamily="2" charset="0"/>
            </a:endParaRPr>
          </a:p>
          <a:p>
            <a:pPr algn="ctr"/>
            <a:r>
              <a:rPr lang="en-US" dirty="0">
                <a:solidFill>
                  <a:schemeClr val="accent6">
                    <a:lumMod val="75000"/>
                  </a:schemeClr>
                </a:solidFill>
                <a:latin typeface="Cambria" panose="02040503050406030204" pitchFamily="18" charset="0"/>
              </a:rPr>
              <a:t>Leveraging</a:t>
            </a:r>
          </a:p>
          <a:p>
            <a:pPr algn="ctr"/>
            <a:r>
              <a:rPr lang="en-US" dirty="0">
                <a:solidFill>
                  <a:schemeClr val="accent6">
                    <a:lumMod val="75000"/>
                  </a:schemeClr>
                </a:solidFill>
                <a:latin typeface="Cambria" panose="02040503050406030204" pitchFamily="18" charset="0"/>
              </a:rPr>
              <a:t>Heterogeneity</a:t>
            </a:r>
          </a:p>
        </p:txBody>
      </p:sp>
      <p:pic>
        <p:nvPicPr>
          <p:cNvPr id="18" name="Graphic 17">
            <a:extLst>
              <a:ext uri="{FF2B5EF4-FFF2-40B4-BE49-F238E27FC236}">
                <a16:creationId xmlns:a16="http://schemas.microsoft.com/office/drawing/2014/main" id="{DE0B5A1A-57BF-D626-EF83-6B866CF01039}"/>
              </a:ext>
            </a:extLst>
          </p:cNvPr>
          <p:cNvPicPr>
            <a:picLocks noChangeAspect="1"/>
          </p:cNvPicPr>
          <p:nvPr/>
        </p:nvPicPr>
        <p:blipFill>
          <a:blip r:embed="rId3"/>
          <a:srcRect l="18749" r="18749"/>
          <a:stretch/>
        </p:blipFill>
        <p:spPr>
          <a:xfrm>
            <a:off x="1809789" y="1732697"/>
            <a:ext cx="1575968" cy="3100370"/>
          </a:xfrm>
          <a:prstGeom prst="rect">
            <a:avLst/>
          </a:prstGeom>
        </p:spPr>
      </p:pic>
      <p:pic>
        <p:nvPicPr>
          <p:cNvPr id="16" name="Graphic 15">
            <a:extLst>
              <a:ext uri="{FF2B5EF4-FFF2-40B4-BE49-F238E27FC236}">
                <a16:creationId xmlns:a16="http://schemas.microsoft.com/office/drawing/2014/main" id="{5302E106-008E-A2B0-B480-9EB61059E6AE}"/>
              </a:ext>
            </a:extLst>
          </p:cNvPr>
          <p:cNvPicPr>
            <a:picLocks noChangeAspect="1"/>
          </p:cNvPicPr>
          <p:nvPr/>
        </p:nvPicPr>
        <p:blipFill>
          <a:blip r:embed="rId4"/>
          <a:srcRect l="1735" r="1735"/>
          <a:stretch/>
        </p:blipFill>
        <p:spPr>
          <a:xfrm>
            <a:off x="3313882" y="1606289"/>
            <a:ext cx="3438274" cy="3353199"/>
          </a:xfrm>
          <a:prstGeom prst="rect">
            <a:avLst/>
          </a:prstGeom>
        </p:spPr>
      </p:pic>
      <p:pic>
        <p:nvPicPr>
          <p:cNvPr id="17" name="Graphic 16">
            <a:extLst>
              <a:ext uri="{FF2B5EF4-FFF2-40B4-BE49-F238E27FC236}">
                <a16:creationId xmlns:a16="http://schemas.microsoft.com/office/drawing/2014/main" id="{25F7AC9A-D8F6-1C40-EC74-AC0843E68961}"/>
              </a:ext>
            </a:extLst>
          </p:cNvPr>
          <p:cNvPicPr>
            <a:picLocks noChangeAspect="1"/>
          </p:cNvPicPr>
          <p:nvPr/>
        </p:nvPicPr>
        <p:blipFill rotWithShape="1">
          <a:blip r:embed="rId5"/>
          <a:srcRect l="25857" t="21420" r="25716" b="28627"/>
          <a:stretch/>
        </p:blipFill>
        <p:spPr>
          <a:xfrm>
            <a:off x="6614661" y="2269067"/>
            <a:ext cx="1739118" cy="1715912"/>
          </a:xfrm>
          <a:prstGeom prst="rect">
            <a:avLst/>
          </a:prstGeom>
        </p:spPr>
      </p:pic>
      <p:pic>
        <p:nvPicPr>
          <p:cNvPr id="22" name="Graphic 21">
            <a:extLst>
              <a:ext uri="{FF2B5EF4-FFF2-40B4-BE49-F238E27FC236}">
                <a16:creationId xmlns:a16="http://schemas.microsoft.com/office/drawing/2014/main" id="{C09D9E50-A2E5-41F7-6ACD-F1D7749BF8D0}"/>
              </a:ext>
            </a:extLst>
          </p:cNvPr>
          <p:cNvPicPr>
            <a:picLocks noChangeAspect="1"/>
          </p:cNvPicPr>
          <p:nvPr/>
        </p:nvPicPr>
        <p:blipFill>
          <a:blip r:embed="rId6"/>
          <a:srcRect l="448" r="448"/>
          <a:stretch/>
        </p:blipFill>
        <p:spPr>
          <a:xfrm>
            <a:off x="9051718" y="2358424"/>
            <a:ext cx="1301825" cy="1453896"/>
          </a:xfrm>
          <a:prstGeom prst="rect">
            <a:avLst/>
          </a:prstGeom>
        </p:spPr>
      </p:pic>
    </p:spTree>
    <p:extLst>
      <p:ext uri="{BB962C8B-B14F-4D97-AF65-F5344CB8AC3E}">
        <p14:creationId xmlns:p14="http://schemas.microsoft.com/office/powerpoint/2010/main" val="3288548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DE1AE-A184-F242-D39C-32CD843F5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FE770-35DE-027E-934F-37C22D21FD95}"/>
              </a:ext>
            </a:extLst>
          </p:cNvPr>
          <p:cNvSpPr>
            <a:spLocks noGrp="1"/>
          </p:cNvSpPr>
          <p:nvPr>
            <p:ph type="title"/>
          </p:nvPr>
        </p:nvSpPr>
        <p:spPr>
          <a:prstGeom prst="rect">
            <a:avLst/>
          </a:prstGeom>
        </p:spPr>
        <p:txBody>
          <a:bodyPr>
            <a:normAutofit/>
          </a:bodyPr>
          <a:lstStyle/>
          <a:p>
            <a:r>
              <a:rPr lang="en-US" dirty="0"/>
              <a:t>Motivation</a:t>
            </a:r>
            <a:endParaRPr lang="en-US" sz="2800" dirty="0"/>
          </a:p>
        </p:txBody>
      </p:sp>
      <p:sp>
        <p:nvSpPr>
          <p:cNvPr id="3" name="Content Placeholder 2">
            <a:extLst>
              <a:ext uri="{FF2B5EF4-FFF2-40B4-BE49-F238E27FC236}">
                <a16:creationId xmlns:a16="http://schemas.microsoft.com/office/drawing/2014/main" id="{4CCC9509-4A82-DC28-3882-E806670768E6}"/>
              </a:ext>
            </a:extLst>
          </p:cNvPr>
          <p:cNvSpPr>
            <a:spLocks noGrp="1"/>
          </p:cNvSpPr>
          <p:nvPr>
            <p:ph idx="1"/>
          </p:nvPr>
        </p:nvSpPr>
        <p:spPr/>
        <p:txBody>
          <a:bodyPr/>
          <a:lstStyle/>
          <a:p>
            <a:pPr>
              <a:buClr>
                <a:schemeClr val="tx1"/>
              </a:buClr>
            </a:pPr>
            <a:endParaRPr lang="en-US" sz="2000" b="1" dirty="0">
              <a:solidFill>
                <a:srgbClr val="C00000"/>
              </a:solidFill>
            </a:endParaRPr>
          </a:p>
          <a:p>
            <a:pPr marL="0" indent="0">
              <a:buClr>
                <a:schemeClr val="tx1"/>
              </a:buClr>
              <a:buNone/>
            </a:pPr>
            <a:endParaRPr lang="en-US" sz="2000" dirty="0"/>
          </a:p>
          <a:p>
            <a:pPr>
              <a:buClr>
                <a:schemeClr val="tx1"/>
              </a:buClr>
            </a:pPr>
            <a:endParaRPr lang="en-US" sz="2000" dirty="0"/>
          </a:p>
          <a:p>
            <a:pPr>
              <a:buClr>
                <a:schemeClr val="tx1"/>
              </a:buClr>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8" name="Slide Number Placeholder 3">
            <a:extLst>
              <a:ext uri="{FF2B5EF4-FFF2-40B4-BE49-F238E27FC236}">
                <a16:creationId xmlns:a16="http://schemas.microsoft.com/office/drawing/2014/main" id="{04FEEAA7-66F3-6000-7FAE-4889E83C8B29}"/>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34</a:t>
            </a:fld>
            <a:endParaRPr lang="en-US" dirty="0"/>
          </a:p>
        </p:txBody>
      </p:sp>
      <p:grpSp>
        <p:nvGrpSpPr>
          <p:cNvPr id="104" name="Group 103">
            <a:extLst>
              <a:ext uri="{FF2B5EF4-FFF2-40B4-BE49-F238E27FC236}">
                <a16:creationId xmlns:a16="http://schemas.microsoft.com/office/drawing/2014/main" id="{AF63A776-B013-3703-274A-D957F8A5D8B2}"/>
              </a:ext>
            </a:extLst>
          </p:cNvPr>
          <p:cNvGrpSpPr/>
          <p:nvPr/>
        </p:nvGrpSpPr>
        <p:grpSpPr>
          <a:xfrm>
            <a:off x="3618860" y="7944319"/>
            <a:ext cx="4667174" cy="1346665"/>
            <a:chOff x="-36388" y="168367"/>
            <a:chExt cx="4667174" cy="898397"/>
          </a:xfrm>
        </p:grpSpPr>
        <p:sp>
          <p:nvSpPr>
            <p:cNvPr id="105" name="Title 1">
              <a:extLst>
                <a:ext uri="{FF2B5EF4-FFF2-40B4-BE49-F238E27FC236}">
                  <a16:creationId xmlns:a16="http://schemas.microsoft.com/office/drawing/2014/main" id="{C70711D4-1FD0-056B-E09E-B4B8E5F67826}"/>
                </a:ext>
              </a:extLst>
            </p:cNvPr>
            <p:cNvSpPr txBox="1">
              <a:spLocks/>
            </p:cNvSpPr>
            <p:nvPr/>
          </p:nvSpPr>
          <p:spPr>
            <a:xfrm>
              <a:off x="-36388" y="510707"/>
              <a:ext cx="4667174" cy="55605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algn="ctr"/>
              <a:r>
                <a:rPr lang="en-US" sz="3200" b="1" dirty="0">
                  <a:solidFill>
                    <a:srgbClr val="C00000"/>
                  </a:solidFill>
                  <a:latin typeface="Quire Sans" panose="020B0502040400020003" pitchFamily="34" charset="0"/>
                  <a:cs typeface="Quire Sans" panose="020B0502040400020003" pitchFamily="34" charset="0"/>
                </a:rPr>
                <a:t>Significant performance and energy overhead</a:t>
              </a:r>
            </a:p>
          </p:txBody>
        </p:sp>
        <p:sp>
          <p:nvSpPr>
            <p:cNvPr id="106" name="Down Arrow 143">
              <a:extLst>
                <a:ext uri="{FF2B5EF4-FFF2-40B4-BE49-F238E27FC236}">
                  <a16:creationId xmlns:a16="http://schemas.microsoft.com/office/drawing/2014/main" id="{4AAB3CBD-9C9A-6DD9-0DE7-A2EA37691F00}"/>
                </a:ext>
              </a:extLst>
            </p:cNvPr>
            <p:cNvSpPr/>
            <p:nvPr/>
          </p:nvSpPr>
          <p:spPr>
            <a:xfrm rot="10800000" flipV="1">
              <a:off x="1975980" y="168367"/>
              <a:ext cx="412848" cy="327533"/>
            </a:xfrm>
            <a:prstGeom prst="downArrow">
              <a:avLst>
                <a:gd name="adj1" fmla="val 50000"/>
                <a:gd name="adj2" fmla="val 61672"/>
              </a:avLst>
            </a:prstGeom>
            <a:solidFill>
              <a:schemeClr val="accent2">
                <a:lumMod val="20000"/>
                <a:lumOff val="8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re Sans" panose="020B0502040400020003" pitchFamily="34" charset="0"/>
                <a:cs typeface="Quire Sans" panose="020B0502040400020003" pitchFamily="34" charset="0"/>
              </a:endParaRPr>
            </a:p>
          </p:txBody>
        </p:sp>
      </p:grpSp>
      <p:sp>
        <p:nvSpPr>
          <p:cNvPr id="13" name="Content Placeholder 2">
            <a:extLst>
              <a:ext uri="{FF2B5EF4-FFF2-40B4-BE49-F238E27FC236}">
                <a16:creationId xmlns:a16="http://schemas.microsoft.com/office/drawing/2014/main" id="{1E68315F-8F53-4AAE-C295-0A9363347B1D}"/>
              </a:ext>
            </a:extLst>
          </p:cNvPr>
          <p:cNvSpPr txBox="1">
            <a:spLocks/>
          </p:cNvSpPr>
          <p:nvPr/>
        </p:nvSpPr>
        <p:spPr>
          <a:xfrm>
            <a:off x="1602185" y="987403"/>
            <a:ext cx="8987622" cy="5314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lgn="ctr">
              <a:lnSpc>
                <a:spcPct val="100000"/>
              </a:lnSpc>
              <a:spcBef>
                <a:spcPts val="1600"/>
              </a:spcBef>
              <a:spcAft>
                <a:spcPts val="1800"/>
              </a:spcAft>
              <a:buClr>
                <a:schemeClr val="tx1"/>
              </a:buClr>
              <a:buNone/>
            </a:pPr>
            <a:endParaRPr lang="en-US" sz="400" b="1" dirty="0">
              <a:solidFill>
                <a:srgbClr val="C00000"/>
              </a:solidFill>
            </a:endParaRPr>
          </a:p>
          <a:p>
            <a:pPr marL="127000" indent="0" algn="ctr">
              <a:lnSpc>
                <a:spcPct val="100000"/>
              </a:lnSpc>
              <a:spcBef>
                <a:spcPts val="1600"/>
              </a:spcBef>
              <a:spcAft>
                <a:spcPts val="3600"/>
              </a:spcAft>
              <a:buClr>
                <a:schemeClr val="tx1"/>
              </a:buClr>
              <a:buNone/>
            </a:pPr>
            <a:r>
              <a:rPr lang="en-US" sz="3600" b="1" dirty="0">
                <a:solidFill>
                  <a:schemeClr val="accent2">
                    <a:lumMod val="75000"/>
                  </a:schemeClr>
                </a:solidFill>
              </a:rPr>
              <a:t>DRAM read disturbance worsens </a:t>
            </a:r>
            <a:br>
              <a:rPr lang="en-US" sz="3600" b="1" dirty="0">
                <a:solidFill>
                  <a:schemeClr val="accent2">
                    <a:lumMod val="75000"/>
                  </a:schemeClr>
                </a:solidFill>
              </a:rPr>
            </a:br>
            <a:r>
              <a:rPr lang="en-US" sz="3600" dirty="0">
                <a:solidFill>
                  <a:schemeClr val="accent2">
                    <a:lumMod val="75000"/>
                  </a:schemeClr>
                </a:solidFill>
              </a:rPr>
              <a:t>as DRAM</a:t>
            </a:r>
            <a:r>
              <a:rPr lang="en-US" sz="3600" b="1" dirty="0">
                <a:solidFill>
                  <a:schemeClr val="accent2">
                    <a:lumMod val="75000"/>
                  </a:schemeClr>
                </a:solidFill>
              </a:rPr>
              <a:t> chip density increases</a:t>
            </a:r>
            <a:endParaRPr lang="en-US" sz="3600" dirty="0">
              <a:solidFill>
                <a:schemeClr val="accent2">
                  <a:lumMod val="75000"/>
                </a:schemeClr>
              </a:solidFill>
              <a:ea typeface="Cambria"/>
            </a:endParaRPr>
          </a:p>
          <a:p>
            <a:pPr marL="127000" indent="0" algn="ctr">
              <a:lnSpc>
                <a:spcPct val="100000"/>
              </a:lnSpc>
              <a:spcBef>
                <a:spcPts val="1600"/>
              </a:spcBef>
              <a:spcAft>
                <a:spcPts val="3600"/>
              </a:spcAft>
              <a:buClr>
                <a:schemeClr val="tx1"/>
              </a:buClr>
              <a:buNone/>
            </a:pPr>
            <a:r>
              <a:rPr lang="en-US" sz="3600" dirty="0">
                <a:solidFill>
                  <a:srgbClr val="7030A0"/>
                </a:solidFill>
                <a:ea typeface="Cambria"/>
              </a:rPr>
              <a:t>Existing solutions become </a:t>
            </a:r>
            <a:r>
              <a:rPr lang="en-US" sz="3600" b="1" dirty="0">
                <a:solidFill>
                  <a:srgbClr val="7030A0"/>
                </a:solidFill>
                <a:ea typeface="Cambria"/>
              </a:rPr>
              <a:t>more aggressive</a:t>
            </a:r>
          </a:p>
          <a:p>
            <a:pPr marL="127000" indent="0" algn="ctr">
              <a:lnSpc>
                <a:spcPct val="100000"/>
              </a:lnSpc>
              <a:spcBef>
                <a:spcPts val="1600"/>
              </a:spcBef>
              <a:spcAft>
                <a:spcPts val="3600"/>
              </a:spcAft>
              <a:buClr>
                <a:schemeClr val="tx1"/>
              </a:buClr>
              <a:buNone/>
            </a:pPr>
            <a:r>
              <a:rPr lang="en-US" sz="3600" b="1" dirty="0">
                <a:solidFill>
                  <a:srgbClr val="C00000"/>
                </a:solidFill>
                <a:ea typeface="Cambria"/>
              </a:rPr>
              <a:t>Overprotecting many rows </a:t>
            </a:r>
            <a:r>
              <a:rPr lang="en-US" sz="3600" dirty="0">
                <a:solidFill>
                  <a:srgbClr val="C00000"/>
                </a:solidFill>
                <a:ea typeface="Cambria"/>
              </a:rPr>
              <a:t>significantly increases their </a:t>
            </a:r>
            <a:r>
              <a:rPr lang="en-US" sz="3600" b="1" dirty="0">
                <a:solidFill>
                  <a:srgbClr val="C00000"/>
                </a:solidFill>
                <a:ea typeface="Cambria"/>
              </a:rPr>
              <a:t>performance overhead</a:t>
            </a:r>
          </a:p>
        </p:txBody>
      </p:sp>
    </p:spTree>
    <p:extLst>
      <p:ext uri="{BB962C8B-B14F-4D97-AF65-F5344CB8AC3E}">
        <p14:creationId xmlns:p14="http://schemas.microsoft.com/office/powerpoint/2010/main" val="37533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D326-9045-23EF-758D-BB19C8325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1DB9C-95BA-CCC1-2AD9-67AB67332CAA}"/>
              </a:ext>
            </a:extLst>
          </p:cNvPr>
          <p:cNvSpPr>
            <a:spLocks noGrp="1"/>
          </p:cNvSpPr>
          <p:nvPr>
            <p:ph type="title"/>
          </p:nvPr>
        </p:nvSpPr>
        <p:spPr/>
        <p:txBody>
          <a:bodyPr>
            <a:normAutofit/>
          </a:bodyPr>
          <a:lstStyle/>
          <a:p>
            <a:r>
              <a:rPr lang="en-US" sz="2800" dirty="0" err="1"/>
              <a:t>Svärd</a:t>
            </a:r>
            <a:r>
              <a:rPr lang="en-US" sz="2800" dirty="0"/>
              <a:t>: </a:t>
            </a:r>
            <a:r>
              <a:rPr lang="en-US" sz="2400" dirty="0"/>
              <a:t>Spatial Variation-Aware Read Disturbance Defenses</a:t>
            </a:r>
            <a:endParaRPr lang="en-US" sz="2800" dirty="0"/>
          </a:p>
        </p:txBody>
      </p:sp>
      <p:sp>
        <p:nvSpPr>
          <p:cNvPr id="3" name="Content Placeholder 2">
            <a:extLst>
              <a:ext uri="{FF2B5EF4-FFF2-40B4-BE49-F238E27FC236}">
                <a16:creationId xmlns:a16="http://schemas.microsoft.com/office/drawing/2014/main" id="{989831E9-19EB-F7A8-C1EF-4F44BA2D850F}"/>
              </a:ext>
            </a:extLst>
          </p:cNvPr>
          <p:cNvSpPr>
            <a:spLocks noGrp="1"/>
          </p:cNvSpPr>
          <p:nvPr>
            <p:ph idx="1"/>
          </p:nvPr>
        </p:nvSpPr>
        <p:spPr>
          <a:xfrm>
            <a:off x="1524000" y="965201"/>
            <a:ext cx="8692444" cy="5336922"/>
          </a:xfrm>
        </p:spPr>
        <p:txBody>
          <a:bodyPr>
            <a:noAutofit/>
          </a:bodyPr>
          <a:lstStyle/>
          <a:p>
            <a:pPr>
              <a:spcAft>
                <a:spcPts val="1200"/>
              </a:spcAft>
              <a:buClr>
                <a:schemeClr val="tx1"/>
              </a:buClr>
            </a:pPr>
            <a:r>
              <a:rPr lang="en-US" sz="2800" b="1" dirty="0">
                <a:solidFill>
                  <a:schemeClr val="accent2">
                    <a:lumMod val="75000"/>
                  </a:schemeClr>
                </a:solidFill>
              </a:rPr>
              <a:t>Dynamically tunes the aggressiveness </a:t>
            </a:r>
            <a:r>
              <a:rPr lang="en-US" sz="2800" dirty="0"/>
              <a:t>of existing solutions to </a:t>
            </a:r>
            <a:r>
              <a:rPr lang="en-US" sz="2800" b="1" dirty="0">
                <a:solidFill>
                  <a:srgbClr val="C00000"/>
                </a:solidFill>
              </a:rPr>
              <a:t>the victim row’s read disturbance vulnerability</a:t>
            </a:r>
          </a:p>
          <a:p>
            <a:pPr>
              <a:spcAft>
                <a:spcPts val="1200"/>
              </a:spcAft>
              <a:buClr>
                <a:schemeClr val="tx1"/>
              </a:buClr>
            </a:pPr>
            <a:r>
              <a:rPr lang="en-US" sz="2800" dirty="0" err="1"/>
              <a:t>Svärd</a:t>
            </a:r>
            <a:r>
              <a:rPr lang="en-US" sz="2800" dirty="0"/>
              <a:t> performs</a:t>
            </a:r>
            <a:r>
              <a:rPr lang="en-US" sz="2800" b="1" dirty="0"/>
              <a:t> </a:t>
            </a:r>
            <a:r>
              <a:rPr lang="en-US" sz="2800" b="1" dirty="0">
                <a:solidFill>
                  <a:srgbClr val="00B050"/>
                </a:solidFill>
              </a:rPr>
              <a:t>fewer preventive actions </a:t>
            </a:r>
            <a:br>
              <a:rPr lang="en-US" sz="2800" b="1" dirty="0">
                <a:solidFill>
                  <a:srgbClr val="00B050"/>
                </a:solidFill>
              </a:rPr>
            </a:br>
            <a:r>
              <a:rPr lang="en-US" sz="2800" b="1" dirty="0">
                <a:solidFill>
                  <a:srgbClr val="00B050"/>
                </a:solidFill>
              </a:rPr>
              <a:t>(e.g., refresh)</a:t>
            </a:r>
            <a:r>
              <a:rPr lang="en-US" sz="2800" b="1" dirty="0"/>
              <a:t> </a:t>
            </a:r>
            <a:r>
              <a:rPr lang="en-US" sz="2800" dirty="0"/>
              <a:t>for rows that are </a:t>
            </a:r>
            <a:br>
              <a:rPr lang="en-US" sz="2800" dirty="0"/>
            </a:br>
            <a:r>
              <a:rPr lang="en-US" sz="2800" b="1" dirty="0">
                <a:solidFill>
                  <a:srgbClr val="00B050"/>
                </a:solidFill>
              </a:rPr>
              <a:t>less vulnerable to read disturbance</a:t>
            </a:r>
            <a:r>
              <a:rPr lang="en-US" sz="2800" b="1" dirty="0">
                <a:solidFill>
                  <a:srgbClr val="7030A0"/>
                </a:solidFill>
              </a:rPr>
              <a:t> </a:t>
            </a:r>
          </a:p>
          <a:p>
            <a:pPr>
              <a:spcAft>
                <a:spcPts val="1200"/>
              </a:spcAft>
              <a:buClr>
                <a:schemeClr val="tx1"/>
              </a:buClr>
            </a:pPr>
            <a:r>
              <a:rPr lang="en-US" sz="2800" dirty="0" err="1"/>
              <a:t>Svärd</a:t>
            </a:r>
            <a:r>
              <a:rPr lang="en-US" sz="2800" dirty="0"/>
              <a:t> performs</a:t>
            </a:r>
            <a:r>
              <a:rPr lang="en-US" sz="2800" b="1" dirty="0"/>
              <a:t> </a:t>
            </a:r>
            <a:r>
              <a:rPr lang="en-US" sz="2800" b="1" dirty="0">
                <a:solidFill>
                  <a:srgbClr val="C00000"/>
                </a:solidFill>
              </a:rPr>
              <a:t>more preventive actions</a:t>
            </a:r>
            <a:br>
              <a:rPr lang="en-US" sz="2800" b="1" dirty="0">
                <a:solidFill>
                  <a:srgbClr val="C00000"/>
                </a:solidFill>
              </a:rPr>
            </a:br>
            <a:r>
              <a:rPr lang="en-US" sz="2800" b="1" dirty="0">
                <a:solidFill>
                  <a:srgbClr val="C00000"/>
                </a:solidFill>
              </a:rPr>
              <a:t>(e.g., refresh)</a:t>
            </a:r>
            <a:r>
              <a:rPr lang="en-US" sz="2800" b="1" dirty="0"/>
              <a:t> </a:t>
            </a:r>
            <a:r>
              <a:rPr lang="en-US" sz="2800" dirty="0"/>
              <a:t>for rows that are </a:t>
            </a:r>
            <a:br>
              <a:rPr lang="en-US" sz="2800" dirty="0"/>
            </a:br>
            <a:r>
              <a:rPr lang="en-US" sz="2800" b="1" dirty="0">
                <a:solidFill>
                  <a:srgbClr val="C00000"/>
                </a:solidFill>
              </a:rPr>
              <a:t>more vulnerable to read disturbance </a:t>
            </a:r>
          </a:p>
          <a:p>
            <a:pPr>
              <a:spcAft>
                <a:spcPts val="1200"/>
              </a:spcAft>
            </a:pPr>
            <a:endParaRPr lang="en-US" sz="2800" b="1" dirty="0">
              <a:solidFill>
                <a:srgbClr val="7030A0"/>
              </a:solidFill>
            </a:endParaRPr>
          </a:p>
        </p:txBody>
      </p:sp>
      <p:sp>
        <p:nvSpPr>
          <p:cNvPr id="10" name="Slide Number Placeholder 9">
            <a:extLst>
              <a:ext uri="{FF2B5EF4-FFF2-40B4-BE49-F238E27FC236}">
                <a16:creationId xmlns:a16="http://schemas.microsoft.com/office/drawing/2014/main" id="{4866BFF5-F7AC-65CA-9C77-19B15AC34182}"/>
              </a:ext>
            </a:extLst>
          </p:cNvPr>
          <p:cNvSpPr>
            <a:spLocks noGrp="1"/>
          </p:cNvSpPr>
          <p:nvPr>
            <p:ph type="sldNum" sz="quarter" idx="12"/>
          </p:nvPr>
        </p:nvSpPr>
        <p:spPr/>
        <p:txBody>
          <a:bodyPr/>
          <a:lstStyle/>
          <a:p>
            <a:fld id="{676C2683-0D41-1E45-8714-724CB2570654}" type="slidenum">
              <a:rPr lang="en-US" smtClean="0"/>
              <a:pPr/>
              <a:t>35</a:t>
            </a:fld>
            <a:endParaRPr lang="en-US" dirty="0"/>
          </a:p>
        </p:txBody>
      </p:sp>
      <p:sp>
        <p:nvSpPr>
          <p:cNvPr id="5" name="TextBox 4">
            <a:extLst>
              <a:ext uri="{FF2B5EF4-FFF2-40B4-BE49-F238E27FC236}">
                <a16:creationId xmlns:a16="http://schemas.microsoft.com/office/drawing/2014/main" id="{4B115737-104C-D7B9-01EA-A383C9ECC3FC}"/>
              </a:ext>
            </a:extLst>
          </p:cNvPr>
          <p:cNvSpPr txBox="1"/>
          <p:nvPr/>
        </p:nvSpPr>
        <p:spPr>
          <a:xfrm>
            <a:off x="3633797" y="6478541"/>
            <a:ext cx="6664960" cy="276999"/>
          </a:xfrm>
          <a:prstGeom prst="rect">
            <a:avLst/>
          </a:prstGeom>
          <a:noFill/>
        </p:spPr>
        <p:txBody>
          <a:bodyPr wrap="square" rtlCol="0">
            <a:spAutoFit/>
          </a:bodyPr>
          <a:lstStyle/>
          <a:p>
            <a:r>
              <a:rPr lang="en-US" sz="1200" dirty="0" err="1">
                <a:latin typeface="Cambria" panose="02040503050406030204" pitchFamily="18" charset="0"/>
              </a:rPr>
              <a:t>Svärd</a:t>
            </a:r>
            <a:r>
              <a:rPr lang="en-US" sz="1200" dirty="0">
                <a:latin typeface="Cambria" panose="02040503050406030204" pitchFamily="18" charset="0"/>
              </a:rPr>
              <a:t> is Swedish for sword, </a:t>
            </a:r>
            <a:r>
              <a:rPr lang="en-US" sz="1200" dirty="0">
                <a:solidFill>
                  <a:srgbClr val="212529"/>
                </a:solidFill>
                <a:latin typeface="Cambria" panose="02040503050406030204" pitchFamily="18" charset="0"/>
              </a:rPr>
              <a:t>a weapon with a long blade for cutting or thrusting </a:t>
            </a:r>
            <a:r>
              <a:rPr lang="en-US" sz="1200" dirty="0">
                <a:solidFill>
                  <a:srgbClr val="212529"/>
                </a:solidFill>
                <a:latin typeface="Cambria" panose="02040503050406030204" pitchFamily="18" charset="0"/>
                <a:hlinkClick r:id="rId3"/>
              </a:rPr>
              <a:t>[Merriam-Webster]</a:t>
            </a:r>
            <a:endParaRPr lang="en-US" sz="1200" dirty="0">
              <a:latin typeface="Cambria" panose="02040503050406030204" pitchFamily="18" charset="0"/>
            </a:endParaRPr>
          </a:p>
        </p:txBody>
      </p:sp>
      <p:sp>
        <p:nvSpPr>
          <p:cNvPr id="7" name="Rectangle 6">
            <a:extLst>
              <a:ext uri="{FF2B5EF4-FFF2-40B4-BE49-F238E27FC236}">
                <a16:creationId xmlns:a16="http://schemas.microsoft.com/office/drawing/2014/main" id="{DEC2CAE4-ADB6-8C25-0A8B-6961C5BD600A}"/>
              </a:ext>
            </a:extLst>
          </p:cNvPr>
          <p:cNvSpPr/>
          <p:nvPr/>
        </p:nvSpPr>
        <p:spPr>
          <a:xfrm>
            <a:off x="1539264" y="5178896"/>
            <a:ext cx="9113481" cy="1080000"/>
          </a:xfrm>
          <a:prstGeom prst="rect">
            <a:avLst/>
          </a:prstGeom>
          <a:solidFill>
            <a:schemeClr val="accent2">
              <a:lumMod val="20000"/>
              <a:lumOff val="8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ambria" panose="02040503050406030204" pitchFamily="18" charset="0"/>
              </a:rPr>
              <a:t>Svärd</a:t>
            </a:r>
            <a:r>
              <a:rPr lang="en-US" sz="2800" dirty="0">
                <a:solidFill>
                  <a:schemeClr val="tx1"/>
                </a:solidFill>
                <a:latin typeface="Cambria" panose="02040503050406030204" pitchFamily="18" charset="0"/>
              </a:rPr>
              <a:t> significantly </a:t>
            </a:r>
            <a:r>
              <a:rPr lang="en-US" sz="2800" b="1" dirty="0">
                <a:solidFill>
                  <a:srgbClr val="C00000"/>
                </a:solidFill>
                <a:latin typeface="Cambria" panose="02040503050406030204" pitchFamily="18" charset="0"/>
              </a:rPr>
              <a:t>reduces </a:t>
            </a:r>
            <a:br>
              <a:rPr lang="en-US" sz="2800" b="1" dirty="0">
                <a:solidFill>
                  <a:srgbClr val="C00000"/>
                </a:solidFill>
                <a:latin typeface="Cambria" panose="02040503050406030204" pitchFamily="18" charset="0"/>
              </a:rPr>
            </a:br>
            <a:r>
              <a:rPr lang="en-US" sz="2800" b="1" dirty="0">
                <a:solidFill>
                  <a:srgbClr val="C00000"/>
                </a:solidFill>
                <a:latin typeface="Cambria" panose="02040503050406030204" pitchFamily="18" charset="0"/>
              </a:rPr>
              <a:t>the performance overhead </a:t>
            </a:r>
            <a:r>
              <a:rPr lang="en-US" sz="2800" dirty="0">
                <a:solidFill>
                  <a:schemeClr val="tx1"/>
                </a:solidFill>
                <a:latin typeface="Cambria" panose="02040503050406030204" pitchFamily="18" charset="0"/>
              </a:rPr>
              <a:t>of existing solutions</a:t>
            </a:r>
            <a:endParaRPr lang="en-US" sz="2800" b="1" dirty="0">
              <a:solidFill>
                <a:srgbClr val="C00000"/>
              </a:solidFill>
              <a:latin typeface="Cambria" panose="02040503050406030204" pitchFamily="18" charset="0"/>
            </a:endParaRPr>
          </a:p>
        </p:txBody>
      </p:sp>
      <p:pic>
        <p:nvPicPr>
          <p:cNvPr id="1026" name="Picture 2">
            <a:extLst>
              <a:ext uri="{FF2B5EF4-FFF2-40B4-BE49-F238E27FC236}">
                <a16:creationId xmlns:a16="http://schemas.microsoft.com/office/drawing/2014/main" id="{735D9070-6D9F-626E-B381-D61990E68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7" y="998417"/>
            <a:ext cx="2651857" cy="530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07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AADC-8857-5619-65C8-F765CAE17F66}"/>
              </a:ext>
            </a:extLst>
          </p:cNvPr>
          <p:cNvSpPr>
            <a:spLocks noGrp="1"/>
          </p:cNvSpPr>
          <p:nvPr>
            <p:ph type="title"/>
          </p:nvPr>
        </p:nvSpPr>
        <p:spPr>
          <a:ln w="57150">
            <a:solidFill>
              <a:schemeClr val="tx1"/>
            </a:solidFill>
          </a:ln>
        </p:spPr>
        <p:txBody>
          <a:bodyPr>
            <a:normAutofit/>
          </a:bodyPr>
          <a:lstStyle/>
          <a:p>
            <a:r>
              <a:rPr lang="en-US" sz="2800" dirty="0" err="1">
                <a:solidFill>
                  <a:prstClr val="white"/>
                </a:solidFill>
              </a:rPr>
              <a:t>Svärd</a:t>
            </a:r>
            <a:r>
              <a:rPr lang="en-US" sz="2800" dirty="0">
                <a:solidFill>
                  <a:prstClr val="white"/>
                </a:solidFill>
              </a:rPr>
              <a:t>:</a:t>
            </a:r>
            <a:r>
              <a:rPr lang="en-US" sz="2400" dirty="0">
                <a:solidFill>
                  <a:prstClr val="white"/>
                </a:solidFill>
              </a:rPr>
              <a:t> Integration with Existing Read Disturbance Solutions</a:t>
            </a:r>
            <a:endParaRPr lang="en-US" dirty="0"/>
          </a:p>
        </p:txBody>
      </p:sp>
      <p:sp>
        <p:nvSpPr>
          <p:cNvPr id="4" name="Slide Number Placeholder 3">
            <a:extLst>
              <a:ext uri="{FF2B5EF4-FFF2-40B4-BE49-F238E27FC236}">
                <a16:creationId xmlns:a16="http://schemas.microsoft.com/office/drawing/2014/main" id="{F871AE74-9836-12C6-9E8C-8E1CC3EC9613}"/>
              </a:ext>
            </a:extLst>
          </p:cNvPr>
          <p:cNvSpPr>
            <a:spLocks noGrp="1"/>
          </p:cNvSpPr>
          <p:nvPr>
            <p:ph type="sldNum" sz="quarter" idx="12"/>
          </p:nvPr>
        </p:nvSpPr>
        <p:spPr/>
        <p:txBody>
          <a:bodyPr/>
          <a:lstStyle/>
          <a:p>
            <a:fld id="{676C2683-0D41-1E45-8714-724CB2570654}" type="slidenum">
              <a:rPr lang="en-US" smtClean="0"/>
              <a:pPr/>
              <a:t>36</a:t>
            </a:fld>
            <a:endParaRPr lang="en-US" dirty="0"/>
          </a:p>
        </p:txBody>
      </p:sp>
      <p:sp>
        <p:nvSpPr>
          <p:cNvPr id="8" name="TextBox 7">
            <a:extLst>
              <a:ext uri="{FF2B5EF4-FFF2-40B4-BE49-F238E27FC236}">
                <a16:creationId xmlns:a16="http://schemas.microsoft.com/office/drawing/2014/main" id="{500498F5-D1D5-8D34-A4D3-3D4558B61CEC}"/>
              </a:ext>
            </a:extLst>
          </p:cNvPr>
          <p:cNvSpPr txBox="1"/>
          <p:nvPr/>
        </p:nvSpPr>
        <p:spPr>
          <a:xfrm>
            <a:off x="2651788" y="1014622"/>
            <a:ext cx="6888424" cy="461665"/>
          </a:xfrm>
          <a:prstGeom prst="rect">
            <a:avLst/>
          </a:prstGeom>
          <a:noFill/>
        </p:spPr>
        <p:txBody>
          <a:bodyPr wrap="none" rtlCol="0">
            <a:spAutoFit/>
          </a:bodyPr>
          <a:lstStyle/>
          <a:p>
            <a:r>
              <a:rPr lang="en-US" sz="2400" dirty="0">
                <a:latin typeface="Cambria" panose="02040503050406030204" pitchFamily="18" charset="0"/>
              </a:rPr>
              <a:t>PARA: Probabilistic Row Activation [Kim+, ISCA’14]</a:t>
            </a:r>
          </a:p>
        </p:txBody>
      </p:sp>
      <p:sp>
        <p:nvSpPr>
          <p:cNvPr id="11" name="TextBox 10">
            <a:extLst>
              <a:ext uri="{FF2B5EF4-FFF2-40B4-BE49-F238E27FC236}">
                <a16:creationId xmlns:a16="http://schemas.microsoft.com/office/drawing/2014/main" id="{DA899900-DF8E-55FD-B29A-81D1A883214D}"/>
              </a:ext>
            </a:extLst>
          </p:cNvPr>
          <p:cNvSpPr txBox="1"/>
          <p:nvPr/>
        </p:nvSpPr>
        <p:spPr>
          <a:xfrm>
            <a:off x="1960158" y="1961081"/>
            <a:ext cx="1294137" cy="707886"/>
          </a:xfrm>
          <a:prstGeom prst="rect">
            <a:avLst/>
          </a:prstGeom>
          <a:noFill/>
        </p:spPr>
        <p:txBody>
          <a:bodyPr wrap="none" rtlCol="0">
            <a:spAutoFit/>
          </a:bodyPr>
          <a:lstStyle/>
          <a:p>
            <a:pPr algn="ctr"/>
            <a:r>
              <a:rPr lang="en-US" sz="2000" dirty="0">
                <a:latin typeface="Cambria" panose="02040503050406030204" pitchFamily="18" charset="0"/>
              </a:rPr>
              <a:t>Row </a:t>
            </a:r>
          </a:p>
          <a:p>
            <a:pPr algn="ctr"/>
            <a:r>
              <a:rPr lang="en-US" sz="2000" dirty="0">
                <a:latin typeface="Cambria" panose="02040503050406030204" pitchFamily="18" charset="0"/>
              </a:rPr>
              <a:t>Activation</a:t>
            </a:r>
          </a:p>
        </p:txBody>
      </p:sp>
      <p:grpSp>
        <p:nvGrpSpPr>
          <p:cNvPr id="37" name="Group 36">
            <a:extLst>
              <a:ext uri="{FF2B5EF4-FFF2-40B4-BE49-F238E27FC236}">
                <a16:creationId xmlns:a16="http://schemas.microsoft.com/office/drawing/2014/main" id="{8371BE2F-378F-5B3E-A612-DF3E8D6B02D1}"/>
              </a:ext>
            </a:extLst>
          </p:cNvPr>
          <p:cNvGrpSpPr/>
          <p:nvPr/>
        </p:nvGrpSpPr>
        <p:grpSpPr>
          <a:xfrm>
            <a:off x="3104305" y="1597055"/>
            <a:ext cx="3933559" cy="1448492"/>
            <a:chOff x="1580298" y="2012313"/>
            <a:chExt cx="3933559" cy="1448492"/>
          </a:xfrm>
        </p:grpSpPr>
        <p:pic>
          <p:nvPicPr>
            <p:cNvPr id="6" name="Picture 5" descr="A pair of dice with black dots&#10;&#10;Description automatically generated">
              <a:extLst>
                <a:ext uri="{FF2B5EF4-FFF2-40B4-BE49-F238E27FC236}">
                  <a16:creationId xmlns:a16="http://schemas.microsoft.com/office/drawing/2014/main" id="{C443BDBD-0B89-FF0B-CA26-2BBF0DA657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76939" y="2012313"/>
              <a:ext cx="1448492" cy="1448492"/>
            </a:xfrm>
            <a:prstGeom prst="rect">
              <a:avLst/>
            </a:prstGeom>
            <a:ln w="38100">
              <a:solidFill>
                <a:schemeClr val="tx1"/>
              </a:solidFill>
            </a:ln>
          </p:spPr>
        </p:pic>
        <p:cxnSp>
          <p:nvCxnSpPr>
            <p:cNvPr id="10" name="Straight Arrow Connector 9">
              <a:extLst>
                <a:ext uri="{FF2B5EF4-FFF2-40B4-BE49-F238E27FC236}">
                  <a16:creationId xmlns:a16="http://schemas.microsoft.com/office/drawing/2014/main" id="{3DE259E3-522E-038B-E561-6DE7CDA65B6D}"/>
                </a:ext>
              </a:extLst>
            </p:cNvPr>
            <p:cNvCxnSpPr>
              <a:cxnSpLocks/>
              <a:endCxn id="6" idx="1"/>
            </p:cNvCxnSpPr>
            <p:nvPr/>
          </p:nvCxnSpPr>
          <p:spPr>
            <a:xfrm>
              <a:off x="1580298" y="2730282"/>
              <a:ext cx="896641" cy="6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B0AD645-674B-035B-B629-44865D8EE763}"/>
                </a:ext>
              </a:extLst>
            </p:cNvPr>
            <p:cNvCxnSpPr>
              <a:cxnSpLocks/>
              <a:stCxn id="6" idx="3"/>
            </p:cNvCxnSpPr>
            <p:nvPr/>
          </p:nvCxnSpPr>
          <p:spPr>
            <a:xfrm>
              <a:off x="3925431" y="2736559"/>
              <a:ext cx="1588426" cy="74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74E788-EB5A-5A35-B83D-F7CD4914F0CF}"/>
                </a:ext>
              </a:extLst>
            </p:cNvPr>
            <p:cNvSpPr txBox="1"/>
            <p:nvPr/>
          </p:nvSpPr>
          <p:spPr>
            <a:xfrm>
              <a:off x="4108016" y="2032376"/>
              <a:ext cx="1101584" cy="707886"/>
            </a:xfrm>
            <a:prstGeom prst="rect">
              <a:avLst/>
            </a:prstGeom>
            <a:noFill/>
          </p:spPr>
          <p:txBody>
            <a:bodyPr wrap="none" rtlCol="0">
              <a:spAutoFit/>
            </a:bodyPr>
            <a:lstStyle/>
            <a:p>
              <a:pPr algn="ctr"/>
              <a:r>
                <a:rPr lang="en-US" sz="2000" dirty="0">
                  <a:latin typeface="Cambria" panose="02040503050406030204" pitchFamily="18" charset="0"/>
                </a:rPr>
                <a:t>Random</a:t>
              </a:r>
            </a:p>
            <a:p>
              <a:pPr algn="ctr"/>
              <a:r>
                <a:rPr lang="en-US" sz="2000" dirty="0">
                  <a:latin typeface="Cambria" panose="02040503050406030204" pitchFamily="18" charset="0"/>
                </a:rPr>
                <a:t>Number</a:t>
              </a:r>
            </a:p>
          </p:txBody>
        </p:sp>
      </p:grpSp>
      <p:grpSp>
        <p:nvGrpSpPr>
          <p:cNvPr id="38" name="Group 37">
            <a:extLst>
              <a:ext uri="{FF2B5EF4-FFF2-40B4-BE49-F238E27FC236}">
                <a16:creationId xmlns:a16="http://schemas.microsoft.com/office/drawing/2014/main" id="{CD1356DD-451D-D162-D313-349D787068F0}"/>
              </a:ext>
            </a:extLst>
          </p:cNvPr>
          <p:cNvGrpSpPr/>
          <p:nvPr/>
        </p:nvGrpSpPr>
        <p:grpSpPr>
          <a:xfrm>
            <a:off x="7051011" y="1736520"/>
            <a:ext cx="1448492" cy="1181790"/>
            <a:chOff x="5542270" y="2151778"/>
            <a:chExt cx="1448492" cy="1181790"/>
          </a:xfrm>
        </p:grpSpPr>
        <p:sp>
          <p:nvSpPr>
            <p:cNvPr id="17" name="Diamond 16">
              <a:extLst>
                <a:ext uri="{FF2B5EF4-FFF2-40B4-BE49-F238E27FC236}">
                  <a16:creationId xmlns:a16="http://schemas.microsoft.com/office/drawing/2014/main" id="{A12119C0-43AE-813C-231E-E1D0F85CC371}"/>
                </a:ext>
              </a:extLst>
            </p:cNvPr>
            <p:cNvSpPr/>
            <p:nvPr/>
          </p:nvSpPr>
          <p:spPr>
            <a:xfrm>
              <a:off x="5542270" y="2151778"/>
              <a:ext cx="1448492" cy="1181790"/>
            </a:xfrm>
            <a:prstGeom prst="diamond">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Cambria" panose="02040503050406030204" pitchFamily="18" charset="0"/>
              </a:endParaRPr>
            </a:p>
          </p:txBody>
        </p:sp>
        <p:sp>
          <p:nvSpPr>
            <p:cNvPr id="18" name="TextBox 17">
              <a:extLst>
                <a:ext uri="{FF2B5EF4-FFF2-40B4-BE49-F238E27FC236}">
                  <a16:creationId xmlns:a16="http://schemas.microsoft.com/office/drawing/2014/main" id="{7483B4EF-626E-8D6E-11B6-D8BA44C9267C}"/>
                </a:ext>
              </a:extLst>
            </p:cNvPr>
            <p:cNvSpPr txBox="1"/>
            <p:nvPr/>
          </p:nvSpPr>
          <p:spPr>
            <a:xfrm>
              <a:off x="5687586" y="2646762"/>
              <a:ext cx="1156279" cy="338619"/>
            </a:xfrm>
            <a:prstGeom prst="rect">
              <a:avLst/>
            </a:prstGeom>
            <a:noFill/>
          </p:spPr>
          <p:txBody>
            <a:bodyPr wrap="none" rtlCol="0">
              <a:spAutoFit/>
            </a:bodyPr>
            <a:lstStyle/>
            <a:p>
              <a:pPr algn="ctr">
                <a:lnSpc>
                  <a:spcPts val="0"/>
                </a:lnSpc>
              </a:pPr>
              <a:r>
                <a:rPr lang="en-US" sz="4400" b="1" dirty="0">
                  <a:latin typeface="Cambria" panose="02040503050406030204" pitchFamily="18" charset="0"/>
                </a:rPr>
                <a:t>&gt;</a:t>
              </a:r>
            </a:p>
            <a:p>
              <a:pPr algn="ctr"/>
              <a:r>
                <a:rPr lang="en-US" sz="1600" b="1" dirty="0">
                  <a:latin typeface="Cambria" panose="02040503050406030204" pitchFamily="18" charset="0"/>
                </a:rPr>
                <a:t>Threshold</a:t>
              </a:r>
            </a:p>
          </p:txBody>
        </p:sp>
      </p:grpSp>
      <p:cxnSp>
        <p:nvCxnSpPr>
          <p:cNvPr id="23" name="Straight Arrow Connector 22">
            <a:extLst>
              <a:ext uri="{FF2B5EF4-FFF2-40B4-BE49-F238E27FC236}">
                <a16:creationId xmlns:a16="http://schemas.microsoft.com/office/drawing/2014/main" id="{B7760CF7-79C2-C406-FB4F-8CECF7E9658A}"/>
              </a:ext>
            </a:extLst>
          </p:cNvPr>
          <p:cNvCxnSpPr>
            <a:cxnSpLocks/>
          </p:cNvCxnSpPr>
          <p:nvPr/>
        </p:nvCxnSpPr>
        <p:spPr>
          <a:xfrm>
            <a:off x="8499510" y="2327415"/>
            <a:ext cx="5269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2941C71-CA76-9B40-A4EE-871DF0B4FE66}"/>
              </a:ext>
            </a:extLst>
          </p:cNvPr>
          <p:cNvSpPr txBox="1"/>
          <p:nvPr/>
        </p:nvSpPr>
        <p:spPr>
          <a:xfrm>
            <a:off x="8946181" y="1819590"/>
            <a:ext cx="1706567" cy="1015663"/>
          </a:xfrm>
          <a:prstGeom prst="rect">
            <a:avLst/>
          </a:prstGeom>
          <a:noFill/>
        </p:spPr>
        <p:txBody>
          <a:bodyPr wrap="square" rtlCol="0">
            <a:spAutoFit/>
          </a:bodyPr>
          <a:lstStyle/>
          <a:p>
            <a:pPr algn="ctr"/>
            <a:r>
              <a:rPr lang="en-US" sz="2000" dirty="0">
                <a:latin typeface="Cambria" panose="02040503050406030204" pitchFamily="18" charset="0"/>
              </a:rPr>
              <a:t>Preventively</a:t>
            </a:r>
          </a:p>
          <a:p>
            <a:pPr algn="ctr"/>
            <a:r>
              <a:rPr lang="en-US" sz="2000" dirty="0">
                <a:latin typeface="Cambria" panose="02040503050406030204" pitchFamily="18" charset="0"/>
              </a:rPr>
              <a:t>refresh the victim row</a:t>
            </a:r>
          </a:p>
        </p:txBody>
      </p:sp>
      <p:sp>
        <p:nvSpPr>
          <p:cNvPr id="27" name="TextBox 26">
            <a:extLst>
              <a:ext uri="{FF2B5EF4-FFF2-40B4-BE49-F238E27FC236}">
                <a16:creationId xmlns:a16="http://schemas.microsoft.com/office/drawing/2014/main" id="{4C521485-E543-1272-64A6-DFAA13F2D281}"/>
              </a:ext>
            </a:extLst>
          </p:cNvPr>
          <p:cNvSpPr txBox="1"/>
          <p:nvPr/>
        </p:nvSpPr>
        <p:spPr>
          <a:xfrm>
            <a:off x="8377520" y="1927305"/>
            <a:ext cx="543740" cy="400110"/>
          </a:xfrm>
          <a:prstGeom prst="rect">
            <a:avLst/>
          </a:prstGeom>
          <a:noFill/>
        </p:spPr>
        <p:txBody>
          <a:bodyPr wrap="none" rtlCol="0">
            <a:spAutoFit/>
          </a:bodyPr>
          <a:lstStyle/>
          <a:p>
            <a:pPr algn="ctr"/>
            <a:r>
              <a:rPr lang="en-US" sz="2000" dirty="0">
                <a:latin typeface="Cambria" panose="02040503050406030204" pitchFamily="18" charset="0"/>
              </a:rPr>
              <a:t>Yes</a:t>
            </a:r>
          </a:p>
        </p:txBody>
      </p:sp>
      <p:grpSp>
        <p:nvGrpSpPr>
          <p:cNvPr id="39" name="Group 38">
            <a:extLst>
              <a:ext uri="{FF2B5EF4-FFF2-40B4-BE49-F238E27FC236}">
                <a16:creationId xmlns:a16="http://schemas.microsoft.com/office/drawing/2014/main" id="{699A65AC-277B-08C8-80EE-8E0AC45BDAF1}"/>
              </a:ext>
            </a:extLst>
          </p:cNvPr>
          <p:cNvGrpSpPr/>
          <p:nvPr/>
        </p:nvGrpSpPr>
        <p:grpSpPr>
          <a:xfrm>
            <a:off x="1926712" y="2668974"/>
            <a:ext cx="7872746" cy="691489"/>
            <a:chOff x="417971" y="2668967"/>
            <a:chExt cx="7872746" cy="691489"/>
          </a:xfrm>
        </p:grpSpPr>
        <p:cxnSp>
          <p:nvCxnSpPr>
            <p:cNvPr id="32" name="Straight Arrow Connector 31">
              <a:extLst>
                <a:ext uri="{FF2B5EF4-FFF2-40B4-BE49-F238E27FC236}">
                  <a16:creationId xmlns:a16="http://schemas.microsoft.com/office/drawing/2014/main" id="{582EF4E3-EE5D-198D-5CF7-569257FF7E60}"/>
                </a:ext>
              </a:extLst>
            </p:cNvPr>
            <p:cNvCxnSpPr>
              <a:cxnSpLocks/>
              <a:stCxn id="11" idx="2"/>
              <a:endCxn id="33" idx="0"/>
            </p:cNvCxnSpPr>
            <p:nvPr/>
          </p:nvCxnSpPr>
          <p:spPr>
            <a:xfrm flipH="1">
              <a:off x="1098478" y="2668967"/>
              <a:ext cx="1" cy="291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43DB21-CFD3-B5B7-34C9-8691C06E6359}"/>
                </a:ext>
              </a:extLst>
            </p:cNvPr>
            <p:cNvSpPr txBox="1"/>
            <p:nvPr/>
          </p:nvSpPr>
          <p:spPr>
            <a:xfrm>
              <a:off x="417971" y="2960346"/>
              <a:ext cx="1361014" cy="400110"/>
            </a:xfrm>
            <a:prstGeom prst="rect">
              <a:avLst/>
            </a:prstGeom>
            <a:noFill/>
          </p:spPr>
          <p:txBody>
            <a:bodyPr wrap="none" rtlCol="0">
              <a:spAutoFit/>
            </a:bodyPr>
            <a:lstStyle/>
            <a:p>
              <a:r>
                <a:rPr lang="en-US" sz="2000" dirty="0">
                  <a:latin typeface="Cambria" panose="02040503050406030204" pitchFamily="18" charset="0"/>
                </a:rPr>
                <a:t>victim row</a:t>
              </a:r>
            </a:p>
          </p:txBody>
        </p:sp>
        <p:cxnSp>
          <p:nvCxnSpPr>
            <p:cNvPr id="36" name="Elbow Connector 35">
              <a:extLst>
                <a:ext uri="{FF2B5EF4-FFF2-40B4-BE49-F238E27FC236}">
                  <a16:creationId xmlns:a16="http://schemas.microsoft.com/office/drawing/2014/main" id="{DF1B5B60-2779-F1F7-A6AA-27ED592485CE}"/>
                </a:ext>
              </a:extLst>
            </p:cNvPr>
            <p:cNvCxnSpPr>
              <a:stCxn id="33" idx="3"/>
              <a:endCxn id="24" idx="2"/>
            </p:cNvCxnSpPr>
            <p:nvPr/>
          </p:nvCxnSpPr>
          <p:spPr>
            <a:xfrm flipV="1">
              <a:off x="1778985" y="2835246"/>
              <a:ext cx="6511732" cy="325155"/>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D996820D-5AA3-A9C0-DD84-0BAF0AD740AC}"/>
              </a:ext>
            </a:extLst>
          </p:cNvPr>
          <p:cNvSpPr/>
          <p:nvPr/>
        </p:nvSpPr>
        <p:spPr>
          <a:xfrm>
            <a:off x="4487913" y="3543995"/>
            <a:ext cx="1397017" cy="517216"/>
          </a:xfrm>
          <a:prstGeom prst="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ysClr val="windowText" lastClr="000000"/>
                </a:solidFill>
                <a:latin typeface="Cambria" panose="02040503050406030204" pitchFamily="18" charset="0"/>
              </a:rPr>
              <a:t>Svärd</a:t>
            </a:r>
            <a:endParaRPr lang="en-US" sz="2800" dirty="0">
              <a:solidFill>
                <a:sysClr val="windowText" lastClr="000000"/>
              </a:solidFill>
              <a:latin typeface="Cambria" panose="02040503050406030204" pitchFamily="18" charset="0"/>
            </a:endParaRPr>
          </a:p>
        </p:txBody>
      </p:sp>
      <p:cxnSp>
        <p:nvCxnSpPr>
          <p:cNvPr id="42" name="Elbow Connector 41">
            <a:extLst>
              <a:ext uri="{FF2B5EF4-FFF2-40B4-BE49-F238E27FC236}">
                <a16:creationId xmlns:a16="http://schemas.microsoft.com/office/drawing/2014/main" id="{B22CBC46-E2F6-50CB-960E-DD29BE069DC3}"/>
              </a:ext>
            </a:extLst>
          </p:cNvPr>
          <p:cNvCxnSpPr>
            <a:cxnSpLocks/>
            <a:stCxn id="33" idx="2"/>
            <a:endCxn id="40" idx="1"/>
          </p:cNvCxnSpPr>
          <p:nvPr/>
        </p:nvCxnSpPr>
        <p:spPr>
          <a:xfrm rot="16200000" flipH="1">
            <a:off x="3326496" y="2641192"/>
            <a:ext cx="442147" cy="1880687"/>
          </a:xfrm>
          <a:prstGeom prst="bentConnector2">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89BB0570-6E76-1328-22FA-DC1BA4C30132}"/>
              </a:ext>
            </a:extLst>
          </p:cNvPr>
          <p:cNvCxnSpPr>
            <a:cxnSpLocks/>
            <a:stCxn id="40" idx="3"/>
            <a:endCxn id="17" idx="2"/>
          </p:cNvCxnSpPr>
          <p:nvPr/>
        </p:nvCxnSpPr>
        <p:spPr>
          <a:xfrm flipV="1">
            <a:off x="5884923" y="2918317"/>
            <a:ext cx="1890334" cy="884293"/>
          </a:xfrm>
          <a:prstGeom prst="bentConnector2">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92E652F-9FF7-BF08-10FB-2CA9D790CCFD}"/>
              </a:ext>
            </a:extLst>
          </p:cNvPr>
          <p:cNvGrpSpPr/>
          <p:nvPr/>
        </p:nvGrpSpPr>
        <p:grpSpPr>
          <a:xfrm>
            <a:off x="7047512" y="1734109"/>
            <a:ext cx="1448492" cy="1181790"/>
            <a:chOff x="5542270" y="2151778"/>
            <a:chExt cx="1448492" cy="1181790"/>
          </a:xfrm>
          <a:solidFill>
            <a:schemeClr val="accent2">
              <a:lumMod val="20000"/>
              <a:lumOff val="80000"/>
            </a:schemeClr>
          </a:solidFill>
        </p:grpSpPr>
        <p:sp>
          <p:nvSpPr>
            <p:cNvPr id="47" name="Diamond 46">
              <a:extLst>
                <a:ext uri="{FF2B5EF4-FFF2-40B4-BE49-F238E27FC236}">
                  <a16:creationId xmlns:a16="http://schemas.microsoft.com/office/drawing/2014/main" id="{F18FB089-0CDC-69D0-604D-51E95B78F4CF}"/>
                </a:ext>
              </a:extLst>
            </p:cNvPr>
            <p:cNvSpPr/>
            <p:nvPr/>
          </p:nvSpPr>
          <p:spPr>
            <a:xfrm>
              <a:off x="5542270" y="2151778"/>
              <a:ext cx="1448492" cy="1181790"/>
            </a:xfrm>
            <a:prstGeom prst="diamond">
              <a:avLst/>
            </a:prstGeom>
            <a:gr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2">
                    <a:lumMod val="50000"/>
                  </a:schemeClr>
                </a:solidFill>
                <a:latin typeface="Cambria" panose="02040503050406030204" pitchFamily="18" charset="0"/>
              </a:endParaRPr>
            </a:p>
          </p:txBody>
        </p:sp>
        <p:sp>
          <p:nvSpPr>
            <p:cNvPr id="48" name="TextBox 47">
              <a:extLst>
                <a:ext uri="{FF2B5EF4-FFF2-40B4-BE49-F238E27FC236}">
                  <a16:creationId xmlns:a16="http://schemas.microsoft.com/office/drawing/2014/main" id="{7675D1F5-1FBE-DC03-A9A5-21D69E22D54D}"/>
                </a:ext>
              </a:extLst>
            </p:cNvPr>
            <p:cNvSpPr txBox="1"/>
            <p:nvPr/>
          </p:nvSpPr>
          <p:spPr>
            <a:xfrm>
              <a:off x="5687586" y="2646762"/>
              <a:ext cx="1156279" cy="338619"/>
            </a:xfrm>
            <a:prstGeom prst="rect">
              <a:avLst/>
            </a:prstGeom>
            <a:noFill/>
          </p:spPr>
          <p:txBody>
            <a:bodyPr wrap="none" rtlCol="0">
              <a:spAutoFit/>
            </a:bodyPr>
            <a:lstStyle/>
            <a:p>
              <a:pPr algn="ctr">
                <a:lnSpc>
                  <a:spcPts val="0"/>
                </a:lnSpc>
              </a:pPr>
              <a:r>
                <a:rPr lang="en-US" sz="4400" b="1" dirty="0">
                  <a:latin typeface="Cambria" panose="02040503050406030204" pitchFamily="18" charset="0"/>
                </a:rPr>
                <a:t>&gt;</a:t>
              </a:r>
            </a:p>
            <a:p>
              <a:pPr algn="ctr"/>
              <a:r>
                <a:rPr lang="en-US" sz="1600" b="1" dirty="0">
                  <a:solidFill>
                    <a:schemeClr val="accent2">
                      <a:lumMod val="50000"/>
                    </a:schemeClr>
                  </a:solidFill>
                  <a:latin typeface="Cambria" panose="02040503050406030204" pitchFamily="18" charset="0"/>
                </a:rPr>
                <a:t>Threshold</a:t>
              </a:r>
            </a:p>
          </p:txBody>
        </p:sp>
      </p:grpSp>
      <p:sp>
        <p:nvSpPr>
          <p:cNvPr id="58" name="Rectangle 57">
            <a:extLst>
              <a:ext uri="{FF2B5EF4-FFF2-40B4-BE49-F238E27FC236}">
                <a16:creationId xmlns:a16="http://schemas.microsoft.com/office/drawing/2014/main" id="{DDBA6DB8-85F4-1D30-9EEF-605C7EB09248}"/>
              </a:ext>
            </a:extLst>
          </p:cNvPr>
          <p:cNvSpPr/>
          <p:nvPr/>
        </p:nvSpPr>
        <p:spPr>
          <a:xfrm>
            <a:off x="6558262" y="1819589"/>
            <a:ext cx="325118" cy="122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6D7EA01-BF5D-631A-36CA-979D74BD9756}"/>
              </a:ext>
            </a:extLst>
          </p:cNvPr>
          <p:cNvSpPr/>
          <p:nvPr/>
        </p:nvSpPr>
        <p:spPr>
          <a:xfrm>
            <a:off x="1524001" y="4168868"/>
            <a:ext cx="9128740" cy="977675"/>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ambria" panose="02040503050406030204" pitchFamily="18" charset="0"/>
              </a:rPr>
              <a:t>Svärd</a:t>
            </a:r>
            <a:r>
              <a:rPr lang="en-US" sz="2800" dirty="0">
                <a:solidFill>
                  <a:schemeClr val="tx1"/>
                </a:solidFill>
                <a:latin typeface="Cambria" panose="02040503050406030204" pitchFamily="18" charset="0"/>
              </a:rPr>
              <a:t> dynamically tunes </a:t>
            </a:r>
            <a:r>
              <a:rPr lang="en-US" sz="2800" b="1" dirty="0">
                <a:solidFill>
                  <a:schemeClr val="accent6">
                    <a:lumMod val="50000"/>
                  </a:schemeClr>
                </a:solidFill>
                <a:latin typeface="Cambria" panose="02040503050406030204" pitchFamily="18" charset="0"/>
              </a:rPr>
              <a:t>PARA’s threshold </a:t>
            </a:r>
            <a:br>
              <a:rPr lang="en-US" sz="2800" b="1" dirty="0">
                <a:solidFill>
                  <a:srgbClr val="C00000"/>
                </a:solidFill>
                <a:latin typeface="Cambria" panose="02040503050406030204" pitchFamily="18" charset="0"/>
              </a:rPr>
            </a:br>
            <a:r>
              <a:rPr lang="en-US" sz="2800" dirty="0">
                <a:solidFill>
                  <a:schemeClr val="tx1"/>
                </a:solidFill>
                <a:latin typeface="Cambria" panose="02040503050406030204" pitchFamily="18" charset="0"/>
              </a:rPr>
              <a:t>to the </a:t>
            </a:r>
            <a:r>
              <a:rPr lang="en-US" sz="2800" b="1" dirty="0">
                <a:solidFill>
                  <a:schemeClr val="accent6">
                    <a:lumMod val="50000"/>
                  </a:schemeClr>
                </a:solidFill>
                <a:latin typeface="Cambria" panose="02040503050406030204" pitchFamily="18" charset="0"/>
              </a:rPr>
              <a:t>victim row’s vulnerability</a:t>
            </a:r>
          </a:p>
        </p:txBody>
      </p:sp>
      <p:sp>
        <p:nvSpPr>
          <p:cNvPr id="62" name="Rounded Rectangle 61">
            <a:extLst>
              <a:ext uri="{FF2B5EF4-FFF2-40B4-BE49-F238E27FC236}">
                <a16:creationId xmlns:a16="http://schemas.microsoft.com/office/drawing/2014/main" id="{953EC364-E677-1EFA-A55E-366B233C59EC}"/>
              </a:ext>
            </a:extLst>
          </p:cNvPr>
          <p:cNvSpPr/>
          <p:nvPr/>
        </p:nvSpPr>
        <p:spPr>
          <a:xfrm>
            <a:off x="1593447" y="1466061"/>
            <a:ext cx="9009310" cy="1973051"/>
          </a:xfrm>
          <a:prstGeom prst="roundRect">
            <a:avLst>
              <a:gd name="adj" fmla="val 12023"/>
            </a:avLst>
          </a:prstGeom>
          <a:noFill/>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AAA5C27B-CC64-254E-1E6D-4D272741A858}"/>
              </a:ext>
            </a:extLst>
          </p:cNvPr>
          <p:cNvSpPr txBox="1"/>
          <p:nvPr/>
        </p:nvSpPr>
        <p:spPr>
          <a:xfrm>
            <a:off x="1522448" y="5208876"/>
            <a:ext cx="8681479" cy="461665"/>
          </a:xfrm>
          <a:prstGeom prst="rect">
            <a:avLst/>
          </a:prstGeom>
          <a:noFill/>
        </p:spPr>
        <p:txBody>
          <a:bodyPr wrap="none" rtlCol="0">
            <a:spAutoFit/>
          </a:bodyPr>
          <a:lstStyle/>
          <a:p>
            <a:r>
              <a:rPr lang="en-US" sz="2400" dirty="0" err="1">
                <a:latin typeface="Cambria" panose="02040503050406030204" pitchFamily="18" charset="0"/>
              </a:rPr>
              <a:t>Svärd</a:t>
            </a:r>
            <a:r>
              <a:rPr lang="en-US" sz="2400" dirty="0">
                <a:latin typeface="Cambria" panose="02040503050406030204" pitchFamily="18" charset="0"/>
              </a:rPr>
              <a:t> works with </a:t>
            </a:r>
            <a:r>
              <a:rPr lang="en-US" sz="2400" b="1" dirty="0">
                <a:latin typeface="Cambria" panose="02040503050406030204" pitchFamily="18" charset="0"/>
              </a:rPr>
              <a:t>many read disturbance solutions</a:t>
            </a:r>
            <a:r>
              <a:rPr lang="en-US" sz="2400" dirty="0">
                <a:latin typeface="Cambria" panose="02040503050406030204" pitchFamily="18" charset="0"/>
              </a:rPr>
              <a:t>, including: </a:t>
            </a:r>
          </a:p>
        </p:txBody>
      </p:sp>
      <p:sp>
        <p:nvSpPr>
          <p:cNvPr id="77" name="TextBox 76">
            <a:extLst>
              <a:ext uri="{FF2B5EF4-FFF2-40B4-BE49-F238E27FC236}">
                <a16:creationId xmlns:a16="http://schemas.microsoft.com/office/drawing/2014/main" id="{88618947-86C1-9DCE-7012-1ADBD8C76EA7}"/>
              </a:ext>
            </a:extLst>
          </p:cNvPr>
          <p:cNvSpPr txBox="1"/>
          <p:nvPr/>
        </p:nvSpPr>
        <p:spPr>
          <a:xfrm>
            <a:off x="1446451" y="5660009"/>
            <a:ext cx="2076787" cy="646331"/>
          </a:xfrm>
          <a:prstGeom prst="rect">
            <a:avLst/>
          </a:prstGeom>
          <a:noFill/>
        </p:spPr>
        <p:txBody>
          <a:bodyPr wrap="none" rtlCol="0">
            <a:spAutoFit/>
          </a:bodyPr>
          <a:lstStyle/>
          <a:p>
            <a:pPr algn="ctr"/>
            <a:r>
              <a:rPr lang="en-US" sz="2000" b="1" dirty="0">
                <a:solidFill>
                  <a:schemeClr val="accent2">
                    <a:lumMod val="75000"/>
                  </a:schemeClr>
                </a:solidFill>
                <a:latin typeface="Cambria" panose="02040503050406030204" pitchFamily="18" charset="0"/>
              </a:rPr>
              <a:t>BlockHammer</a:t>
            </a:r>
            <a:br>
              <a:rPr lang="en-US" sz="2000" b="1" dirty="0">
                <a:solidFill>
                  <a:schemeClr val="accent2">
                    <a:lumMod val="75000"/>
                  </a:schemeClr>
                </a:solidFill>
                <a:latin typeface="Cambria" panose="02040503050406030204" pitchFamily="18" charset="0"/>
              </a:rPr>
            </a:br>
            <a:r>
              <a:rPr lang="en-US" sz="1600" b="1" dirty="0">
                <a:solidFill>
                  <a:schemeClr val="accent2">
                    <a:lumMod val="75000"/>
                  </a:schemeClr>
                </a:solidFill>
                <a:latin typeface="Cambria" panose="02040503050406030204" pitchFamily="18" charset="0"/>
              </a:rPr>
              <a:t>[</a:t>
            </a:r>
            <a:r>
              <a:rPr lang="en-US" sz="1600" b="1" dirty="0" err="1">
                <a:solidFill>
                  <a:schemeClr val="accent2">
                    <a:lumMod val="75000"/>
                  </a:schemeClr>
                </a:solidFill>
                <a:latin typeface="Cambria" panose="02040503050406030204" pitchFamily="18" charset="0"/>
              </a:rPr>
              <a:t>Yaglikci</a:t>
            </a:r>
            <a:r>
              <a:rPr lang="en-US" sz="1600" b="1" dirty="0">
                <a:solidFill>
                  <a:schemeClr val="accent2">
                    <a:lumMod val="75000"/>
                  </a:schemeClr>
                </a:solidFill>
                <a:latin typeface="Cambria" panose="02040503050406030204" pitchFamily="18" charset="0"/>
              </a:rPr>
              <a:t>+, HPCA’21]</a:t>
            </a:r>
            <a:endParaRPr lang="en-US" sz="2000" b="1" dirty="0">
              <a:solidFill>
                <a:schemeClr val="accent2">
                  <a:lumMod val="75000"/>
                </a:schemeClr>
              </a:solidFill>
              <a:latin typeface="Cambria" panose="02040503050406030204" pitchFamily="18" charset="0"/>
            </a:endParaRPr>
          </a:p>
        </p:txBody>
      </p:sp>
      <p:sp>
        <p:nvSpPr>
          <p:cNvPr id="78" name="TextBox 77">
            <a:extLst>
              <a:ext uri="{FF2B5EF4-FFF2-40B4-BE49-F238E27FC236}">
                <a16:creationId xmlns:a16="http://schemas.microsoft.com/office/drawing/2014/main" id="{C25CF46D-BAF3-F1BF-8E83-44A457020FD8}"/>
              </a:ext>
            </a:extLst>
          </p:cNvPr>
          <p:cNvSpPr txBox="1"/>
          <p:nvPr/>
        </p:nvSpPr>
        <p:spPr>
          <a:xfrm>
            <a:off x="3773808" y="5658093"/>
            <a:ext cx="1997343" cy="646331"/>
          </a:xfrm>
          <a:prstGeom prst="rect">
            <a:avLst/>
          </a:prstGeom>
          <a:noFill/>
        </p:spPr>
        <p:txBody>
          <a:bodyPr wrap="none" rtlCol="0">
            <a:spAutoFit/>
          </a:bodyPr>
          <a:lstStyle/>
          <a:p>
            <a:pPr algn="ctr"/>
            <a:r>
              <a:rPr lang="en-US" sz="2000" b="1" dirty="0">
                <a:solidFill>
                  <a:schemeClr val="accent1"/>
                </a:solidFill>
                <a:latin typeface="Cambria" panose="02040503050406030204" pitchFamily="18" charset="0"/>
              </a:rPr>
              <a:t>Hydra</a:t>
            </a:r>
            <a:br>
              <a:rPr lang="en-US" sz="2000" b="1" dirty="0">
                <a:solidFill>
                  <a:schemeClr val="accent1"/>
                </a:solidFill>
                <a:latin typeface="Cambria" panose="02040503050406030204" pitchFamily="18" charset="0"/>
              </a:rPr>
            </a:br>
            <a:r>
              <a:rPr lang="en-US" sz="1600" b="1" dirty="0">
                <a:solidFill>
                  <a:schemeClr val="accent1"/>
                </a:solidFill>
                <a:latin typeface="Cambria" panose="02040503050406030204" pitchFamily="18" charset="0"/>
              </a:rPr>
              <a:t>[Qureshi+, ISCA’22]</a:t>
            </a:r>
            <a:endParaRPr lang="en-US" sz="2000" b="1" dirty="0">
              <a:solidFill>
                <a:schemeClr val="accent1"/>
              </a:solidFill>
              <a:latin typeface="Cambria" panose="02040503050406030204" pitchFamily="18" charset="0"/>
            </a:endParaRPr>
          </a:p>
        </p:txBody>
      </p:sp>
      <p:sp>
        <p:nvSpPr>
          <p:cNvPr id="79" name="TextBox 78">
            <a:extLst>
              <a:ext uri="{FF2B5EF4-FFF2-40B4-BE49-F238E27FC236}">
                <a16:creationId xmlns:a16="http://schemas.microsoft.com/office/drawing/2014/main" id="{5F44F9E7-7CFA-0722-8551-E50FBD307B2F}"/>
              </a:ext>
            </a:extLst>
          </p:cNvPr>
          <p:cNvSpPr txBox="1"/>
          <p:nvPr/>
        </p:nvSpPr>
        <p:spPr>
          <a:xfrm>
            <a:off x="6012614" y="5658093"/>
            <a:ext cx="2592761" cy="646331"/>
          </a:xfrm>
          <a:prstGeom prst="rect">
            <a:avLst/>
          </a:prstGeom>
          <a:noFill/>
        </p:spPr>
        <p:txBody>
          <a:bodyPr wrap="none" rtlCol="0">
            <a:spAutoFit/>
          </a:bodyPr>
          <a:lstStyle/>
          <a:p>
            <a:pPr algn="ctr"/>
            <a:r>
              <a:rPr lang="en-US" sz="2000" b="1" dirty="0">
                <a:solidFill>
                  <a:schemeClr val="accent4">
                    <a:lumMod val="50000"/>
                  </a:schemeClr>
                </a:solidFill>
                <a:latin typeface="Cambria" panose="02040503050406030204" pitchFamily="18" charset="0"/>
              </a:rPr>
              <a:t>RRS</a:t>
            </a:r>
            <a:br>
              <a:rPr lang="en-US" sz="2000" b="1" dirty="0">
                <a:solidFill>
                  <a:schemeClr val="accent4">
                    <a:lumMod val="50000"/>
                  </a:schemeClr>
                </a:solidFill>
                <a:latin typeface="Cambria" panose="02040503050406030204" pitchFamily="18" charset="0"/>
              </a:rPr>
            </a:br>
            <a:r>
              <a:rPr lang="en-US" sz="1600" b="1" dirty="0">
                <a:solidFill>
                  <a:schemeClr val="accent4">
                    <a:lumMod val="50000"/>
                  </a:schemeClr>
                </a:solidFill>
                <a:latin typeface="Cambria" panose="02040503050406030204" pitchFamily="18" charset="0"/>
              </a:rPr>
              <a:t>[</a:t>
            </a:r>
            <a:r>
              <a:rPr lang="en-US" sz="1600" b="1" dirty="0" err="1">
                <a:solidFill>
                  <a:schemeClr val="accent4">
                    <a:lumMod val="50000"/>
                  </a:schemeClr>
                </a:solidFill>
                <a:latin typeface="Cambria" panose="02040503050406030204" pitchFamily="18" charset="0"/>
              </a:rPr>
              <a:t>Saileshwar</a:t>
            </a:r>
            <a:r>
              <a:rPr lang="en-US" sz="1600" b="1" dirty="0">
                <a:solidFill>
                  <a:schemeClr val="accent4">
                    <a:lumMod val="50000"/>
                  </a:schemeClr>
                </a:solidFill>
                <a:latin typeface="Cambria" panose="02040503050406030204" pitchFamily="18" charset="0"/>
              </a:rPr>
              <a:t>+, ASPLOS’22]</a:t>
            </a:r>
            <a:endParaRPr lang="en-US" sz="2000" b="1" dirty="0">
              <a:solidFill>
                <a:schemeClr val="accent4">
                  <a:lumMod val="50000"/>
                </a:schemeClr>
              </a:solidFill>
              <a:latin typeface="Cambria" panose="02040503050406030204" pitchFamily="18" charset="0"/>
            </a:endParaRPr>
          </a:p>
        </p:txBody>
      </p:sp>
      <p:sp>
        <p:nvSpPr>
          <p:cNvPr id="80" name="TextBox 79">
            <a:extLst>
              <a:ext uri="{FF2B5EF4-FFF2-40B4-BE49-F238E27FC236}">
                <a16:creationId xmlns:a16="http://schemas.microsoft.com/office/drawing/2014/main" id="{62AEE795-780E-8AA5-BF1F-59717717CD3F}"/>
              </a:ext>
            </a:extLst>
          </p:cNvPr>
          <p:cNvSpPr txBox="1"/>
          <p:nvPr/>
        </p:nvSpPr>
        <p:spPr>
          <a:xfrm>
            <a:off x="8551225" y="5654374"/>
            <a:ext cx="2141484" cy="646331"/>
          </a:xfrm>
          <a:prstGeom prst="rect">
            <a:avLst/>
          </a:prstGeom>
          <a:noFill/>
        </p:spPr>
        <p:txBody>
          <a:bodyPr wrap="none" rtlCol="0">
            <a:spAutoFit/>
          </a:bodyPr>
          <a:lstStyle/>
          <a:p>
            <a:pPr algn="ctr"/>
            <a:r>
              <a:rPr lang="en-US" sz="2000" b="1" dirty="0">
                <a:solidFill>
                  <a:srgbClr val="7030A0"/>
                </a:solidFill>
                <a:latin typeface="Cambria" panose="02040503050406030204" pitchFamily="18" charset="0"/>
              </a:rPr>
              <a:t>AQUA</a:t>
            </a:r>
            <a:br>
              <a:rPr lang="en-US" sz="2000" b="1" dirty="0">
                <a:solidFill>
                  <a:srgbClr val="7030A0"/>
                </a:solidFill>
                <a:latin typeface="Cambria" panose="02040503050406030204" pitchFamily="18" charset="0"/>
              </a:rPr>
            </a:br>
            <a:r>
              <a:rPr lang="en-US" sz="1600" b="1" dirty="0">
                <a:solidFill>
                  <a:srgbClr val="7030A0"/>
                </a:solidFill>
                <a:latin typeface="Cambria" panose="02040503050406030204" pitchFamily="18" charset="0"/>
              </a:rPr>
              <a:t>[Saxena+, MICRO’22]</a:t>
            </a:r>
            <a:endParaRPr lang="en-US" sz="2000" b="1" dirty="0">
              <a:solidFill>
                <a:srgbClr val="7030A0"/>
              </a:solidFill>
              <a:latin typeface="Cambria" panose="02040503050406030204" pitchFamily="18" charset="0"/>
            </a:endParaRPr>
          </a:p>
        </p:txBody>
      </p:sp>
      <p:sp>
        <p:nvSpPr>
          <p:cNvPr id="81" name="TextBox 80">
            <a:extLst>
              <a:ext uri="{FF2B5EF4-FFF2-40B4-BE49-F238E27FC236}">
                <a16:creationId xmlns:a16="http://schemas.microsoft.com/office/drawing/2014/main" id="{FAB14C98-EB68-8F0D-3C36-EEDE9C054770}"/>
              </a:ext>
            </a:extLst>
          </p:cNvPr>
          <p:cNvSpPr txBox="1"/>
          <p:nvPr/>
        </p:nvSpPr>
        <p:spPr>
          <a:xfrm>
            <a:off x="2589835" y="3468106"/>
            <a:ext cx="1893467" cy="369332"/>
          </a:xfrm>
          <a:prstGeom prst="rect">
            <a:avLst/>
          </a:prstGeom>
          <a:noFill/>
        </p:spPr>
        <p:txBody>
          <a:bodyPr wrap="none" rtlCol="0">
            <a:spAutoFit/>
          </a:bodyPr>
          <a:lstStyle/>
          <a:p>
            <a:r>
              <a:rPr lang="en-US" b="1" dirty="0">
                <a:solidFill>
                  <a:srgbClr val="0070C0"/>
                </a:solidFill>
                <a:latin typeface="Cambria" panose="02040503050406030204" pitchFamily="18" charset="0"/>
              </a:rPr>
              <a:t>Less vulnerable </a:t>
            </a:r>
          </a:p>
        </p:txBody>
      </p:sp>
      <p:sp>
        <p:nvSpPr>
          <p:cNvPr id="82" name="TextBox 81">
            <a:extLst>
              <a:ext uri="{FF2B5EF4-FFF2-40B4-BE49-F238E27FC236}">
                <a16:creationId xmlns:a16="http://schemas.microsoft.com/office/drawing/2014/main" id="{F2B0580D-36F6-673E-CBF1-37726D39FEC2}"/>
              </a:ext>
            </a:extLst>
          </p:cNvPr>
          <p:cNvSpPr txBox="1"/>
          <p:nvPr/>
        </p:nvSpPr>
        <p:spPr>
          <a:xfrm>
            <a:off x="5846084" y="3455479"/>
            <a:ext cx="1989455" cy="369332"/>
          </a:xfrm>
          <a:prstGeom prst="rect">
            <a:avLst/>
          </a:prstGeom>
          <a:noFill/>
        </p:spPr>
        <p:txBody>
          <a:bodyPr wrap="none" rtlCol="0">
            <a:spAutoFit/>
          </a:bodyPr>
          <a:lstStyle/>
          <a:p>
            <a:r>
              <a:rPr lang="en-US" b="1" dirty="0">
                <a:solidFill>
                  <a:srgbClr val="0070C0"/>
                </a:solidFill>
                <a:latin typeface="Cambria" panose="02040503050406030204" pitchFamily="18" charset="0"/>
              </a:rPr>
              <a:t>Higher threshold</a:t>
            </a:r>
          </a:p>
        </p:txBody>
      </p:sp>
      <p:sp>
        <p:nvSpPr>
          <p:cNvPr id="83" name="TextBox 82">
            <a:extLst>
              <a:ext uri="{FF2B5EF4-FFF2-40B4-BE49-F238E27FC236}">
                <a16:creationId xmlns:a16="http://schemas.microsoft.com/office/drawing/2014/main" id="{3A34F50D-3DAA-04E0-9263-DB4748D48DEB}"/>
              </a:ext>
            </a:extLst>
          </p:cNvPr>
          <p:cNvSpPr txBox="1"/>
          <p:nvPr/>
        </p:nvSpPr>
        <p:spPr>
          <a:xfrm>
            <a:off x="2593390" y="3799446"/>
            <a:ext cx="1983876" cy="369332"/>
          </a:xfrm>
          <a:prstGeom prst="rect">
            <a:avLst/>
          </a:prstGeom>
          <a:noFill/>
        </p:spPr>
        <p:txBody>
          <a:bodyPr wrap="none" rtlCol="0">
            <a:spAutoFit/>
          </a:bodyPr>
          <a:lstStyle/>
          <a:p>
            <a:r>
              <a:rPr lang="en-US" b="1" dirty="0">
                <a:solidFill>
                  <a:srgbClr val="C00000"/>
                </a:solidFill>
                <a:latin typeface="Cambria" panose="02040503050406030204" pitchFamily="18" charset="0"/>
              </a:rPr>
              <a:t>More vulnerable </a:t>
            </a:r>
          </a:p>
        </p:txBody>
      </p:sp>
      <p:sp>
        <p:nvSpPr>
          <p:cNvPr id="84" name="TextBox 83">
            <a:extLst>
              <a:ext uri="{FF2B5EF4-FFF2-40B4-BE49-F238E27FC236}">
                <a16:creationId xmlns:a16="http://schemas.microsoft.com/office/drawing/2014/main" id="{73917DCC-50AC-4F1E-CA69-4A963422252C}"/>
              </a:ext>
            </a:extLst>
          </p:cNvPr>
          <p:cNvSpPr txBox="1"/>
          <p:nvPr/>
        </p:nvSpPr>
        <p:spPr>
          <a:xfrm>
            <a:off x="5849646" y="3786819"/>
            <a:ext cx="1925527" cy="369332"/>
          </a:xfrm>
          <a:prstGeom prst="rect">
            <a:avLst/>
          </a:prstGeom>
          <a:noFill/>
        </p:spPr>
        <p:txBody>
          <a:bodyPr wrap="none" rtlCol="0">
            <a:spAutoFit/>
          </a:bodyPr>
          <a:lstStyle/>
          <a:p>
            <a:r>
              <a:rPr lang="en-US" b="1" dirty="0">
                <a:solidFill>
                  <a:srgbClr val="C00000"/>
                </a:solidFill>
                <a:latin typeface="Cambria" panose="02040503050406030204" pitchFamily="18" charset="0"/>
              </a:rPr>
              <a:t>Lower threshold</a:t>
            </a:r>
          </a:p>
        </p:txBody>
      </p:sp>
      <p:sp>
        <p:nvSpPr>
          <p:cNvPr id="85" name="TextBox 84">
            <a:extLst>
              <a:ext uri="{FF2B5EF4-FFF2-40B4-BE49-F238E27FC236}">
                <a16:creationId xmlns:a16="http://schemas.microsoft.com/office/drawing/2014/main" id="{18735730-4F05-77D6-6220-8F4F77A62AD3}"/>
              </a:ext>
            </a:extLst>
          </p:cNvPr>
          <p:cNvSpPr txBox="1"/>
          <p:nvPr/>
        </p:nvSpPr>
        <p:spPr>
          <a:xfrm>
            <a:off x="7721233" y="3455479"/>
            <a:ext cx="1926810" cy="369332"/>
          </a:xfrm>
          <a:prstGeom prst="rect">
            <a:avLst/>
          </a:prstGeom>
          <a:noFill/>
        </p:spPr>
        <p:txBody>
          <a:bodyPr wrap="none" rtlCol="0">
            <a:spAutoFit/>
          </a:bodyPr>
          <a:lstStyle/>
          <a:p>
            <a:r>
              <a:rPr lang="en-US" b="1" dirty="0">
                <a:solidFill>
                  <a:srgbClr val="0070C0"/>
                </a:solidFill>
                <a:latin typeface="Cambria" panose="02040503050406030204" pitchFamily="18" charset="0"/>
                <a:sym typeface="Wingdings" pitchFamily="2" charset="2"/>
              </a:rPr>
              <a:t> </a:t>
            </a:r>
            <a:r>
              <a:rPr lang="en-US" b="1" dirty="0">
                <a:solidFill>
                  <a:srgbClr val="0070C0"/>
                </a:solidFill>
                <a:latin typeface="Cambria" panose="02040503050406030204" pitchFamily="18" charset="0"/>
              </a:rPr>
              <a:t>Fewer refresh</a:t>
            </a:r>
          </a:p>
        </p:txBody>
      </p:sp>
      <p:sp>
        <p:nvSpPr>
          <p:cNvPr id="86" name="TextBox 85">
            <a:extLst>
              <a:ext uri="{FF2B5EF4-FFF2-40B4-BE49-F238E27FC236}">
                <a16:creationId xmlns:a16="http://schemas.microsoft.com/office/drawing/2014/main" id="{C2742B73-07BA-3051-0346-8DD8596F90EA}"/>
              </a:ext>
            </a:extLst>
          </p:cNvPr>
          <p:cNvSpPr txBox="1"/>
          <p:nvPr/>
        </p:nvSpPr>
        <p:spPr>
          <a:xfrm>
            <a:off x="7705527" y="3786819"/>
            <a:ext cx="3042243" cy="369332"/>
          </a:xfrm>
          <a:prstGeom prst="rect">
            <a:avLst/>
          </a:prstGeom>
          <a:noFill/>
        </p:spPr>
        <p:txBody>
          <a:bodyPr wrap="none" rtlCol="0">
            <a:spAutoFit/>
          </a:bodyPr>
          <a:lstStyle/>
          <a:p>
            <a:r>
              <a:rPr lang="en-US" b="1" dirty="0">
                <a:solidFill>
                  <a:srgbClr val="C00000"/>
                </a:solidFill>
                <a:latin typeface="Cambria" panose="02040503050406030204" pitchFamily="18" charset="0"/>
                <a:sym typeface="Wingdings" pitchFamily="2" charset="2"/>
              </a:rPr>
              <a:t> </a:t>
            </a:r>
            <a:r>
              <a:rPr lang="en-US" b="1" dirty="0">
                <a:solidFill>
                  <a:srgbClr val="C00000"/>
                </a:solidFill>
                <a:latin typeface="Cambria" panose="02040503050406030204" pitchFamily="18" charset="0"/>
              </a:rPr>
              <a:t>More aggressive refresh</a:t>
            </a:r>
          </a:p>
        </p:txBody>
      </p:sp>
    </p:spTree>
    <p:extLst>
      <p:ext uri="{BB962C8B-B14F-4D97-AF65-F5344CB8AC3E}">
        <p14:creationId xmlns:p14="http://schemas.microsoft.com/office/powerpoint/2010/main" val="367312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40" grpId="0" animBg="1"/>
      <p:bldP spid="59" grpId="0" animBg="1"/>
      <p:bldP spid="76" grpId="0"/>
      <p:bldP spid="77" grpId="0"/>
      <p:bldP spid="78" grpId="0"/>
      <p:bldP spid="79" grpId="0"/>
      <p:bldP spid="80" grpId="0"/>
      <p:bldP spid="81" grpId="0"/>
      <p:bldP spid="82" grpId="0"/>
      <p:bldP spid="83" grpId="0"/>
      <p:bldP spid="84" grpId="0"/>
      <p:bldP spid="85" grpId="0"/>
      <p:bldP spid="8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AADC-8857-5619-65C8-F765CAE17F66}"/>
              </a:ext>
            </a:extLst>
          </p:cNvPr>
          <p:cNvSpPr>
            <a:spLocks noGrp="1"/>
          </p:cNvSpPr>
          <p:nvPr>
            <p:ph type="title"/>
          </p:nvPr>
        </p:nvSpPr>
        <p:spPr>
          <a:ln w="57150">
            <a:noFill/>
          </a:ln>
        </p:spPr>
        <p:txBody>
          <a:bodyPr>
            <a:normAutofit/>
          </a:bodyPr>
          <a:lstStyle/>
          <a:p>
            <a:r>
              <a:rPr lang="en-US" sz="2800" dirty="0" err="1">
                <a:solidFill>
                  <a:prstClr val="white"/>
                </a:solidFill>
              </a:rPr>
              <a:t>Svärd</a:t>
            </a:r>
            <a:r>
              <a:rPr lang="en-US" sz="2800" dirty="0">
                <a:solidFill>
                  <a:prstClr val="white"/>
                </a:solidFill>
              </a:rPr>
              <a:t>:</a:t>
            </a:r>
            <a:r>
              <a:rPr lang="en-US" sz="2400" dirty="0">
                <a:solidFill>
                  <a:prstClr val="white"/>
                </a:solidFill>
              </a:rPr>
              <a:t> Metadata Management</a:t>
            </a:r>
            <a:endParaRPr lang="en-US" dirty="0"/>
          </a:p>
        </p:txBody>
      </p:sp>
      <p:sp>
        <p:nvSpPr>
          <p:cNvPr id="5" name="Content Placeholder 4">
            <a:extLst>
              <a:ext uri="{FF2B5EF4-FFF2-40B4-BE49-F238E27FC236}">
                <a16:creationId xmlns:a16="http://schemas.microsoft.com/office/drawing/2014/main" id="{8F9EBBDC-EC55-657C-0C6C-B194CD502230}"/>
              </a:ext>
            </a:extLst>
          </p:cNvPr>
          <p:cNvSpPr>
            <a:spLocks noGrp="1"/>
          </p:cNvSpPr>
          <p:nvPr>
            <p:ph idx="1"/>
          </p:nvPr>
        </p:nvSpPr>
        <p:spPr>
          <a:xfrm>
            <a:off x="1524006" y="965202"/>
            <a:ext cx="9143999" cy="5538398"/>
          </a:xfrm>
        </p:spPr>
        <p:txBody>
          <a:bodyPr>
            <a:noAutofit/>
          </a:bodyPr>
          <a:lstStyle/>
          <a:p>
            <a:pPr>
              <a:lnSpc>
                <a:spcPct val="100000"/>
              </a:lnSpc>
              <a:spcBef>
                <a:spcPts val="0"/>
              </a:spcBef>
              <a:buClr>
                <a:schemeClr val="tx1"/>
              </a:buClr>
            </a:pPr>
            <a:r>
              <a:rPr lang="en-US" dirty="0">
                <a:solidFill>
                  <a:srgbClr val="C00000"/>
                </a:solidFill>
              </a:rPr>
              <a:t>Classifies DRAM rows into </a:t>
            </a:r>
            <a:r>
              <a:rPr lang="en-US" b="1" dirty="0">
                <a:solidFill>
                  <a:srgbClr val="C00000"/>
                </a:solidFill>
              </a:rPr>
              <a:t>several vulnerability bins</a:t>
            </a:r>
          </a:p>
          <a:p>
            <a:pPr marL="0" indent="0">
              <a:lnSpc>
                <a:spcPct val="100000"/>
              </a:lnSpc>
              <a:spcBef>
                <a:spcPts val="400"/>
              </a:spcBef>
              <a:buClr>
                <a:schemeClr val="tx1"/>
              </a:buClr>
              <a:buNone/>
              <a:tabLst>
                <a:tab pos="219075" algn="l"/>
              </a:tabLst>
            </a:pPr>
            <a:r>
              <a:rPr lang="en-US" sz="2000" dirty="0">
                <a:solidFill>
                  <a:srgbClr val="C00000"/>
                </a:solidFill>
              </a:rPr>
              <a:t>	Maintains </a:t>
            </a:r>
            <a:r>
              <a:rPr lang="en-US" sz="2000" b="1" dirty="0">
                <a:solidFill>
                  <a:srgbClr val="C00000"/>
                </a:solidFill>
              </a:rPr>
              <a:t>a few (e.g., four) bits</a:t>
            </a:r>
            <a:r>
              <a:rPr lang="en-US" sz="2000" dirty="0">
                <a:solidFill>
                  <a:srgbClr val="C00000"/>
                </a:solidFill>
              </a:rPr>
              <a:t> per DRAM row</a:t>
            </a:r>
          </a:p>
          <a:p>
            <a:pPr>
              <a:spcBef>
                <a:spcPts val="2000"/>
              </a:spcBef>
              <a:spcAft>
                <a:spcPts val="600"/>
              </a:spcAft>
              <a:buClr>
                <a:schemeClr val="tx1"/>
              </a:buClr>
            </a:pPr>
            <a:r>
              <a:rPr lang="en-US" dirty="0"/>
              <a:t>Implemented </a:t>
            </a:r>
            <a:r>
              <a:rPr lang="en-US" b="1" dirty="0"/>
              <a:t>where the read disturbance solution is</a:t>
            </a:r>
          </a:p>
          <a:p>
            <a:pPr>
              <a:spcBef>
                <a:spcPts val="2000"/>
              </a:spcBef>
              <a:buClr>
                <a:schemeClr val="tx1"/>
              </a:buClr>
            </a:pPr>
            <a:r>
              <a:rPr lang="en-US" u="sng" dirty="0">
                <a:solidFill>
                  <a:srgbClr val="7030A0"/>
                </a:solidFill>
              </a:rPr>
              <a:t>Memory controller-based implementation</a:t>
            </a:r>
            <a:r>
              <a:rPr lang="en-US" dirty="0">
                <a:solidFill>
                  <a:srgbClr val="7030A0"/>
                </a:solidFill>
              </a:rPr>
              <a:t>:</a:t>
            </a:r>
          </a:p>
          <a:p>
            <a:pPr marL="0" indent="0">
              <a:spcBef>
                <a:spcPts val="400"/>
              </a:spcBef>
              <a:buClr>
                <a:schemeClr val="tx1"/>
              </a:buClr>
              <a:buNone/>
              <a:tabLst>
                <a:tab pos="219075" algn="l"/>
              </a:tabLst>
            </a:pPr>
            <a:r>
              <a:rPr lang="en-US" dirty="0">
                <a:solidFill>
                  <a:srgbClr val="7030A0"/>
                </a:solidFill>
              </a:rPr>
              <a:t>	</a:t>
            </a:r>
            <a:r>
              <a:rPr lang="en-US" sz="2000" dirty="0">
                <a:solidFill>
                  <a:srgbClr val="7030A0"/>
                </a:solidFill>
              </a:rPr>
              <a:t>Metadata can be maintained in</a:t>
            </a:r>
            <a:endParaRPr lang="en-US" dirty="0">
              <a:solidFill>
                <a:srgbClr val="7030A0"/>
              </a:solidFill>
            </a:endParaRPr>
          </a:p>
          <a:p>
            <a:pPr lvl="1">
              <a:buClr>
                <a:schemeClr val="tx1"/>
              </a:buClr>
            </a:pPr>
            <a:r>
              <a:rPr lang="en-US" dirty="0">
                <a:solidFill>
                  <a:srgbClr val="7030A0"/>
                </a:solidFill>
              </a:rPr>
              <a:t>SRAM table in the memory controller</a:t>
            </a:r>
          </a:p>
          <a:p>
            <a:pPr lvl="1">
              <a:spcAft>
                <a:spcPts val="600"/>
              </a:spcAft>
              <a:buClr>
                <a:schemeClr val="tx1"/>
              </a:buClr>
            </a:pPr>
            <a:r>
              <a:rPr lang="en-US" dirty="0">
                <a:solidFill>
                  <a:srgbClr val="7030A0"/>
                </a:solidFill>
              </a:rPr>
              <a:t>Data integrity bits in the DRAM chip</a:t>
            </a:r>
          </a:p>
          <a:p>
            <a:pPr lvl="1">
              <a:spcAft>
                <a:spcPts val="600"/>
              </a:spcAft>
              <a:buClr>
                <a:schemeClr val="tx1"/>
              </a:buClr>
            </a:pPr>
            <a:r>
              <a:rPr lang="en-US" dirty="0">
                <a:solidFill>
                  <a:srgbClr val="7030A0"/>
                </a:solidFill>
              </a:rPr>
              <a:t>…</a:t>
            </a:r>
          </a:p>
          <a:p>
            <a:pPr>
              <a:spcBef>
                <a:spcPts val="2000"/>
              </a:spcBef>
              <a:buClr>
                <a:schemeClr val="tx1"/>
              </a:buClr>
            </a:pPr>
            <a:r>
              <a:rPr lang="en-US" u="sng" dirty="0">
                <a:solidFill>
                  <a:schemeClr val="accent2">
                    <a:lumMod val="50000"/>
                  </a:schemeClr>
                </a:solidFill>
              </a:rPr>
              <a:t>In-DRAM implementation</a:t>
            </a:r>
            <a:r>
              <a:rPr lang="en-US" dirty="0">
                <a:solidFill>
                  <a:schemeClr val="accent2">
                    <a:lumMod val="50000"/>
                  </a:schemeClr>
                </a:solidFill>
              </a:rPr>
              <a:t>:</a:t>
            </a:r>
          </a:p>
          <a:p>
            <a:pPr marL="0" indent="0">
              <a:spcBef>
                <a:spcPts val="400"/>
              </a:spcBef>
              <a:buClr>
                <a:schemeClr val="tx1"/>
              </a:buClr>
              <a:buNone/>
              <a:tabLst>
                <a:tab pos="219075" algn="l"/>
              </a:tabLst>
            </a:pPr>
            <a:r>
              <a:rPr lang="en-US" dirty="0">
                <a:solidFill>
                  <a:schemeClr val="accent2">
                    <a:lumMod val="50000"/>
                  </a:schemeClr>
                </a:solidFill>
              </a:rPr>
              <a:t>	</a:t>
            </a:r>
            <a:r>
              <a:rPr lang="en-US" sz="2000" dirty="0">
                <a:solidFill>
                  <a:schemeClr val="accent2">
                    <a:lumMod val="50000"/>
                  </a:schemeClr>
                </a:solidFill>
              </a:rPr>
              <a:t>Metadata can be maintained in</a:t>
            </a:r>
          </a:p>
          <a:p>
            <a:pPr lvl="1">
              <a:buClr>
                <a:schemeClr val="tx1"/>
              </a:buClr>
            </a:pPr>
            <a:r>
              <a:rPr lang="en-US" dirty="0">
                <a:solidFill>
                  <a:schemeClr val="accent2">
                    <a:lumMod val="50000"/>
                  </a:schemeClr>
                </a:solidFill>
              </a:rPr>
              <a:t>DRAM rows</a:t>
            </a:r>
          </a:p>
          <a:p>
            <a:pPr lvl="1">
              <a:buClr>
                <a:schemeClr val="tx1"/>
              </a:buClr>
            </a:pPr>
            <a:r>
              <a:rPr lang="en-US" dirty="0">
                <a:solidFill>
                  <a:schemeClr val="accent2">
                    <a:lumMod val="50000"/>
                  </a:schemeClr>
                </a:solidFill>
              </a:rPr>
              <a:t>Separate DRAM array</a:t>
            </a:r>
          </a:p>
          <a:p>
            <a:pPr lvl="1">
              <a:buClr>
                <a:schemeClr val="tx1"/>
              </a:buClr>
            </a:pPr>
            <a:r>
              <a:rPr lang="en-US" dirty="0">
                <a:solidFill>
                  <a:schemeClr val="accent2">
                    <a:lumMod val="50000"/>
                  </a:schemeClr>
                </a:solidFill>
              </a:rPr>
              <a:t>…</a:t>
            </a:r>
          </a:p>
        </p:txBody>
      </p:sp>
      <p:sp>
        <p:nvSpPr>
          <p:cNvPr id="4" name="Slide Number Placeholder 3">
            <a:extLst>
              <a:ext uri="{FF2B5EF4-FFF2-40B4-BE49-F238E27FC236}">
                <a16:creationId xmlns:a16="http://schemas.microsoft.com/office/drawing/2014/main" id="{F871AE74-9836-12C6-9E8C-8E1CC3EC9613}"/>
              </a:ext>
            </a:extLst>
          </p:cNvPr>
          <p:cNvSpPr>
            <a:spLocks noGrp="1"/>
          </p:cNvSpPr>
          <p:nvPr>
            <p:ph type="sldNum" sz="quarter" idx="12"/>
          </p:nvPr>
        </p:nvSpPr>
        <p:spPr/>
        <p:txBody>
          <a:bodyPr/>
          <a:lstStyle/>
          <a:p>
            <a:fld id="{676C2683-0D41-1E45-8714-724CB2570654}" type="slidenum">
              <a:rPr lang="en-US" smtClean="0"/>
              <a:pPr/>
              <a:t>37</a:t>
            </a:fld>
            <a:endParaRPr lang="en-US" dirty="0"/>
          </a:p>
        </p:txBody>
      </p:sp>
    </p:spTree>
    <p:extLst>
      <p:ext uri="{BB962C8B-B14F-4D97-AF65-F5344CB8AC3E}">
        <p14:creationId xmlns:p14="http://schemas.microsoft.com/office/powerpoint/2010/main" val="39114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E4B39-79F2-B30D-0CE0-480C4C43C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756E6-C1D9-C680-C6B1-E816285D3F91}"/>
              </a:ext>
            </a:extLst>
          </p:cNvPr>
          <p:cNvSpPr>
            <a:spLocks noGrp="1"/>
          </p:cNvSpPr>
          <p:nvPr>
            <p:ph type="title"/>
          </p:nvPr>
        </p:nvSpPr>
        <p:spPr/>
        <p:txBody>
          <a:bodyPr>
            <a:normAutofit/>
          </a:bodyPr>
          <a:lstStyle/>
          <a:p>
            <a:r>
              <a:rPr lang="en-US" dirty="0"/>
              <a:t>Performance Evaluation</a:t>
            </a:r>
          </a:p>
        </p:txBody>
      </p:sp>
      <p:sp>
        <p:nvSpPr>
          <p:cNvPr id="3" name="Content Placeholder 2">
            <a:extLst>
              <a:ext uri="{FF2B5EF4-FFF2-40B4-BE49-F238E27FC236}">
                <a16:creationId xmlns:a16="http://schemas.microsoft.com/office/drawing/2014/main" id="{E85748D6-FC02-00F5-EDBD-E403B3D1DA69}"/>
              </a:ext>
            </a:extLst>
          </p:cNvPr>
          <p:cNvSpPr>
            <a:spLocks noGrp="1"/>
          </p:cNvSpPr>
          <p:nvPr>
            <p:ph idx="1"/>
          </p:nvPr>
        </p:nvSpPr>
        <p:spPr>
          <a:xfrm>
            <a:off x="1549831" y="965201"/>
            <a:ext cx="8435627" cy="5336922"/>
          </a:xfrm>
        </p:spPr>
        <p:txBody>
          <a:bodyPr>
            <a:normAutofit fontScale="92500" lnSpcReduction="10000"/>
          </a:bodyPr>
          <a:lstStyle/>
          <a:p>
            <a:pPr>
              <a:lnSpc>
                <a:spcPct val="100000"/>
              </a:lnSpc>
              <a:spcAft>
                <a:spcPts val="1200"/>
              </a:spcAft>
              <a:buClr>
                <a:schemeClr val="tx1"/>
              </a:buClr>
            </a:pPr>
            <a:r>
              <a:rPr lang="en-US" dirty="0"/>
              <a:t>Cycle-level simulations using </a:t>
            </a:r>
            <a:r>
              <a:rPr lang="en-US" b="1" dirty="0" err="1"/>
              <a:t>Ramulator</a:t>
            </a:r>
            <a:r>
              <a:rPr lang="en-US" b="1" dirty="0"/>
              <a:t> 2.0 </a:t>
            </a:r>
            <a:r>
              <a:rPr lang="en-US" sz="1800" dirty="0"/>
              <a:t>[Luo+, CAL 2023]</a:t>
            </a:r>
            <a:br>
              <a:rPr lang="en-US" sz="1800" dirty="0"/>
            </a:br>
            <a:r>
              <a:rPr lang="en-US" sz="1800" dirty="0">
                <a:hlinkClick r:id="rId3"/>
              </a:rPr>
              <a:t>https://github.com/CMU-SAFARI/ramulator2</a:t>
            </a:r>
            <a:r>
              <a:rPr lang="en-US" sz="1800" dirty="0"/>
              <a:t> </a:t>
            </a:r>
            <a:endParaRPr lang="en-US" dirty="0"/>
          </a:p>
          <a:p>
            <a:pPr>
              <a:lnSpc>
                <a:spcPct val="100000"/>
              </a:lnSpc>
              <a:buClr>
                <a:schemeClr val="tx1"/>
              </a:buClr>
            </a:pPr>
            <a:r>
              <a:rPr lang="en-US" b="1" u="sng" dirty="0">
                <a:solidFill>
                  <a:schemeClr val="tx2">
                    <a:lumMod val="75000"/>
                  </a:schemeClr>
                </a:solidFill>
              </a:rPr>
              <a:t>System Configuration</a:t>
            </a:r>
            <a:r>
              <a:rPr lang="en-US" dirty="0">
                <a:solidFill>
                  <a:schemeClr val="tx2">
                    <a:lumMod val="75000"/>
                  </a:schemeClr>
                </a:solidFill>
              </a:rPr>
              <a:t>: </a:t>
            </a:r>
          </a:p>
          <a:p>
            <a:pPr marL="0" indent="0">
              <a:lnSpc>
                <a:spcPct val="100000"/>
              </a:lnSpc>
              <a:buClr>
                <a:schemeClr val="tx1"/>
              </a:buClr>
              <a:buNone/>
            </a:pPr>
            <a:endParaRPr lang="en-US" dirty="0">
              <a:solidFill>
                <a:schemeClr val="tx2">
                  <a:lumMod val="75000"/>
                </a:schemeClr>
              </a:solidFill>
            </a:endParaRPr>
          </a:p>
          <a:p>
            <a:pPr marL="0" indent="0">
              <a:lnSpc>
                <a:spcPct val="100000"/>
              </a:lnSpc>
              <a:buClr>
                <a:schemeClr val="tx1"/>
              </a:buClr>
              <a:buNone/>
            </a:pPr>
            <a:endParaRPr lang="en-US" dirty="0"/>
          </a:p>
          <a:p>
            <a:pPr marL="0" indent="0">
              <a:lnSpc>
                <a:spcPct val="100000"/>
              </a:lnSpc>
              <a:buClr>
                <a:schemeClr val="tx1"/>
              </a:buClr>
              <a:buNone/>
            </a:pPr>
            <a:endParaRPr lang="en-US" b="1" u="sng" dirty="0">
              <a:solidFill>
                <a:srgbClr val="7030A0"/>
              </a:solidFill>
            </a:endParaRPr>
          </a:p>
          <a:p>
            <a:pPr>
              <a:lnSpc>
                <a:spcPct val="100000"/>
              </a:lnSpc>
              <a:spcAft>
                <a:spcPts val="1200"/>
              </a:spcAft>
              <a:buClr>
                <a:schemeClr val="tx1"/>
              </a:buClr>
            </a:pPr>
            <a:r>
              <a:rPr lang="en-US" b="1" u="sng" dirty="0">
                <a:solidFill>
                  <a:srgbClr val="7030A0"/>
                </a:solidFill>
              </a:rPr>
              <a:t>Workloads</a:t>
            </a:r>
            <a:r>
              <a:rPr lang="en-US" dirty="0">
                <a:solidFill>
                  <a:srgbClr val="7030A0"/>
                </a:solidFill>
              </a:rPr>
              <a:t>:  </a:t>
            </a:r>
            <a:r>
              <a:rPr lang="en-US" b="1" dirty="0">
                <a:solidFill>
                  <a:srgbClr val="7030A0"/>
                </a:solidFill>
              </a:rPr>
              <a:t>120 </a:t>
            </a:r>
            <a:r>
              <a:rPr lang="en-US" dirty="0">
                <a:solidFill>
                  <a:srgbClr val="7030A0"/>
                </a:solidFill>
              </a:rPr>
              <a:t>different</a:t>
            </a:r>
            <a:r>
              <a:rPr lang="en-US" b="1" dirty="0">
                <a:solidFill>
                  <a:srgbClr val="7030A0"/>
                </a:solidFill>
              </a:rPr>
              <a:t> 8-core</a:t>
            </a:r>
            <a:r>
              <a:rPr lang="en-US" dirty="0">
                <a:solidFill>
                  <a:srgbClr val="7030A0"/>
                </a:solidFill>
              </a:rPr>
              <a:t> </a:t>
            </a:r>
            <a:r>
              <a:rPr lang="en-US" dirty="0" err="1">
                <a:solidFill>
                  <a:srgbClr val="7030A0"/>
                </a:solidFill>
              </a:rPr>
              <a:t>multiprogrammed</a:t>
            </a:r>
            <a:r>
              <a:rPr lang="en-US" dirty="0">
                <a:solidFill>
                  <a:srgbClr val="7030A0"/>
                </a:solidFill>
              </a:rPr>
              <a:t> workloads </a:t>
            </a:r>
            <a:br>
              <a:rPr lang="en-US" dirty="0">
                <a:solidFill>
                  <a:srgbClr val="7030A0"/>
                </a:solidFill>
              </a:rPr>
            </a:br>
            <a:r>
              <a:rPr lang="en-US" dirty="0">
                <a:solidFill>
                  <a:srgbClr val="7030A0"/>
                </a:solidFill>
              </a:rPr>
              <a:t>	                from </a:t>
            </a:r>
            <a:r>
              <a:rPr lang="en-US" b="1" dirty="0">
                <a:solidFill>
                  <a:srgbClr val="7030A0"/>
                </a:solidFill>
              </a:rPr>
              <a:t>SPEC CPU2006, SPEC CPU2017, TPC,</a:t>
            </a:r>
            <a:br>
              <a:rPr lang="en-US" b="1" dirty="0">
                <a:solidFill>
                  <a:srgbClr val="7030A0"/>
                </a:solidFill>
              </a:rPr>
            </a:br>
            <a:r>
              <a:rPr lang="en-US" b="1" dirty="0">
                <a:solidFill>
                  <a:srgbClr val="7030A0"/>
                </a:solidFill>
              </a:rPr>
              <a:t>		  </a:t>
            </a:r>
            <a:r>
              <a:rPr lang="en-US" b="1" dirty="0" err="1">
                <a:solidFill>
                  <a:srgbClr val="7030A0"/>
                </a:solidFill>
              </a:rPr>
              <a:t>MediaBench</a:t>
            </a:r>
            <a:r>
              <a:rPr lang="en-US" b="1" dirty="0">
                <a:solidFill>
                  <a:srgbClr val="7030A0"/>
                </a:solidFill>
              </a:rPr>
              <a:t>, </a:t>
            </a:r>
            <a:r>
              <a:rPr lang="en-US" dirty="0">
                <a:solidFill>
                  <a:srgbClr val="7030A0"/>
                </a:solidFill>
              </a:rPr>
              <a:t>and</a:t>
            </a:r>
            <a:r>
              <a:rPr lang="en-US" b="1" dirty="0">
                <a:solidFill>
                  <a:srgbClr val="7030A0"/>
                </a:solidFill>
              </a:rPr>
              <a:t> YCSB</a:t>
            </a:r>
            <a:r>
              <a:rPr lang="en-US" dirty="0">
                <a:solidFill>
                  <a:srgbClr val="7030A0"/>
                </a:solidFill>
              </a:rPr>
              <a:t> benchmark suites</a:t>
            </a:r>
          </a:p>
          <a:p>
            <a:pPr>
              <a:lnSpc>
                <a:spcPct val="100000"/>
              </a:lnSpc>
              <a:spcAft>
                <a:spcPts val="1200"/>
              </a:spcAft>
              <a:buClr>
                <a:schemeClr val="tx1"/>
              </a:buClr>
            </a:pPr>
            <a:r>
              <a:rPr lang="en-US" dirty="0">
                <a:solidFill>
                  <a:schemeClr val="accent6">
                    <a:lumMod val="75000"/>
                  </a:schemeClr>
                </a:solidFill>
              </a:rPr>
              <a:t>Integrated with </a:t>
            </a:r>
            <a:r>
              <a:rPr lang="en-US" b="1" dirty="0">
                <a:solidFill>
                  <a:schemeClr val="accent6">
                    <a:lumMod val="75000"/>
                  </a:schemeClr>
                </a:solidFill>
              </a:rPr>
              <a:t>AQUA,</a:t>
            </a:r>
            <a:r>
              <a:rPr lang="en-US" dirty="0">
                <a:solidFill>
                  <a:schemeClr val="accent6">
                    <a:lumMod val="75000"/>
                  </a:schemeClr>
                </a:solidFill>
              </a:rPr>
              <a:t> </a:t>
            </a:r>
            <a:r>
              <a:rPr lang="en-US" b="1" dirty="0">
                <a:solidFill>
                  <a:schemeClr val="accent6">
                    <a:lumMod val="75000"/>
                  </a:schemeClr>
                </a:solidFill>
              </a:rPr>
              <a:t>BlockHammer, PARA, Hydra, </a:t>
            </a:r>
            <a:r>
              <a:rPr lang="en-US" dirty="0">
                <a:solidFill>
                  <a:schemeClr val="accent6">
                    <a:lumMod val="75000"/>
                  </a:schemeClr>
                </a:solidFill>
              </a:rPr>
              <a:t>and</a:t>
            </a:r>
            <a:r>
              <a:rPr lang="en-US" b="1" dirty="0">
                <a:solidFill>
                  <a:schemeClr val="accent6">
                    <a:lumMod val="75000"/>
                  </a:schemeClr>
                </a:solidFill>
              </a:rPr>
              <a:t> RRS</a:t>
            </a:r>
          </a:p>
          <a:p>
            <a:pPr>
              <a:lnSpc>
                <a:spcPct val="100000"/>
              </a:lnSpc>
              <a:spcAft>
                <a:spcPts val="1200"/>
              </a:spcAft>
              <a:buClr>
                <a:schemeClr val="tx1"/>
              </a:buClr>
            </a:pPr>
            <a:r>
              <a:rPr lang="en-US" b="1" u="sng" dirty="0" err="1">
                <a:solidFill>
                  <a:srgbClr val="C00000"/>
                </a:solidFill>
              </a:rPr>
              <a:t>HC</a:t>
            </a:r>
            <a:r>
              <a:rPr lang="en-US" b="1" u="sng" baseline="-25000" dirty="0" err="1">
                <a:solidFill>
                  <a:srgbClr val="C00000"/>
                </a:solidFill>
              </a:rPr>
              <a:t>first</a:t>
            </a:r>
            <a:r>
              <a:rPr lang="en-US" dirty="0">
                <a:solidFill>
                  <a:srgbClr val="C00000"/>
                </a:solidFill>
              </a:rPr>
              <a:t>: {4K, 2K, 1K, 512, 256, 128, 64} hammers</a:t>
            </a:r>
            <a:br>
              <a:rPr lang="en-US" sz="2000" dirty="0">
                <a:solidFill>
                  <a:srgbClr val="C00000"/>
                </a:solidFill>
              </a:rPr>
            </a:br>
            <a:r>
              <a:rPr lang="en-US" dirty="0">
                <a:solidFill>
                  <a:srgbClr val="C00000"/>
                </a:solidFill>
              </a:rPr>
              <a:t>Minimum </a:t>
            </a:r>
            <a:r>
              <a:rPr lang="en-US" b="1" dirty="0">
                <a:solidFill>
                  <a:srgbClr val="C00000"/>
                </a:solidFill>
              </a:rPr>
              <a:t>hammer count </a:t>
            </a:r>
            <a:r>
              <a:rPr lang="en-US" dirty="0">
                <a:solidFill>
                  <a:srgbClr val="C00000"/>
                </a:solidFill>
              </a:rPr>
              <a:t>needed to induce </a:t>
            </a:r>
            <a:r>
              <a:rPr lang="en-US" b="1" dirty="0">
                <a:solidFill>
                  <a:srgbClr val="C00000"/>
                </a:solidFill>
              </a:rPr>
              <a:t>the first bitflip</a:t>
            </a:r>
          </a:p>
        </p:txBody>
      </p:sp>
      <p:sp>
        <p:nvSpPr>
          <p:cNvPr id="5" name="Slide Number Placeholder 3">
            <a:extLst>
              <a:ext uri="{FF2B5EF4-FFF2-40B4-BE49-F238E27FC236}">
                <a16:creationId xmlns:a16="http://schemas.microsoft.com/office/drawing/2014/main" id="{643487D6-0242-4B8A-CE43-A0E2C4B3FA4B}"/>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38</a:t>
            </a:fld>
            <a:endParaRPr lang="en-US" dirty="0"/>
          </a:p>
        </p:txBody>
      </p:sp>
      <p:graphicFrame>
        <p:nvGraphicFramePr>
          <p:cNvPr id="4" name="Table 3">
            <a:extLst>
              <a:ext uri="{FF2B5EF4-FFF2-40B4-BE49-F238E27FC236}">
                <a16:creationId xmlns:a16="http://schemas.microsoft.com/office/drawing/2014/main" id="{D5667F10-AC41-CFFD-66E5-5DA57048E0D0}"/>
              </a:ext>
            </a:extLst>
          </p:cNvPr>
          <p:cNvGraphicFramePr>
            <a:graphicFrameLocks noGrp="1"/>
          </p:cNvGraphicFramePr>
          <p:nvPr/>
        </p:nvGraphicFramePr>
        <p:xfrm>
          <a:off x="1878185" y="2153842"/>
          <a:ext cx="8435626" cy="1479820"/>
        </p:xfrm>
        <a:graphic>
          <a:graphicData uri="http://schemas.openxmlformats.org/drawingml/2006/table">
            <a:tbl>
              <a:tblPr firstRow="1" bandRow="1">
                <a:tableStyleId>{2D5ABB26-0587-4C30-8999-92F81FD0307C}</a:tableStyleId>
              </a:tblPr>
              <a:tblGrid>
                <a:gridCol w="2364275">
                  <a:extLst>
                    <a:ext uri="{9D8B030D-6E8A-4147-A177-3AD203B41FA5}">
                      <a16:colId xmlns:a16="http://schemas.microsoft.com/office/drawing/2014/main" val="665094914"/>
                    </a:ext>
                  </a:extLst>
                </a:gridCol>
                <a:gridCol w="6071351">
                  <a:extLst>
                    <a:ext uri="{9D8B030D-6E8A-4147-A177-3AD203B41FA5}">
                      <a16:colId xmlns:a16="http://schemas.microsoft.com/office/drawing/2014/main" val="3696056374"/>
                    </a:ext>
                  </a:extLst>
                </a:gridCol>
              </a:tblGrid>
              <a:tr h="227387">
                <a:tc>
                  <a:txBody>
                    <a:bodyPr/>
                    <a:lstStyle/>
                    <a:p>
                      <a:r>
                        <a:rPr lang="en-US" sz="1600" b="1" dirty="0">
                          <a:solidFill>
                            <a:schemeClr val="tx2">
                              <a:lumMod val="75000"/>
                            </a:schemeClr>
                          </a:solidFill>
                          <a:latin typeface="Cambria" panose="02040503050406030204" pitchFamily="18" charset="0"/>
                        </a:rPr>
                        <a:t>Processor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3.2 GHz, 8 core, 4-wide issue, 128-entry instr. window</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64580131"/>
                  </a:ext>
                </a:extLst>
              </a:tr>
              <a:tr h="227387">
                <a:tc>
                  <a:txBody>
                    <a:bodyPr/>
                    <a:lstStyle/>
                    <a:p>
                      <a:r>
                        <a:rPr lang="en-US" sz="1600" b="1" dirty="0">
                          <a:solidFill>
                            <a:schemeClr val="tx2">
                              <a:lumMod val="75000"/>
                            </a:schemeClr>
                          </a:solidFill>
                          <a:latin typeface="Cambria" panose="02040503050406030204" pitchFamily="18" charset="0"/>
                        </a:rPr>
                        <a:t>Last-Level Cache</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64-byte cache line,  8-way set-associative, 8 MB</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58382357"/>
                  </a:ext>
                </a:extLst>
              </a:tr>
              <a:tr h="227387">
                <a:tc>
                  <a:txBody>
                    <a:bodyPr/>
                    <a:lstStyle/>
                    <a:p>
                      <a:r>
                        <a:rPr lang="en-US" sz="1600" b="1" dirty="0">
                          <a:solidFill>
                            <a:schemeClr val="tx2">
                              <a:lumMod val="75000"/>
                            </a:schemeClr>
                          </a:solidFill>
                          <a:latin typeface="Cambria" panose="02040503050406030204" pitchFamily="18" charset="0"/>
                        </a:rPr>
                        <a:t>Memory Scheduler</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FR-FCFS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59451219"/>
                  </a:ext>
                </a:extLst>
              </a:tr>
              <a:tr h="227387">
                <a:tc>
                  <a:txBody>
                    <a:bodyPr/>
                    <a:lstStyle/>
                    <a:p>
                      <a:r>
                        <a:rPr lang="en-US" sz="1600" b="1" dirty="0">
                          <a:solidFill>
                            <a:schemeClr val="tx2">
                              <a:lumMod val="75000"/>
                            </a:schemeClr>
                          </a:solidFill>
                          <a:latin typeface="Cambria" panose="02040503050406030204" pitchFamily="18" charset="0"/>
                        </a:rPr>
                        <a:t>Address Mapping</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lumMod val="75000"/>
                            </a:schemeClr>
                          </a:solidFill>
                          <a:latin typeface="Cambria" panose="02040503050406030204" pitchFamily="18" charset="0"/>
                        </a:rPr>
                        <a:t>Minimalistic Open Pages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96841590"/>
                  </a:ext>
                </a:extLst>
              </a:tr>
              <a:tr h="252230">
                <a:tc>
                  <a:txBody>
                    <a:bodyPr/>
                    <a:lstStyle/>
                    <a:p>
                      <a:r>
                        <a:rPr lang="en-US" sz="1600" b="1" dirty="0">
                          <a:solidFill>
                            <a:schemeClr val="tx2">
                              <a:lumMod val="75000"/>
                            </a:schemeClr>
                          </a:solidFill>
                          <a:latin typeface="Cambria" panose="02040503050406030204" pitchFamily="18" charset="0"/>
                        </a:rPr>
                        <a:t>Main Memory</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solidFill>
                            <a:schemeClr val="tx2">
                              <a:lumMod val="75000"/>
                            </a:schemeClr>
                          </a:solidFill>
                          <a:latin typeface="Cambria" panose="02040503050406030204" pitchFamily="18" charset="0"/>
                        </a:rPr>
                        <a:t>DDR4, 4 bank group, 4 banks per bank group (16 banks per rank)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52355117"/>
                  </a:ext>
                </a:extLst>
              </a:tr>
              <a:tr h="252230">
                <a:tc>
                  <a:txBody>
                    <a:bodyPr/>
                    <a:lstStyle/>
                    <a:p>
                      <a:endParaRPr lang="en-US" sz="1600" b="1" dirty="0">
                        <a:solidFill>
                          <a:schemeClr val="tx2">
                            <a:lumMod val="75000"/>
                          </a:schemeClr>
                        </a:solidFill>
                        <a:latin typeface="Cambria" panose="020405030504060302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600" dirty="0">
                        <a:solidFill>
                          <a:schemeClr val="tx2">
                            <a:lumMod val="75000"/>
                          </a:schemeClr>
                        </a:solidFill>
                        <a:latin typeface="Cambria" panose="020405030504060302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83377583"/>
                  </a:ext>
                </a:extLst>
              </a:tr>
            </a:tbl>
          </a:graphicData>
        </a:graphic>
      </p:graphicFrame>
    </p:spTree>
    <p:extLst>
      <p:ext uri="{BB962C8B-B14F-4D97-AF65-F5344CB8AC3E}">
        <p14:creationId xmlns:p14="http://schemas.microsoft.com/office/powerpoint/2010/main" val="323431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B6D8B-B82C-88A0-E4F2-D4071AB2F51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239F705-4B40-C7BF-424F-E509F6C36770}"/>
              </a:ext>
            </a:extLst>
          </p:cNvPr>
          <p:cNvSpPr/>
          <p:nvPr/>
        </p:nvSpPr>
        <p:spPr>
          <a:xfrm>
            <a:off x="4514336" y="2294303"/>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00EBBB-133D-2E01-2CB6-C6C3B2CD2D58}"/>
              </a:ext>
            </a:extLst>
          </p:cNvPr>
          <p:cNvSpPr/>
          <p:nvPr/>
        </p:nvSpPr>
        <p:spPr>
          <a:xfrm>
            <a:off x="7296985" y="2294303"/>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8DF4B6-33D5-3AFD-9379-B7184AFFC5B7}"/>
              </a:ext>
            </a:extLst>
          </p:cNvPr>
          <p:cNvSpPr txBox="1"/>
          <p:nvPr/>
        </p:nvSpPr>
        <p:spPr>
          <a:xfrm>
            <a:off x="9151255" y="2133090"/>
            <a:ext cx="2229330" cy="923330"/>
          </a:xfrm>
          <a:prstGeom prst="rect">
            <a:avLst/>
          </a:prstGeom>
          <a:noFill/>
        </p:spPr>
        <p:txBody>
          <a:bodyPr wrap="square" rtlCol="0">
            <a:spAutoFit/>
          </a:bodyPr>
          <a:lstStyle/>
          <a:p>
            <a:r>
              <a:rPr lang="en-US" dirty="0">
                <a:solidFill>
                  <a:srgbClr val="C00000"/>
                </a:solidFill>
                <a:latin typeface="Cambria" panose="02040503050406030204" pitchFamily="18" charset="0"/>
              </a:rPr>
              <a:t>Reduction in Performance Overhead</a:t>
            </a:r>
          </a:p>
        </p:txBody>
      </p:sp>
      <p:sp>
        <p:nvSpPr>
          <p:cNvPr id="8" name="TextBox 7">
            <a:extLst>
              <a:ext uri="{FF2B5EF4-FFF2-40B4-BE49-F238E27FC236}">
                <a16:creationId xmlns:a16="http://schemas.microsoft.com/office/drawing/2014/main" id="{1C283BD7-64AE-A867-7D99-9430B64D4199}"/>
              </a:ext>
            </a:extLst>
          </p:cNvPr>
          <p:cNvSpPr txBox="1"/>
          <p:nvPr/>
        </p:nvSpPr>
        <p:spPr>
          <a:xfrm>
            <a:off x="2622684" y="5181096"/>
            <a:ext cx="6946645"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sp>
        <p:nvSpPr>
          <p:cNvPr id="11" name="TextBox 10">
            <a:extLst>
              <a:ext uri="{FF2B5EF4-FFF2-40B4-BE49-F238E27FC236}">
                <a16:creationId xmlns:a16="http://schemas.microsoft.com/office/drawing/2014/main" id="{BBAF19EF-85E8-73A6-7A1C-E6DB0782AA06}"/>
              </a:ext>
            </a:extLst>
          </p:cNvPr>
          <p:cNvSpPr txBox="1"/>
          <p:nvPr/>
        </p:nvSpPr>
        <p:spPr>
          <a:xfrm rot="16200000">
            <a:off x="662160" y="3095098"/>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3" name="Title 2">
            <a:extLst>
              <a:ext uri="{FF2B5EF4-FFF2-40B4-BE49-F238E27FC236}">
                <a16:creationId xmlns:a16="http://schemas.microsoft.com/office/drawing/2014/main" id="{63D28DF3-1297-85F8-5746-9BD7F81B2A2E}"/>
              </a:ext>
            </a:extLst>
          </p:cNvPr>
          <p:cNvSpPr>
            <a:spLocks noGrp="1"/>
          </p:cNvSpPr>
          <p:nvPr>
            <p:ph type="title"/>
          </p:nvPr>
        </p:nvSpPr>
        <p:spPr/>
        <p:txBody>
          <a:bodyPr>
            <a:normAutofit/>
          </a:bodyPr>
          <a:lstStyle/>
          <a:p>
            <a:r>
              <a:rPr lang="en-US" dirty="0"/>
              <a:t>Implications on Future Solutions</a:t>
            </a:r>
          </a:p>
        </p:txBody>
      </p:sp>
      <p:sp>
        <p:nvSpPr>
          <p:cNvPr id="7" name="Slide Number Placeholder 3">
            <a:extLst>
              <a:ext uri="{FF2B5EF4-FFF2-40B4-BE49-F238E27FC236}">
                <a16:creationId xmlns:a16="http://schemas.microsoft.com/office/drawing/2014/main" id="{9D1E2096-E931-983E-C0ED-4B79109E0EC8}"/>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39</a:t>
            </a:fld>
            <a:endParaRPr lang="en-US" dirty="0"/>
          </a:p>
        </p:txBody>
      </p:sp>
      <p:sp>
        <p:nvSpPr>
          <p:cNvPr id="42" name="Title 1">
            <a:extLst>
              <a:ext uri="{FF2B5EF4-FFF2-40B4-BE49-F238E27FC236}">
                <a16:creationId xmlns:a16="http://schemas.microsoft.com/office/drawing/2014/main" id="{A1CB6B22-55E3-C030-FCA0-916B560CCB3C}"/>
              </a:ext>
            </a:extLst>
          </p:cNvPr>
          <p:cNvSpPr txBox="1">
            <a:spLocks/>
          </p:cNvSpPr>
          <p:nvPr/>
        </p:nvSpPr>
        <p:spPr>
          <a:xfrm>
            <a:off x="1599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sp>
        <p:nvSpPr>
          <p:cNvPr id="12" name="TextBox 11">
            <a:extLst>
              <a:ext uri="{FF2B5EF4-FFF2-40B4-BE49-F238E27FC236}">
                <a16:creationId xmlns:a16="http://schemas.microsoft.com/office/drawing/2014/main" id="{5C8E9D60-ECA8-F434-7C6B-4AA3F35631CD}"/>
              </a:ext>
            </a:extLst>
          </p:cNvPr>
          <p:cNvSpPr txBox="1"/>
          <p:nvPr/>
        </p:nvSpPr>
        <p:spPr>
          <a:xfrm>
            <a:off x="9230066" y="3031562"/>
            <a:ext cx="1035861" cy="646331"/>
          </a:xfrm>
          <a:prstGeom prst="rect">
            <a:avLst/>
          </a:prstGeom>
          <a:solidFill>
            <a:srgbClr val="C00000"/>
          </a:solidFill>
          <a:ln w="28575">
            <a:solidFill>
              <a:schemeClr val="tx1"/>
            </a:solidFill>
          </a:ln>
        </p:spPr>
        <p:txBody>
          <a:bodyPr wrap="none" rtlCol="0">
            <a:spAutoFit/>
          </a:bodyPr>
          <a:lstStyle/>
          <a:p>
            <a:pPr algn="ctr"/>
            <a:r>
              <a:rPr lang="en-US" dirty="0">
                <a:solidFill>
                  <a:schemeClr val="bg1"/>
                </a:solidFill>
                <a:latin typeface="Cambria" panose="02040503050406030204" pitchFamily="18" charset="0"/>
              </a:rPr>
              <a:t>1.95x</a:t>
            </a:r>
          </a:p>
          <a:p>
            <a:pPr algn="ctr"/>
            <a:r>
              <a:rPr lang="en-US" dirty="0">
                <a:solidFill>
                  <a:schemeClr val="bg1"/>
                </a:solidFill>
                <a:latin typeface="Cambria" panose="02040503050406030204" pitchFamily="18" charset="0"/>
              </a:rPr>
              <a:t>Speedup</a:t>
            </a:r>
          </a:p>
        </p:txBody>
      </p:sp>
      <p:cxnSp>
        <p:nvCxnSpPr>
          <p:cNvPr id="4" name="Straight Arrow Connector 3">
            <a:extLst>
              <a:ext uri="{FF2B5EF4-FFF2-40B4-BE49-F238E27FC236}">
                <a16:creationId xmlns:a16="http://schemas.microsoft.com/office/drawing/2014/main" id="{F5BD1AA1-F531-827D-ABE2-8F140B707C7C}"/>
              </a:ext>
            </a:extLst>
          </p:cNvPr>
          <p:cNvCxnSpPr>
            <a:cxnSpLocks/>
          </p:cNvCxnSpPr>
          <p:nvPr/>
        </p:nvCxnSpPr>
        <p:spPr>
          <a:xfrm flipV="1">
            <a:off x="9112122" y="2215896"/>
            <a:ext cx="0" cy="1417320"/>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aphicFrame>
        <p:nvGraphicFramePr>
          <p:cNvPr id="18" name="Chart 17">
            <a:extLst>
              <a:ext uri="{FF2B5EF4-FFF2-40B4-BE49-F238E27FC236}">
                <a16:creationId xmlns:a16="http://schemas.microsoft.com/office/drawing/2014/main" id="{5B88717B-D926-2D48-AAEA-63FC7C1836AD}"/>
              </a:ext>
            </a:extLst>
          </p:cNvPr>
          <p:cNvGraphicFramePr>
            <a:graphicFrameLocks/>
          </p:cNvGraphicFramePr>
          <p:nvPr/>
        </p:nvGraphicFramePr>
        <p:xfrm>
          <a:off x="2368422" y="1713790"/>
          <a:ext cx="6743700" cy="3501280"/>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CFE11675-0D1C-F7F5-2481-ABF34B3F5FBF}"/>
              </a:ext>
            </a:extLst>
          </p:cNvPr>
          <p:cNvSpPr txBox="1"/>
          <p:nvPr/>
        </p:nvSpPr>
        <p:spPr>
          <a:xfrm>
            <a:off x="5639303" y="1430082"/>
            <a:ext cx="913392" cy="461665"/>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PARA</a:t>
            </a:r>
            <a:endParaRPr lang="en-US" dirty="0">
              <a:latin typeface="Cambria" panose="02040503050406030204" pitchFamily="18" charset="0"/>
              <a:ea typeface="Helvetica Neue" panose="02000503000000020004" pitchFamily="2" charset="0"/>
              <a:cs typeface="Helvetica Neue" panose="02000503000000020004" pitchFamily="2" charset="0"/>
            </a:endParaRPr>
          </a:p>
        </p:txBody>
      </p:sp>
      <p:sp>
        <p:nvSpPr>
          <p:cNvPr id="2" name="Right Brace 1">
            <a:extLst>
              <a:ext uri="{FF2B5EF4-FFF2-40B4-BE49-F238E27FC236}">
                <a16:creationId xmlns:a16="http://schemas.microsoft.com/office/drawing/2014/main" id="{F67B3423-49BD-4A36-9967-CF41DDFC250B}"/>
              </a:ext>
            </a:extLst>
          </p:cNvPr>
          <p:cNvSpPr/>
          <p:nvPr/>
        </p:nvSpPr>
        <p:spPr>
          <a:xfrm>
            <a:off x="5011119" y="3316521"/>
            <a:ext cx="216976" cy="992015"/>
          </a:xfrm>
          <a:prstGeom prst="rightBrace">
            <a:avLst>
              <a:gd name="adj1" fmla="val 45124"/>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94695F3-6501-04B0-A735-76E68B2C0007}"/>
              </a:ext>
            </a:extLst>
          </p:cNvPr>
          <p:cNvSpPr txBox="1"/>
          <p:nvPr/>
        </p:nvSpPr>
        <p:spPr>
          <a:xfrm>
            <a:off x="5207437" y="3206830"/>
            <a:ext cx="2394341" cy="1200329"/>
          </a:xfrm>
          <a:prstGeom prst="rect">
            <a:avLst/>
          </a:prstGeom>
          <a:noFill/>
        </p:spPr>
        <p:txBody>
          <a:bodyPr wrap="square" rtlCol="0">
            <a:spAutoFit/>
          </a:bodyPr>
          <a:lstStyle/>
          <a:p>
            <a:r>
              <a:rPr lang="en-US" dirty="0">
                <a:solidFill>
                  <a:srgbClr val="C00000"/>
                </a:solidFill>
                <a:latin typeface="Cambria" panose="02040503050406030204" pitchFamily="18" charset="0"/>
              </a:rPr>
              <a:t>Evaluated for three different vulnerability profiles gathered from real DRAM modules</a:t>
            </a:r>
          </a:p>
        </p:txBody>
      </p:sp>
    </p:spTree>
    <p:extLst>
      <p:ext uri="{BB962C8B-B14F-4D97-AF65-F5344CB8AC3E}">
        <p14:creationId xmlns:p14="http://schemas.microsoft.com/office/powerpoint/2010/main" val="7362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graphicEl>
                                              <a:chart seriesIdx="0"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graphicEl>
                                              <a:chart seriesIdx="1" categoryIdx="-4" bldStep="series"/>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graphicEl>
                                              <a:chart seriesIdx="2" categoryIdx="-4" bldStep="series"/>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graphicEl>
                                              <a:chart seriesIdx="3" categoryIdx="-4" bldStep="series"/>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animBg="1"/>
      <p:bldP spid="12" grpId="0" animBg="1"/>
      <p:bldGraphic spid="18" grpId="0" uiExpand="1">
        <p:bldSub>
          <a:bldChart bld="series" animBg="0"/>
        </p:bldSub>
      </p:bldGraphic>
      <p:bldP spid="2"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ree swimmers in a race">
            <a:extLst>
              <a:ext uri="{FF2B5EF4-FFF2-40B4-BE49-F238E27FC236}">
                <a16:creationId xmlns:a16="http://schemas.microsoft.com/office/drawing/2014/main" id="{7FFEF99A-7923-0064-0126-CB66AF1E5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7" y="965206"/>
            <a:ext cx="9144000" cy="588327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E37990AE-DAE7-4F74-A985-A2B36BF0EC7F}"/>
              </a:ext>
            </a:extLst>
          </p:cNvPr>
          <p:cNvSpPr/>
          <p:nvPr/>
        </p:nvSpPr>
        <p:spPr>
          <a:xfrm>
            <a:off x="1521734" y="-8477"/>
            <a:ext cx="9146266" cy="6866477"/>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4A864-9ECD-445B-60A1-BCCCE97C7483}"/>
              </a:ext>
            </a:extLst>
          </p:cNvPr>
          <p:cNvSpPr>
            <a:spLocks noGrp="1"/>
          </p:cNvSpPr>
          <p:nvPr>
            <p:ph type="title"/>
          </p:nvPr>
        </p:nvSpPr>
        <p:spPr/>
        <p:txBody>
          <a:bodyPr>
            <a:normAutofit fontScale="90000"/>
          </a:bodyPr>
          <a:lstStyle/>
          <a:p>
            <a:r>
              <a:rPr lang="en-US" dirty="0"/>
              <a:t>DRAM Read Disturbance – Swimming Pool Analogy</a:t>
            </a:r>
          </a:p>
        </p:txBody>
      </p:sp>
      <p:sp>
        <p:nvSpPr>
          <p:cNvPr id="4" name="Slide Number Placeholder 3">
            <a:extLst>
              <a:ext uri="{FF2B5EF4-FFF2-40B4-BE49-F238E27FC236}">
                <a16:creationId xmlns:a16="http://schemas.microsoft.com/office/drawing/2014/main" id="{76D38A1D-A85C-247B-26F5-3EB0EE2451B8}"/>
              </a:ext>
            </a:extLst>
          </p:cNvPr>
          <p:cNvSpPr>
            <a:spLocks noGrp="1"/>
          </p:cNvSpPr>
          <p:nvPr>
            <p:ph type="sldNum" sz="quarter" idx="12"/>
          </p:nvPr>
        </p:nvSpPr>
        <p:spPr/>
        <p:txBody>
          <a:bodyPr/>
          <a:lstStyle/>
          <a:p>
            <a:fld id="{676C2683-0D41-1E45-8714-724CB2570654}" type="slidenum">
              <a:rPr lang="en-US" smtClean="0"/>
              <a:pPr/>
              <a:t>4</a:t>
            </a:fld>
            <a:endParaRPr lang="en-US" dirty="0"/>
          </a:p>
        </p:txBody>
      </p:sp>
      <p:grpSp>
        <p:nvGrpSpPr>
          <p:cNvPr id="31" name="Group 30">
            <a:extLst>
              <a:ext uri="{FF2B5EF4-FFF2-40B4-BE49-F238E27FC236}">
                <a16:creationId xmlns:a16="http://schemas.microsoft.com/office/drawing/2014/main" id="{E9C92178-1A0A-A254-17BB-10C488098AEA}"/>
              </a:ext>
            </a:extLst>
          </p:cNvPr>
          <p:cNvGrpSpPr/>
          <p:nvPr/>
        </p:nvGrpSpPr>
        <p:grpSpPr>
          <a:xfrm>
            <a:off x="1524000" y="965200"/>
            <a:ext cx="9144003" cy="6091238"/>
            <a:chOff x="-3" y="965200"/>
            <a:chExt cx="9144003" cy="6091238"/>
          </a:xfrm>
        </p:grpSpPr>
        <p:cxnSp>
          <p:nvCxnSpPr>
            <p:cNvPr id="6" name="Straight Connector 5">
              <a:extLst>
                <a:ext uri="{FF2B5EF4-FFF2-40B4-BE49-F238E27FC236}">
                  <a16:creationId xmlns:a16="http://schemas.microsoft.com/office/drawing/2014/main" id="{6342E31B-8463-B0F8-41D6-C0DADBB02CF8}"/>
                </a:ext>
              </a:extLst>
            </p:cNvPr>
            <p:cNvCxnSpPr/>
            <p:nvPr/>
          </p:nvCxnSpPr>
          <p:spPr>
            <a:xfrm flipH="1">
              <a:off x="2486024" y="965201"/>
              <a:ext cx="1057275" cy="6091237"/>
            </a:xfrm>
            <a:prstGeom prst="line">
              <a:avLst/>
            </a:prstGeom>
            <a:ln w="142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1FAAD93-3279-4F49-4A22-C240AB146B74}"/>
                </a:ext>
              </a:extLst>
            </p:cNvPr>
            <p:cNvCxnSpPr>
              <a:cxnSpLocks/>
            </p:cNvCxnSpPr>
            <p:nvPr/>
          </p:nvCxnSpPr>
          <p:spPr>
            <a:xfrm>
              <a:off x="5815010" y="965200"/>
              <a:ext cx="685803" cy="6091238"/>
            </a:xfrm>
            <a:prstGeom prst="line">
              <a:avLst/>
            </a:prstGeom>
            <a:ln w="142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2B5E8E7-B543-5647-269D-F02BC252D95B}"/>
                </a:ext>
              </a:extLst>
            </p:cNvPr>
            <p:cNvCxnSpPr>
              <a:cxnSpLocks/>
            </p:cNvCxnSpPr>
            <p:nvPr/>
          </p:nvCxnSpPr>
          <p:spPr>
            <a:xfrm>
              <a:off x="7924797" y="965200"/>
              <a:ext cx="1219203" cy="2935288"/>
            </a:xfrm>
            <a:prstGeom prst="line">
              <a:avLst/>
            </a:prstGeom>
            <a:ln w="142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B0D9D5-E0BE-BC31-8174-D484A15BA649}"/>
                </a:ext>
              </a:extLst>
            </p:cNvPr>
            <p:cNvCxnSpPr>
              <a:cxnSpLocks/>
              <a:endCxn id="1026" idx="1"/>
            </p:cNvCxnSpPr>
            <p:nvPr/>
          </p:nvCxnSpPr>
          <p:spPr>
            <a:xfrm flipH="1">
              <a:off x="-3" y="965200"/>
              <a:ext cx="1433512" cy="2941639"/>
            </a:xfrm>
            <a:prstGeom prst="line">
              <a:avLst/>
            </a:prstGeom>
            <a:ln w="142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589E7EA6-1EF5-1DD0-5523-58885A7FF256}"/>
              </a:ext>
            </a:extLst>
          </p:cNvPr>
          <p:cNvCxnSpPr>
            <a:cxnSpLocks/>
          </p:cNvCxnSpPr>
          <p:nvPr/>
        </p:nvCxnSpPr>
        <p:spPr>
          <a:xfrm flipV="1">
            <a:off x="6158798" y="965207"/>
            <a:ext cx="0" cy="4313199"/>
          </a:xfrm>
          <a:prstGeom prst="straightConnector1">
            <a:avLst/>
          </a:prstGeom>
          <a:ln w="3810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5608DD6-7D22-D2E4-5318-EF54CA97A5B0}"/>
              </a:ext>
            </a:extLst>
          </p:cNvPr>
          <p:cNvGrpSpPr/>
          <p:nvPr/>
        </p:nvGrpSpPr>
        <p:grpSpPr>
          <a:xfrm>
            <a:off x="3473109" y="1757370"/>
            <a:ext cx="5394666" cy="2143125"/>
            <a:chOff x="303023" y="2357355"/>
            <a:chExt cx="4424510" cy="2143125"/>
          </a:xfrm>
        </p:grpSpPr>
        <p:cxnSp>
          <p:nvCxnSpPr>
            <p:cNvPr id="17" name="Straight Arrow Connector 16">
              <a:extLst>
                <a:ext uri="{FF2B5EF4-FFF2-40B4-BE49-F238E27FC236}">
                  <a16:creationId xmlns:a16="http://schemas.microsoft.com/office/drawing/2014/main" id="{E441DEEF-461C-1641-FB3E-741321B351DB}"/>
                </a:ext>
              </a:extLst>
            </p:cNvPr>
            <p:cNvCxnSpPr>
              <a:cxnSpLocks/>
            </p:cNvCxnSpPr>
            <p:nvPr/>
          </p:nvCxnSpPr>
          <p:spPr>
            <a:xfrm flipV="1">
              <a:off x="3006131" y="3557623"/>
              <a:ext cx="1721402" cy="942857"/>
            </a:xfrm>
            <a:prstGeom prst="straightConnector1">
              <a:avLst/>
            </a:prstGeom>
            <a:ln w="190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C39B7D-18E5-A6C8-72EC-CB7E85B9ED66}"/>
                </a:ext>
              </a:extLst>
            </p:cNvPr>
            <p:cNvCxnSpPr>
              <a:cxnSpLocks/>
            </p:cNvCxnSpPr>
            <p:nvPr/>
          </p:nvCxnSpPr>
          <p:spPr>
            <a:xfrm flipV="1">
              <a:off x="3006131" y="2357355"/>
              <a:ext cx="1287833" cy="1071645"/>
            </a:xfrm>
            <a:prstGeom prst="straightConnector1">
              <a:avLst/>
            </a:prstGeom>
            <a:ln w="190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15617A-2096-3610-F4D7-27007F952C6F}"/>
                </a:ext>
              </a:extLst>
            </p:cNvPr>
            <p:cNvCxnSpPr>
              <a:cxnSpLocks/>
            </p:cNvCxnSpPr>
            <p:nvPr/>
          </p:nvCxnSpPr>
          <p:spPr>
            <a:xfrm>
              <a:off x="303023" y="3557623"/>
              <a:ext cx="1766935" cy="942857"/>
            </a:xfrm>
            <a:prstGeom prst="straightConnector1">
              <a:avLst/>
            </a:prstGeom>
            <a:ln w="1905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1B09621-BA94-16DB-F136-89E7D4C1A87B}"/>
                </a:ext>
              </a:extLst>
            </p:cNvPr>
            <p:cNvCxnSpPr>
              <a:cxnSpLocks/>
            </p:cNvCxnSpPr>
            <p:nvPr/>
          </p:nvCxnSpPr>
          <p:spPr>
            <a:xfrm>
              <a:off x="674499" y="2457485"/>
              <a:ext cx="1395459" cy="971515"/>
            </a:xfrm>
            <a:prstGeom prst="straightConnector1">
              <a:avLst/>
            </a:prstGeom>
            <a:ln w="1905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49336951-ED05-3A82-22AE-A5EC48C4037A}"/>
              </a:ext>
            </a:extLst>
          </p:cNvPr>
          <p:cNvSpPr/>
          <p:nvPr/>
        </p:nvSpPr>
        <p:spPr>
          <a:xfrm>
            <a:off x="1524007" y="5461002"/>
            <a:ext cx="9143997" cy="942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5EFA21A-A549-836C-0DFA-0BA2FEE828FC}"/>
              </a:ext>
            </a:extLst>
          </p:cNvPr>
          <p:cNvSpPr/>
          <p:nvPr/>
        </p:nvSpPr>
        <p:spPr>
          <a:xfrm>
            <a:off x="1521737" y="5454650"/>
            <a:ext cx="9146263" cy="942857"/>
          </a:xfrm>
          <a:prstGeom prst="rect">
            <a:avLst/>
          </a:prstGeom>
          <a:solidFill>
            <a:srgbClr val="C00000">
              <a:alpha val="29804"/>
            </a:srgb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12738" algn="ctr"/>
            <a:r>
              <a:rPr lang="en-US" sz="3200" dirty="0">
                <a:solidFill>
                  <a:schemeClr val="tx1"/>
                </a:solidFill>
                <a:latin typeface="Cambria" panose="02040503050406030204" pitchFamily="18" charset="0"/>
              </a:rPr>
              <a:t>Swimming</a:t>
            </a:r>
            <a:r>
              <a:rPr lang="en-US" sz="3200" dirty="0">
                <a:solidFill>
                  <a:schemeClr val="bg1"/>
                </a:solidFill>
                <a:latin typeface="Cambria" panose="02040503050406030204" pitchFamily="18" charset="0"/>
              </a:rPr>
              <a:t> </a:t>
            </a:r>
            <a:r>
              <a:rPr lang="en-US" sz="3200" b="1" dirty="0">
                <a:solidFill>
                  <a:srgbClr val="C00000"/>
                </a:solidFill>
                <a:latin typeface="Cambria" panose="02040503050406030204" pitchFamily="18" charset="0"/>
              </a:rPr>
              <a:t>in a lane </a:t>
            </a:r>
            <a:r>
              <a:rPr lang="en-US" sz="3200" dirty="0">
                <a:solidFill>
                  <a:schemeClr val="tx1"/>
                </a:solidFill>
                <a:latin typeface="Cambria" panose="02040503050406030204" pitchFamily="18" charset="0"/>
              </a:rPr>
              <a:t>disturbs</a:t>
            </a:r>
            <a:r>
              <a:rPr lang="en-US" sz="3200" dirty="0">
                <a:solidFill>
                  <a:schemeClr val="bg1"/>
                </a:solidFill>
                <a:latin typeface="Cambria" panose="02040503050406030204" pitchFamily="18" charset="0"/>
              </a:rPr>
              <a:t> </a:t>
            </a:r>
            <a:r>
              <a:rPr lang="en-US" sz="3200" b="1" dirty="0">
                <a:solidFill>
                  <a:srgbClr val="C00000"/>
                </a:solidFill>
                <a:latin typeface="Cambria" panose="02040503050406030204" pitchFamily="18" charset="0"/>
              </a:rPr>
              <a:t>nearby lanes</a:t>
            </a:r>
          </a:p>
        </p:txBody>
      </p:sp>
    </p:spTree>
    <p:extLst>
      <p:ext uri="{BB962C8B-B14F-4D97-AF65-F5344CB8AC3E}">
        <p14:creationId xmlns:p14="http://schemas.microsoft.com/office/powerpoint/2010/main" val="296147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96620-9C6C-4DC9-6F00-DE9CF998CCB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FA0CC81-3FD2-DE64-DBC4-4B7A939E3E4F}"/>
              </a:ext>
            </a:extLst>
          </p:cNvPr>
          <p:cNvSpPr/>
          <p:nvPr/>
        </p:nvSpPr>
        <p:spPr>
          <a:xfrm>
            <a:off x="4584314"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5220A6-5627-AF53-DAD8-14792B031759}"/>
              </a:ext>
            </a:extLst>
          </p:cNvPr>
          <p:cNvSpPr/>
          <p:nvPr/>
        </p:nvSpPr>
        <p:spPr>
          <a:xfrm>
            <a:off x="7366963"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D057567-2E21-4ADB-7278-69CADB65A9A4}"/>
              </a:ext>
            </a:extLst>
          </p:cNvPr>
          <p:cNvSpPr txBox="1"/>
          <p:nvPr/>
        </p:nvSpPr>
        <p:spPr>
          <a:xfrm rot="16200000">
            <a:off x="162947" y="3117425"/>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3" name="Title 2">
            <a:extLst>
              <a:ext uri="{FF2B5EF4-FFF2-40B4-BE49-F238E27FC236}">
                <a16:creationId xmlns:a16="http://schemas.microsoft.com/office/drawing/2014/main" id="{1C1E72CB-6C9A-D8E4-2A76-0AF375A4EFE8}"/>
              </a:ext>
            </a:extLst>
          </p:cNvPr>
          <p:cNvSpPr>
            <a:spLocks noGrp="1"/>
          </p:cNvSpPr>
          <p:nvPr>
            <p:ph type="title"/>
          </p:nvPr>
        </p:nvSpPr>
        <p:spPr/>
        <p:txBody>
          <a:bodyPr>
            <a:normAutofit/>
          </a:bodyPr>
          <a:lstStyle/>
          <a:p>
            <a:r>
              <a:rPr lang="en-US" dirty="0"/>
              <a:t>Implications on Future Solutions</a:t>
            </a:r>
          </a:p>
        </p:txBody>
      </p:sp>
      <p:sp>
        <p:nvSpPr>
          <p:cNvPr id="7" name="Slide Number Placeholder 3">
            <a:extLst>
              <a:ext uri="{FF2B5EF4-FFF2-40B4-BE49-F238E27FC236}">
                <a16:creationId xmlns:a16="http://schemas.microsoft.com/office/drawing/2014/main" id="{1EF0B180-984B-267A-1FF8-3D10E1D22407}"/>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40</a:t>
            </a:fld>
            <a:endParaRPr lang="en-US" dirty="0"/>
          </a:p>
        </p:txBody>
      </p:sp>
      <p:sp>
        <p:nvSpPr>
          <p:cNvPr id="42" name="Title 1">
            <a:extLst>
              <a:ext uri="{FF2B5EF4-FFF2-40B4-BE49-F238E27FC236}">
                <a16:creationId xmlns:a16="http://schemas.microsoft.com/office/drawing/2014/main" id="{10A1BCA6-537F-5F69-38FA-E8F4B1EB4F64}"/>
              </a:ext>
            </a:extLst>
          </p:cNvPr>
          <p:cNvSpPr txBox="1">
            <a:spLocks/>
          </p:cNvSpPr>
          <p:nvPr/>
        </p:nvSpPr>
        <p:spPr>
          <a:xfrm>
            <a:off x="1599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pic>
        <p:nvPicPr>
          <p:cNvPr id="2" name="Picture 1">
            <a:extLst>
              <a:ext uri="{FF2B5EF4-FFF2-40B4-BE49-F238E27FC236}">
                <a16:creationId xmlns:a16="http://schemas.microsoft.com/office/drawing/2014/main" id="{AF72CEF8-025A-F5EA-DC3C-C57B40E5E6E6}"/>
              </a:ext>
            </a:extLst>
          </p:cNvPr>
          <p:cNvPicPr>
            <a:picLocks noChangeAspect="1"/>
          </p:cNvPicPr>
          <p:nvPr/>
        </p:nvPicPr>
        <p:blipFill>
          <a:blip r:embed="rId3"/>
          <a:stretch>
            <a:fillRect/>
          </a:stretch>
        </p:blipFill>
        <p:spPr>
          <a:xfrm>
            <a:off x="2262760" y="1122367"/>
            <a:ext cx="7906260" cy="2364390"/>
          </a:xfrm>
          <a:prstGeom prst="rect">
            <a:avLst/>
          </a:prstGeom>
        </p:spPr>
      </p:pic>
      <p:pic>
        <p:nvPicPr>
          <p:cNvPr id="13" name="Picture 12">
            <a:extLst>
              <a:ext uri="{FF2B5EF4-FFF2-40B4-BE49-F238E27FC236}">
                <a16:creationId xmlns:a16="http://schemas.microsoft.com/office/drawing/2014/main" id="{60948AF9-6606-443D-1C60-A787528EA794}"/>
              </a:ext>
            </a:extLst>
          </p:cNvPr>
          <p:cNvPicPr>
            <a:picLocks noChangeAspect="1"/>
          </p:cNvPicPr>
          <p:nvPr/>
        </p:nvPicPr>
        <p:blipFill>
          <a:blip r:embed="rId4"/>
          <a:stretch>
            <a:fillRect/>
          </a:stretch>
        </p:blipFill>
        <p:spPr>
          <a:xfrm>
            <a:off x="2324428" y="3487619"/>
            <a:ext cx="3903624" cy="2364390"/>
          </a:xfrm>
          <a:prstGeom prst="rect">
            <a:avLst/>
          </a:prstGeom>
        </p:spPr>
      </p:pic>
      <p:sp>
        <p:nvSpPr>
          <p:cNvPr id="8" name="TextBox 7">
            <a:extLst>
              <a:ext uri="{FF2B5EF4-FFF2-40B4-BE49-F238E27FC236}">
                <a16:creationId xmlns:a16="http://schemas.microsoft.com/office/drawing/2014/main" id="{BD6F6DE5-0AD0-1AA8-A764-F22BACD8D133}"/>
              </a:ext>
            </a:extLst>
          </p:cNvPr>
          <p:cNvSpPr txBox="1"/>
          <p:nvPr/>
        </p:nvSpPr>
        <p:spPr>
          <a:xfrm>
            <a:off x="3169630" y="5743284"/>
            <a:ext cx="6879319"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cxnSp>
        <p:nvCxnSpPr>
          <p:cNvPr id="4" name="Straight Arrow Connector 3">
            <a:extLst>
              <a:ext uri="{FF2B5EF4-FFF2-40B4-BE49-F238E27FC236}">
                <a16:creationId xmlns:a16="http://schemas.microsoft.com/office/drawing/2014/main" id="{5DFFF1B7-DF62-9933-9839-4D320ADA3B3E}"/>
              </a:ext>
            </a:extLst>
          </p:cNvPr>
          <p:cNvCxnSpPr>
            <a:cxnSpLocks/>
          </p:cNvCxnSpPr>
          <p:nvPr/>
        </p:nvCxnSpPr>
        <p:spPr>
          <a:xfrm flipV="1">
            <a:off x="6043000" y="1770601"/>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942E0FCE-B3AE-B6F2-8E3B-1774A2F4AD02}"/>
              </a:ext>
            </a:extLst>
          </p:cNvPr>
          <p:cNvCxnSpPr>
            <a:cxnSpLocks/>
          </p:cNvCxnSpPr>
          <p:nvPr/>
        </p:nvCxnSpPr>
        <p:spPr>
          <a:xfrm flipV="1">
            <a:off x="10048942" y="2105450"/>
            <a:ext cx="0" cy="770180"/>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380FEFA8-A34A-B09F-4B9B-6BC6C529603D}"/>
              </a:ext>
            </a:extLst>
          </p:cNvPr>
          <p:cNvCxnSpPr>
            <a:cxnSpLocks/>
          </p:cNvCxnSpPr>
          <p:nvPr/>
        </p:nvCxnSpPr>
        <p:spPr>
          <a:xfrm flipV="1">
            <a:off x="6128863" y="4165301"/>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5" name="Picture 4">
            <a:extLst>
              <a:ext uri="{FF2B5EF4-FFF2-40B4-BE49-F238E27FC236}">
                <a16:creationId xmlns:a16="http://schemas.microsoft.com/office/drawing/2014/main" id="{20B3A110-8E8A-EE31-F07A-FC6773189ECD}"/>
              </a:ext>
            </a:extLst>
          </p:cNvPr>
          <p:cNvPicPr>
            <a:picLocks noChangeAspect="1"/>
          </p:cNvPicPr>
          <p:nvPr/>
        </p:nvPicPr>
        <p:blipFill>
          <a:blip r:embed="rId5"/>
          <a:stretch>
            <a:fillRect/>
          </a:stretch>
        </p:blipFill>
        <p:spPr>
          <a:xfrm>
            <a:off x="6264043" y="3486762"/>
            <a:ext cx="3903624" cy="2343239"/>
          </a:xfrm>
          <a:prstGeom prst="rect">
            <a:avLst/>
          </a:prstGeom>
        </p:spPr>
      </p:pic>
      <p:cxnSp>
        <p:nvCxnSpPr>
          <p:cNvPr id="19" name="Straight Arrow Connector 18">
            <a:extLst>
              <a:ext uri="{FF2B5EF4-FFF2-40B4-BE49-F238E27FC236}">
                <a16:creationId xmlns:a16="http://schemas.microsoft.com/office/drawing/2014/main" id="{6FA28F58-8547-9B34-3C5B-7F274942B9AA}"/>
              </a:ext>
            </a:extLst>
          </p:cNvPr>
          <p:cNvCxnSpPr>
            <a:cxnSpLocks/>
          </p:cNvCxnSpPr>
          <p:nvPr/>
        </p:nvCxnSpPr>
        <p:spPr>
          <a:xfrm flipV="1">
            <a:off x="10134215" y="4514133"/>
            <a:ext cx="0" cy="331129"/>
          </a:xfrm>
          <a:prstGeom prst="straightConnector1">
            <a:avLst/>
          </a:prstGeom>
          <a:ln w="698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23672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52EA0-7E50-9D71-6331-DB6C7312635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308C559-B1FC-564D-8AB2-347FC6495522}"/>
              </a:ext>
            </a:extLst>
          </p:cNvPr>
          <p:cNvSpPr/>
          <p:nvPr/>
        </p:nvSpPr>
        <p:spPr>
          <a:xfrm>
            <a:off x="4584314"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685611-1E00-930E-631B-B10FFC1C52F5}"/>
              </a:ext>
            </a:extLst>
          </p:cNvPr>
          <p:cNvSpPr/>
          <p:nvPr/>
        </p:nvSpPr>
        <p:spPr>
          <a:xfrm>
            <a:off x="7366963" y="1891967"/>
            <a:ext cx="304800" cy="969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EDDCFF-BD8A-01FB-B907-4D115940F06A}"/>
              </a:ext>
            </a:extLst>
          </p:cNvPr>
          <p:cNvSpPr txBox="1"/>
          <p:nvPr/>
        </p:nvSpPr>
        <p:spPr>
          <a:xfrm rot="16200000">
            <a:off x="162947" y="3117425"/>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3" name="Title 2">
            <a:extLst>
              <a:ext uri="{FF2B5EF4-FFF2-40B4-BE49-F238E27FC236}">
                <a16:creationId xmlns:a16="http://schemas.microsoft.com/office/drawing/2014/main" id="{7EC62535-1510-BB8D-6418-24175042042F}"/>
              </a:ext>
            </a:extLst>
          </p:cNvPr>
          <p:cNvSpPr>
            <a:spLocks noGrp="1"/>
          </p:cNvSpPr>
          <p:nvPr>
            <p:ph type="title"/>
          </p:nvPr>
        </p:nvSpPr>
        <p:spPr/>
        <p:txBody>
          <a:bodyPr>
            <a:normAutofit/>
          </a:bodyPr>
          <a:lstStyle/>
          <a:p>
            <a:r>
              <a:rPr lang="en-US" dirty="0"/>
              <a:t>Implications on Future Solutions</a:t>
            </a:r>
          </a:p>
        </p:txBody>
      </p:sp>
      <p:sp>
        <p:nvSpPr>
          <p:cNvPr id="7" name="Slide Number Placeholder 3">
            <a:extLst>
              <a:ext uri="{FF2B5EF4-FFF2-40B4-BE49-F238E27FC236}">
                <a16:creationId xmlns:a16="http://schemas.microsoft.com/office/drawing/2014/main" id="{DCDDB5E9-B44A-B194-EC96-FE939ACCC150}"/>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41</a:t>
            </a:fld>
            <a:endParaRPr lang="en-US" dirty="0"/>
          </a:p>
        </p:txBody>
      </p:sp>
      <p:sp>
        <p:nvSpPr>
          <p:cNvPr id="42" name="Title 1">
            <a:extLst>
              <a:ext uri="{FF2B5EF4-FFF2-40B4-BE49-F238E27FC236}">
                <a16:creationId xmlns:a16="http://schemas.microsoft.com/office/drawing/2014/main" id="{3F15FACF-0DA3-8E83-ADEF-D9A4E6F9BC37}"/>
              </a:ext>
            </a:extLst>
          </p:cNvPr>
          <p:cNvSpPr txBox="1">
            <a:spLocks/>
          </p:cNvSpPr>
          <p:nvPr/>
        </p:nvSpPr>
        <p:spPr>
          <a:xfrm>
            <a:off x="1599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pic>
        <p:nvPicPr>
          <p:cNvPr id="2" name="Picture 1">
            <a:extLst>
              <a:ext uri="{FF2B5EF4-FFF2-40B4-BE49-F238E27FC236}">
                <a16:creationId xmlns:a16="http://schemas.microsoft.com/office/drawing/2014/main" id="{3523B3E0-34BD-2E14-55E9-B1CE66E12805}"/>
              </a:ext>
            </a:extLst>
          </p:cNvPr>
          <p:cNvPicPr>
            <a:picLocks noChangeAspect="1"/>
          </p:cNvPicPr>
          <p:nvPr/>
        </p:nvPicPr>
        <p:blipFill>
          <a:blip r:embed="rId3"/>
          <a:stretch>
            <a:fillRect/>
          </a:stretch>
        </p:blipFill>
        <p:spPr>
          <a:xfrm>
            <a:off x="2262760" y="1122367"/>
            <a:ext cx="7906260" cy="2364390"/>
          </a:xfrm>
          <a:prstGeom prst="rect">
            <a:avLst/>
          </a:prstGeom>
        </p:spPr>
      </p:pic>
      <p:pic>
        <p:nvPicPr>
          <p:cNvPr id="13" name="Picture 12">
            <a:extLst>
              <a:ext uri="{FF2B5EF4-FFF2-40B4-BE49-F238E27FC236}">
                <a16:creationId xmlns:a16="http://schemas.microsoft.com/office/drawing/2014/main" id="{ED72C11A-29DD-D1C1-0D28-9A13DAF8EE94}"/>
              </a:ext>
            </a:extLst>
          </p:cNvPr>
          <p:cNvPicPr>
            <a:picLocks noChangeAspect="1"/>
          </p:cNvPicPr>
          <p:nvPr/>
        </p:nvPicPr>
        <p:blipFill>
          <a:blip r:embed="rId4"/>
          <a:stretch>
            <a:fillRect/>
          </a:stretch>
        </p:blipFill>
        <p:spPr>
          <a:xfrm>
            <a:off x="2324428" y="3487619"/>
            <a:ext cx="3903624" cy="2364390"/>
          </a:xfrm>
          <a:prstGeom prst="rect">
            <a:avLst/>
          </a:prstGeom>
        </p:spPr>
      </p:pic>
      <p:sp>
        <p:nvSpPr>
          <p:cNvPr id="8" name="TextBox 7">
            <a:extLst>
              <a:ext uri="{FF2B5EF4-FFF2-40B4-BE49-F238E27FC236}">
                <a16:creationId xmlns:a16="http://schemas.microsoft.com/office/drawing/2014/main" id="{399F1578-FF5E-8006-28B2-7C082C25048C}"/>
              </a:ext>
            </a:extLst>
          </p:cNvPr>
          <p:cNvSpPr txBox="1"/>
          <p:nvPr/>
        </p:nvSpPr>
        <p:spPr>
          <a:xfrm>
            <a:off x="3169630" y="5743284"/>
            <a:ext cx="6879319"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cxnSp>
        <p:nvCxnSpPr>
          <p:cNvPr id="4" name="Straight Arrow Connector 3">
            <a:extLst>
              <a:ext uri="{FF2B5EF4-FFF2-40B4-BE49-F238E27FC236}">
                <a16:creationId xmlns:a16="http://schemas.microsoft.com/office/drawing/2014/main" id="{16C8C651-C698-F411-D4EC-26BC10F30C97}"/>
              </a:ext>
            </a:extLst>
          </p:cNvPr>
          <p:cNvCxnSpPr>
            <a:cxnSpLocks/>
          </p:cNvCxnSpPr>
          <p:nvPr/>
        </p:nvCxnSpPr>
        <p:spPr>
          <a:xfrm flipV="1">
            <a:off x="6043000" y="1770601"/>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4E91C831-CB39-2512-20B4-CFEE6ECE8A2F}"/>
              </a:ext>
            </a:extLst>
          </p:cNvPr>
          <p:cNvCxnSpPr>
            <a:cxnSpLocks/>
          </p:cNvCxnSpPr>
          <p:nvPr/>
        </p:nvCxnSpPr>
        <p:spPr>
          <a:xfrm flipV="1">
            <a:off x="10048942" y="2105450"/>
            <a:ext cx="0" cy="770180"/>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8B54BA00-6832-3CF3-45DA-4BB79852D7AA}"/>
              </a:ext>
            </a:extLst>
          </p:cNvPr>
          <p:cNvCxnSpPr>
            <a:cxnSpLocks/>
          </p:cNvCxnSpPr>
          <p:nvPr/>
        </p:nvCxnSpPr>
        <p:spPr>
          <a:xfrm flipV="1">
            <a:off x="6128863" y="4165301"/>
            <a:ext cx="0" cy="980847"/>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5" name="Picture 4">
            <a:extLst>
              <a:ext uri="{FF2B5EF4-FFF2-40B4-BE49-F238E27FC236}">
                <a16:creationId xmlns:a16="http://schemas.microsoft.com/office/drawing/2014/main" id="{31465DC8-ABDA-F59E-0E17-FA4CC4CBBCCE}"/>
              </a:ext>
            </a:extLst>
          </p:cNvPr>
          <p:cNvPicPr>
            <a:picLocks noChangeAspect="1"/>
          </p:cNvPicPr>
          <p:nvPr/>
        </p:nvPicPr>
        <p:blipFill>
          <a:blip r:embed="rId5"/>
          <a:stretch>
            <a:fillRect/>
          </a:stretch>
        </p:blipFill>
        <p:spPr>
          <a:xfrm>
            <a:off x="6264043" y="3486762"/>
            <a:ext cx="3903624" cy="2343239"/>
          </a:xfrm>
          <a:prstGeom prst="rect">
            <a:avLst/>
          </a:prstGeom>
        </p:spPr>
      </p:pic>
      <p:cxnSp>
        <p:nvCxnSpPr>
          <p:cNvPr id="19" name="Straight Arrow Connector 18">
            <a:extLst>
              <a:ext uri="{FF2B5EF4-FFF2-40B4-BE49-F238E27FC236}">
                <a16:creationId xmlns:a16="http://schemas.microsoft.com/office/drawing/2014/main" id="{96D541B6-06A4-74DE-79F8-F37D39531F10}"/>
              </a:ext>
            </a:extLst>
          </p:cNvPr>
          <p:cNvCxnSpPr>
            <a:cxnSpLocks/>
          </p:cNvCxnSpPr>
          <p:nvPr/>
        </p:nvCxnSpPr>
        <p:spPr>
          <a:xfrm flipV="1">
            <a:off x="10134215" y="4514133"/>
            <a:ext cx="0" cy="331129"/>
          </a:xfrm>
          <a:prstGeom prst="straightConnector1">
            <a:avLst/>
          </a:prstGeom>
          <a:ln w="698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id="{4EB7AD24-B94C-793A-267B-7072E45B8943}"/>
              </a:ext>
            </a:extLst>
          </p:cNvPr>
          <p:cNvSpPr/>
          <p:nvPr/>
        </p:nvSpPr>
        <p:spPr>
          <a:xfrm>
            <a:off x="1524000" y="965208"/>
            <a:ext cx="9144000" cy="5424713"/>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0FB0E78-A2BE-94F3-C8D0-0A9A1848E34E}"/>
              </a:ext>
            </a:extLst>
          </p:cNvPr>
          <p:cNvSpPr txBox="1"/>
          <p:nvPr/>
        </p:nvSpPr>
        <p:spPr>
          <a:xfrm>
            <a:off x="3777703" y="2358895"/>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1.63x Speedup</a:t>
            </a:r>
          </a:p>
        </p:txBody>
      </p:sp>
      <p:sp>
        <p:nvSpPr>
          <p:cNvPr id="15" name="TextBox 14">
            <a:extLst>
              <a:ext uri="{FF2B5EF4-FFF2-40B4-BE49-F238E27FC236}">
                <a16:creationId xmlns:a16="http://schemas.microsoft.com/office/drawing/2014/main" id="{65905482-3453-1FF6-4BBA-8FF48D2812A2}"/>
              </a:ext>
            </a:extLst>
          </p:cNvPr>
          <p:cNvSpPr txBox="1"/>
          <p:nvPr/>
        </p:nvSpPr>
        <p:spPr>
          <a:xfrm>
            <a:off x="7794511" y="2382109"/>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4.88x Speedup</a:t>
            </a:r>
          </a:p>
        </p:txBody>
      </p:sp>
      <p:sp>
        <p:nvSpPr>
          <p:cNvPr id="17" name="TextBox 16">
            <a:extLst>
              <a:ext uri="{FF2B5EF4-FFF2-40B4-BE49-F238E27FC236}">
                <a16:creationId xmlns:a16="http://schemas.microsoft.com/office/drawing/2014/main" id="{6E563CD0-CDE3-52D3-130D-A59314B3737F}"/>
              </a:ext>
            </a:extLst>
          </p:cNvPr>
          <p:cNvSpPr txBox="1"/>
          <p:nvPr/>
        </p:nvSpPr>
        <p:spPr>
          <a:xfrm>
            <a:off x="7794511" y="4718612"/>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1.07x Speedup</a:t>
            </a:r>
          </a:p>
        </p:txBody>
      </p:sp>
      <p:sp>
        <p:nvSpPr>
          <p:cNvPr id="18" name="TextBox 17">
            <a:extLst>
              <a:ext uri="{FF2B5EF4-FFF2-40B4-BE49-F238E27FC236}">
                <a16:creationId xmlns:a16="http://schemas.microsoft.com/office/drawing/2014/main" id="{4F2B9302-4D2C-632F-5975-F59A0B45E8FB}"/>
              </a:ext>
            </a:extLst>
          </p:cNvPr>
          <p:cNvSpPr txBox="1"/>
          <p:nvPr/>
        </p:nvSpPr>
        <p:spPr>
          <a:xfrm>
            <a:off x="3777703" y="4718612"/>
            <a:ext cx="1632178"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4.80x Speedup</a:t>
            </a:r>
          </a:p>
        </p:txBody>
      </p:sp>
      <p:sp>
        <p:nvSpPr>
          <p:cNvPr id="20" name="Rectangle 19">
            <a:extLst>
              <a:ext uri="{FF2B5EF4-FFF2-40B4-BE49-F238E27FC236}">
                <a16:creationId xmlns:a16="http://schemas.microsoft.com/office/drawing/2014/main" id="{5F511E28-FCFA-4257-F101-F36600A480BA}"/>
              </a:ext>
            </a:extLst>
          </p:cNvPr>
          <p:cNvSpPr/>
          <p:nvPr/>
        </p:nvSpPr>
        <p:spPr>
          <a:xfrm>
            <a:off x="1544260" y="3094996"/>
            <a:ext cx="9113481" cy="1080000"/>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Cambria" panose="02040503050406030204" pitchFamily="18" charset="0"/>
              </a:rPr>
              <a:t>Svärd</a:t>
            </a:r>
            <a:r>
              <a:rPr lang="en-US" sz="3200" dirty="0">
                <a:solidFill>
                  <a:schemeClr val="tx1"/>
                </a:solidFill>
                <a:latin typeface="Cambria" panose="02040503050406030204" pitchFamily="18" charset="0"/>
              </a:rPr>
              <a:t> significantly </a:t>
            </a:r>
            <a:r>
              <a:rPr lang="en-US" sz="3200" b="1" dirty="0">
                <a:solidFill>
                  <a:srgbClr val="C00000"/>
                </a:solidFill>
                <a:latin typeface="Cambria" panose="02040503050406030204" pitchFamily="18" charset="0"/>
              </a:rPr>
              <a:t>reduces </a:t>
            </a:r>
            <a:br>
              <a:rPr lang="en-US" sz="3200" b="1" dirty="0">
                <a:solidFill>
                  <a:srgbClr val="C00000"/>
                </a:solidFill>
                <a:latin typeface="Cambria" panose="02040503050406030204" pitchFamily="18" charset="0"/>
              </a:rPr>
            </a:br>
            <a:r>
              <a:rPr lang="en-US" sz="3200" b="1" dirty="0">
                <a:solidFill>
                  <a:srgbClr val="C00000"/>
                </a:solidFill>
                <a:latin typeface="Cambria" panose="02040503050406030204" pitchFamily="18" charset="0"/>
              </a:rPr>
              <a:t>the performance overhead </a:t>
            </a:r>
            <a:r>
              <a:rPr lang="en-US" sz="3200" dirty="0">
                <a:solidFill>
                  <a:schemeClr val="tx1"/>
                </a:solidFill>
                <a:latin typeface="Cambria" panose="02040503050406030204" pitchFamily="18" charset="0"/>
              </a:rPr>
              <a:t>of existing solutions</a:t>
            </a:r>
            <a:endParaRPr lang="en-US" sz="3200"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4290082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93F87-1090-2971-44AE-F5983CF67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0EFF7-3F30-C9C5-FA95-35C4209474AD}"/>
              </a:ext>
            </a:extLst>
          </p:cNvPr>
          <p:cNvSpPr>
            <a:spLocks noGrp="1"/>
          </p:cNvSpPr>
          <p:nvPr>
            <p:ph type="title"/>
          </p:nvPr>
        </p:nvSpPr>
        <p:spPr/>
        <p:txBody>
          <a:bodyPr>
            <a:normAutofit fontScale="90000"/>
          </a:bodyPr>
          <a:lstStyle/>
          <a:p>
            <a:r>
              <a:rPr lang="en-US" dirty="0"/>
              <a:t>Spatial Variation-Aware Read Disturbance Defenses</a:t>
            </a:r>
          </a:p>
        </p:txBody>
      </p:sp>
      <p:sp>
        <p:nvSpPr>
          <p:cNvPr id="4" name="Content Placeholder 3">
            <a:extLst>
              <a:ext uri="{FF2B5EF4-FFF2-40B4-BE49-F238E27FC236}">
                <a16:creationId xmlns:a16="http://schemas.microsoft.com/office/drawing/2014/main" id="{39145637-60CF-1A49-D37D-83B8A40552DD}"/>
              </a:ext>
            </a:extLst>
          </p:cNvPr>
          <p:cNvSpPr>
            <a:spLocks noGrp="1"/>
          </p:cNvSpPr>
          <p:nvPr>
            <p:ph idx="1"/>
          </p:nvPr>
        </p:nvSpPr>
        <p:spPr>
          <a:xfrm>
            <a:off x="1524006" y="965201"/>
            <a:ext cx="9144001" cy="5336922"/>
          </a:xfrm>
        </p:spPr>
        <p:txBody>
          <a:bodyPr>
            <a:noAutofit/>
          </a:bodyPr>
          <a:lstStyle/>
          <a:p>
            <a:pPr>
              <a:lnSpc>
                <a:spcPct val="100000"/>
              </a:lnSpc>
              <a:spcBef>
                <a:spcPts val="0"/>
              </a:spcBef>
              <a:buClr>
                <a:schemeClr val="tx1"/>
              </a:buClr>
            </a:pPr>
            <a:r>
              <a:rPr lang="en-US" sz="2000" b="1" dirty="0">
                <a:solidFill>
                  <a:schemeClr val="accent2">
                    <a:lumMod val="75000"/>
                  </a:schemeClr>
                </a:solidFill>
                <a:latin typeface="Cambria"/>
                <a:ea typeface="Cambria"/>
              </a:rPr>
              <a:t>The first rigorous experimental study </a:t>
            </a:r>
            <a:r>
              <a:rPr lang="en-US" sz="2000" dirty="0">
                <a:solidFill>
                  <a:schemeClr val="accent2">
                    <a:lumMod val="75000"/>
                  </a:schemeClr>
                </a:solidFill>
                <a:latin typeface="Cambria"/>
                <a:ea typeface="Cambria"/>
              </a:rPr>
              <a:t>on the spatial variation of </a:t>
            </a:r>
            <a:br>
              <a:rPr lang="en-US" sz="2000" dirty="0">
                <a:solidFill>
                  <a:schemeClr val="accent2">
                    <a:lumMod val="75000"/>
                  </a:schemeClr>
                </a:solidFill>
                <a:latin typeface="Cambria"/>
                <a:ea typeface="Cambria"/>
              </a:rPr>
            </a:br>
            <a:r>
              <a:rPr lang="en-US" sz="2000" dirty="0">
                <a:solidFill>
                  <a:schemeClr val="accent2">
                    <a:lumMod val="75000"/>
                  </a:schemeClr>
                </a:solidFill>
                <a:latin typeface="Cambria"/>
                <a:ea typeface="Cambria"/>
              </a:rPr>
              <a:t>DRAM read disturbance across DRAM rows</a:t>
            </a:r>
            <a:r>
              <a:rPr lang="en-US" sz="2000" dirty="0">
                <a:solidFill>
                  <a:schemeClr val="accent2">
                    <a:lumMod val="75000"/>
                  </a:schemeClr>
                </a:solidFill>
                <a:ea typeface="Cambria"/>
              </a:rPr>
              <a:t> </a:t>
            </a:r>
          </a:p>
          <a:p>
            <a:pPr lvl="1">
              <a:lnSpc>
                <a:spcPct val="100000"/>
              </a:lnSpc>
              <a:spcBef>
                <a:spcPts val="0"/>
              </a:spcBef>
              <a:buClr>
                <a:schemeClr val="tx1"/>
              </a:buClr>
            </a:pPr>
            <a:r>
              <a:rPr lang="en-US" b="1" dirty="0">
                <a:solidFill>
                  <a:schemeClr val="accent2">
                    <a:lumMod val="75000"/>
                  </a:schemeClr>
                </a:solidFill>
              </a:rPr>
              <a:t>144 DDR4 DRAM chips </a:t>
            </a:r>
            <a:r>
              <a:rPr lang="en-US" dirty="0">
                <a:solidFill>
                  <a:schemeClr val="accent2">
                    <a:lumMod val="75000"/>
                  </a:schemeClr>
                </a:solidFill>
              </a:rPr>
              <a:t>from </a:t>
            </a:r>
            <a:r>
              <a:rPr lang="en-US" b="1" dirty="0">
                <a:solidFill>
                  <a:schemeClr val="accent2">
                    <a:lumMod val="75000"/>
                  </a:schemeClr>
                </a:solidFill>
              </a:rPr>
              <a:t>three major manufacturers</a:t>
            </a:r>
          </a:p>
          <a:p>
            <a:pPr lvl="1">
              <a:lnSpc>
                <a:spcPct val="100000"/>
              </a:lnSpc>
              <a:spcBef>
                <a:spcPts val="0"/>
              </a:spcBef>
              <a:buClr>
                <a:schemeClr val="tx1"/>
              </a:buClr>
            </a:pPr>
            <a:r>
              <a:rPr lang="en-US" dirty="0">
                <a:solidFill>
                  <a:schemeClr val="accent2">
                    <a:lumMod val="75000"/>
                  </a:schemeClr>
                </a:solidFill>
              </a:rPr>
              <a:t>Characterize </a:t>
            </a:r>
            <a:r>
              <a:rPr lang="en-US" b="1" dirty="0">
                <a:solidFill>
                  <a:schemeClr val="accent2">
                    <a:lumMod val="75000"/>
                  </a:schemeClr>
                </a:solidFill>
              </a:rPr>
              <a:t>all rows in a bank </a:t>
            </a:r>
            <a:r>
              <a:rPr lang="en-US" dirty="0">
                <a:solidFill>
                  <a:schemeClr val="accent2">
                    <a:lumMod val="75000"/>
                  </a:schemeClr>
                </a:solidFill>
              </a:rPr>
              <a:t>and four banks in a DRAM chip</a:t>
            </a: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endParaRPr lang="en-US" b="1" u="sng" dirty="0">
              <a:solidFill>
                <a:srgbClr val="7030A0"/>
              </a:solidFill>
            </a:endParaRPr>
          </a:p>
          <a:p>
            <a:pPr>
              <a:lnSpc>
                <a:spcPct val="100000"/>
              </a:lnSpc>
              <a:spcBef>
                <a:spcPts val="0"/>
              </a:spcBef>
              <a:buClr>
                <a:schemeClr val="tx1"/>
              </a:buClr>
            </a:pPr>
            <a:r>
              <a:rPr lang="en-US" sz="2000" b="1" u="sng" dirty="0" err="1">
                <a:solidFill>
                  <a:srgbClr val="7030A0"/>
                </a:solidFill>
              </a:rPr>
              <a:t>Svärd</a:t>
            </a:r>
            <a:r>
              <a:rPr lang="en-US" sz="2000" b="1" dirty="0">
                <a:solidFill>
                  <a:srgbClr val="7030A0"/>
                </a:solidFill>
              </a:rPr>
              <a:t>: Spatial Variation-Aware Read Disturbance Defenses</a:t>
            </a:r>
          </a:p>
          <a:p>
            <a:pPr lvl="1">
              <a:lnSpc>
                <a:spcPct val="100000"/>
              </a:lnSpc>
              <a:spcBef>
                <a:spcPts val="0"/>
              </a:spcBef>
              <a:buClr>
                <a:schemeClr val="tx1"/>
              </a:buClr>
            </a:pPr>
            <a:r>
              <a:rPr lang="en-US" b="1" dirty="0">
                <a:solidFill>
                  <a:srgbClr val="7030A0"/>
                </a:solidFill>
              </a:rPr>
              <a:t>Dynamically tunes </a:t>
            </a:r>
            <a:r>
              <a:rPr lang="en-US" dirty="0">
                <a:solidFill>
                  <a:srgbClr val="7030A0"/>
                </a:solidFill>
              </a:rPr>
              <a:t>a solution’s aggressiveness (e.g., perform more/less refresh) to the </a:t>
            </a:r>
            <a:r>
              <a:rPr lang="en-US" b="1" dirty="0">
                <a:solidFill>
                  <a:srgbClr val="7030A0"/>
                </a:solidFill>
              </a:rPr>
              <a:t>victim row’s vulnerability </a:t>
            </a:r>
            <a:r>
              <a:rPr lang="en-US" dirty="0">
                <a:solidFill>
                  <a:srgbClr val="7030A0"/>
                </a:solidFill>
              </a:rPr>
              <a:t>to DRAM read disturbance</a:t>
            </a:r>
          </a:p>
          <a:p>
            <a:pPr lvl="1">
              <a:lnSpc>
                <a:spcPct val="100000"/>
              </a:lnSpc>
              <a:spcBef>
                <a:spcPts val="0"/>
              </a:spcBef>
              <a:buClr>
                <a:schemeClr val="tx1"/>
              </a:buClr>
            </a:pPr>
            <a:r>
              <a:rPr lang="en-US" dirty="0">
                <a:solidFill>
                  <a:srgbClr val="7030A0"/>
                </a:solidFill>
              </a:rPr>
              <a:t>Implemented either in </a:t>
            </a:r>
            <a:r>
              <a:rPr lang="en-US" b="1" dirty="0">
                <a:solidFill>
                  <a:srgbClr val="7030A0"/>
                </a:solidFill>
              </a:rPr>
              <a:t>the memory controller </a:t>
            </a:r>
            <a:r>
              <a:rPr lang="en-US" dirty="0">
                <a:solidFill>
                  <a:srgbClr val="7030A0"/>
                </a:solidFill>
              </a:rPr>
              <a:t>or in</a:t>
            </a:r>
            <a:r>
              <a:rPr lang="en-US" b="1" dirty="0">
                <a:solidFill>
                  <a:srgbClr val="7030A0"/>
                </a:solidFill>
              </a:rPr>
              <a:t> the DRAM chip</a:t>
            </a:r>
            <a:endParaRPr lang="en-US" b="1" u="sng" dirty="0">
              <a:solidFill>
                <a:schemeClr val="accent2">
                  <a:lumMod val="50000"/>
                </a:schemeClr>
              </a:solidFill>
            </a:endParaRPr>
          </a:p>
          <a:p>
            <a:pPr marL="0" indent="0">
              <a:lnSpc>
                <a:spcPct val="100000"/>
              </a:lnSpc>
              <a:spcBef>
                <a:spcPts val="0"/>
              </a:spcBef>
              <a:buClr>
                <a:schemeClr val="tx1"/>
              </a:buClr>
              <a:buNone/>
            </a:pPr>
            <a:br>
              <a:rPr lang="en-US" sz="2000" dirty="0">
                <a:solidFill>
                  <a:schemeClr val="accent5">
                    <a:lumMod val="75000"/>
                  </a:schemeClr>
                </a:solidFill>
              </a:rPr>
            </a:br>
            <a:endParaRPr lang="en-US" sz="2000" dirty="0">
              <a:solidFill>
                <a:schemeClr val="accent5">
                  <a:lumMod val="75000"/>
                </a:schemeClr>
              </a:solidFill>
            </a:endParaRPr>
          </a:p>
        </p:txBody>
      </p:sp>
      <p:sp>
        <p:nvSpPr>
          <p:cNvPr id="3" name="Slide Number Placeholder 3">
            <a:extLst>
              <a:ext uri="{FF2B5EF4-FFF2-40B4-BE49-F238E27FC236}">
                <a16:creationId xmlns:a16="http://schemas.microsoft.com/office/drawing/2014/main" id="{0247F8C8-3990-DF4B-0306-5615458FB57C}"/>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42</a:t>
            </a:fld>
            <a:endParaRPr lang="en-US" dirty="0"/>
          </a:p>
        </p:txBody>
      </p:sp>
      <p:sp>
        <p:nvSpPr>
          <p:cNvPr id="7" name="Rounded Rectangle 6">
            <a:extLst>
              <a:ext uri="{FF2B5EF4-FFF2-40B4-BE49-F238E27FC236}">
                <a16:creationId xmlns:a16="http://schemas.microsoft.com/office/drawing/2014/main" id="{7930ECE9-E793-731F-76C3-713CFC1768BA}"/>
              </a:ext>
            </a:extLst>
          </p:cNvPr>
          <p:cNvSpPr/>
          <p:nvPr/>
        </p:nvSpPr>
        <p:spPr>
          <a:xfrm>
            <a:off x="1523997" y="2376720"/>
            <a:ext cx="9144000" cy="822960"/>
          </a:xfrm>
          <a:prstGeom prst="roundRect">
            <a:avLst>
              <a:gd name="adj" fmla="val 0"/>
            </a:avLst>
          </a:prstGeom>
          <a:solidFill>
            <a:schemeClr val="accent2">
              <a:lumMod val="20000"/>
              <a:lumOff val="8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sz="2400" dirty="0">
                <a:solidFill>
                  <a:schemeClr val="tx1"/>
                </a:solidFill>
                <a:latin typeface="Cambria" panose="02040503050406030204" pitchFamily="18" charset="0"/>
              </a:rPr>
              <a:t>Read disturbance vulnerability</a:t>
            </a:r>
            <a:r>
              <a:rPr lang="en-US" sz="2400" dirty="0">
                <a:solidFill>
                  <a:schemeClr val="tx2">
                    <a:lumMod val="75000"/>
                  </a:schemeClr>
                </a:solidFill>
                <a:latin typeface="Cambria" panose="02040503050406030204" pitchFamily="18" charset="0"/>
              </a:rPr>
              <a:t> </a:t>
            </a:r>
            <a:r>
              <a:rPr lang="en-US" sz="2400" dirty="0">
                <a:solidFill>
                  <a:schemeClr val="tx1"/>
                </a:solidFill>
                <a:latin typeface="Cambria" panose="02040503050406030204" pitchFamily="18" charset="0"/>
              </a:rPr>
              <a:t>varies </a:t>
            </a:r>
            <a:r>
              <a:rPr lang="en-US" sz="2400" b="1" dirty="0">
                <a:solidFill>
                  <a:srgbClr val="00B050"/>
                </a:solidFill>
                <a:latin typeface="Cambria" panose="02040503050406030204" pitchFamily="18" charset="0"/>
              </a:rPr>
              <a:t>significantly</a:t>
            </a:r>
            <a:r>
              <a:rPr lang="en-US" sz="2400" dirty="0">
                <a:latin typeface="Cambria" panose="02040503050406030204" pitchFamily="18" charset="0"/>
              </a:rPr>
              <a:t> </a:t>
            </a:r>
            <a:br>
              <a:rPr lang="en-US" sz="2400" dirty="0">
                <a:latin typeface="Cambria" panose="02040503050406030204" pitchFamily="18" charset="0"/>
              </a:rPr>
            </a:br>
            <a:r>
              <a:rPr lang="en-US" sz="2400" dirty="0">
                <a:solidFill>
                  <a:schemeClr val="tx1"/>
                </a:solidFill>
                <a:latin typeface="Cambria" panose="02040503050406030204" pitchFamily="18" charset="0"/>
              </a:rPr>
              <a:t>and</a:t>
            </a:r>
            <a:r>
              <a:rPr lang="en-US" sz="2400" dirty="0">
                <a:latin typeface="Cambria" panose="02040503050406030204" pitchFamily="18" charset="0"/>
              </a:rPr>
              <a:t> </a:t>
            </a:r>
            <a:r>
              <a:rPr lang="en-US" sz="2400" b="1" dirty="0">
                <a:solidFill>
                  <a:srgbClr val="C00000"/>
                </a:solidFill>
                <a:latin typeface="Cambria" panose="02040503050406030204" pitchFamily="18" charset="0"/>
              </a:rPr>
              <a:t>irregularly </a:t>
            </a:r>
            <a:r>
              <a:rPr lang="en-US" sz="2400" dirty="0">
                <a:solidFill>
                  <a:schemeClr val="tx1"/>
                </a:solidFill>
                <a:latin typeface="Cambria" panose="02040503050406030204" pitchFamily="18" charset="0"/>
              </a:rPr>
              <a:t>across DRAM rows</a:t>
            </a:r>
          </a:p>
        </p:txBody>
      </p:sp>
      <p:sp>
        <p:nvSpPr>
          <p:cNvPr id="8" name="Rectangle 7">
            <a:extLst>
              <a:ext uri="{FF2B5EF4-FFF2-40B4-BE49-F238E27FC236}">
                <a16:creationId xmlns:a16="http://schemas.microsoft.com/office/drawing/2014/main" id="{873C8EB4-5AFA-F3B2-C482-07B9D34533FC}"/>
              </a:ext>
            </a:extLst>
          </p:cNvPr>
          <p:cNvSpPr/>
          <p:nvPr/>
        </p:nvSpPr>
        <p:spPr>
          <a:xfrm>
            <a:off x="1524000" y="5069839"/>
            <a:ext cx="9159262" cy="822960"/>
          </a:xfrm>
          <a:prstGeom prst="rect">
            <a:avLst/>
          </a:prstGeom>
          <a:solidFill>
            <a:schemeClr val="accent2">
              <a:lumMod val="20000"/>
              <a:lumOff val="8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Cambria" panose="02040503050406030204" pitchFamily="18" charset="0"/>
              </a:rPr>
              <a:t>Svärd</a:t>
            </a:r>
            <a:r>
              <a:rPr lang="en-US" sz="2400" dirty="0">
                <a:solidFill>
                  <a:schemeClr val="tx1"/>
                </a:solidFill>
                <a:latin typeface="Cambria" panose="02040503050406030204" pitchFamily="18" charset="0"/>
              </a:rPr>
              <a:t> significantly </a:t>
            </a:r>
            <a:r>
              <a:rPr lang="en-US" sz="2400" b="1" dirty="0">
                <a:solidFill>
                  <a:srgbClr val="C00000"/>
                </a:solidFill>
                <a:latin typeface="Cambria" panose="02040503050406030204" pitchFamily="18" charset="0"/>
              </a:rPr>
              <a:t>reduces </a:t>
            </a:r>
            <a:br>
              <a:rPr lang="en-US" sz="2400" b="1" dirty="0">
                <a:solidFill>
                  <a:srgbClr val="C00000"/>
                </a:solidFill>
                <a:latin typeface="Cambria" panose="02040503050406030204" pitchFamily="18" charset="0"/>
              </a:rPr>
            </a:br>
            <a:r>
              <a:rPr lang="en-US" sz="2400" b="1" dirty="0">
                <a:solidFill>
                  <a:srgbClr val="C00000"/>
                </a:solidFill>
                <a:latin typeface="Cambria" panose="02040503050406030204" pitchFamily="18" charset="0"/>
              </a:rPr>
              <a:t>the performance overhead </a:t>
            </a:r>
            <a:r>
              <a:rPr lang="en-US" sz="2400" dirty="0">
                <a:solidFill>
                  <a:schemeClr val="tx1"/>
                </a:solidFill>
                <a:latin typeface="Cambria" panose="02040503050406030204" pitchFamily="18" charset="0"/>
              </a:rPr>
              <a:t>of existing solutions</a:t>
            </a:r>
            <a:endParaRPr lang="en-US" sz="2400" b="1" dirty="0">
              <a:solidFill>
                <a:srgbClr val="C00000"/>
              </a:solidFill>
              <a:latin typeface="Cambria" panose="02040503050406030204" pitchFamily="18" charset="0"/>
            </a:endParaRPr>
          </a:p>
        </p:txBody>
      </p:sp>
      <p:pic>
        <p:nvPicPr>
          <p:cNvPr id="5" name="Picture 4">
            <a:extLst>
              <a:ext uri="{FF2B5EF4-FFF2-40B4-BE49-F238E27FC236}">
                <a16:creationId xmlns:a16="http://schemas.microsoft.com/office/drawing/2014/main" id="{1E1B5DB8-6F53-77D5-0C85-5A7597F8097A}"/>
              </a:ext>
            </a:extLst>
          </p:cNvPr>
          <p:cNvPicPr>
            <a:picLocks noChangeAspect="1"/>
          </p:cNvPicPr>
          <p:nvPr/>
        </p:nvPicPr>
        <p:blipFill>
          <a:blip r:embed="rId3"/>
          <a:stretch>
            <a:fillRect/>
          </a:stretch>
        </p:blipFill>
        <p:spPr>
          <a:xfrm>
            <a:off x="2552700" y="5985776"/>
            <a:ext cx="7086600" cy="497581"/>
          </a:xfrm>
          <a:prstGeom prst="rect">
            <a:avLst/>
          </a:prstGeom>
        </p:spPr>
      </p:pic>
      <p:pic>
        <p:nvPicPr>
          <p:cNvPr id="6" name="Picture 2">
            <a:extLst>
              <a:ext uri="{FF2B5EF4-FFF2-40B4-BE49-F238E27FC236}">
                <a16:creationId xmlns:a16="http://schemas.microsoft.com/office/drawing/2014/main" id="{B04F7834-B9B3-53B5-17E1-51A5A615F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5977" y="5985768"/>
            <a:ext cx="1890531" cy="37810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94235A3-F2EA-DEF8-2338-9550E582EC03}"/>
              </a:ext>
            </a:extLst>
          </p:cNvPr>
          <p:cNvSpPr txBox="1"/>
          <p:nvPr/>
        </p:nvSpPr>
        <p:spPr>
          <a:xfrm>
            <a:off x="2768770" y="5876071"/>
            <a:ext cx="300082" cy="369332"/>
          </a:xfrm>
          <a:prstGeom prst="rect">
            <a:avLst/>
          </a:prstGeom>
          <a:noFill/>
        </p:spPr>
        <p:txBody>
          <a:bodyPr wrap="none" rtlCol="0">
            <a:spAutoFit/>
          </a:bodyPr>
          <a:lstStyle/>
          <a:p>
            <a:r>
              <a:rPr lang="en-US" dirty="0">
                <a:latin typeface="Hoefler Text" panose="02030602050506020203" pitchFamily="18" charset="77"/>
              </a:rPr>
              <a:t>..</a:t>
            </a:r>
          </a:p>
        </p:txBody>
      </p:sp>
    </p:spTree>
    <p:extLst>
      <p:ext uri="{BB962C8B-B14F-4D97-AF65-F5344CB8AC3E}">
        <p14:creationId xmlns:p14="http://schemas.microsoft.com/office/powerpoint/2010/main" val="289963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4A6B0-E785-9873-978E-0AA26C8D49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8312D-D67B-B7C7-083F-751F6FE578B0}"/>
              </a:ext>
            </a:extLst>
          </p:cNvPr>
          <p:cNvSpPr>
            <a:spLocks noGrp="1"/>
          </p:cNvSpPr>
          <p:nvPr>
            <p:ph type="title"/>
          </p:nvPr>
        </p:nvSpPr>
        <p:spPr/>
        <p:txBody>
          <a:bodyPr/>
          <a:lstStyle/>
          <a:p>
            <a:r>
              <a:rPr lang="en-US" dirty="0"/>
              <a:t>Enabling Efficient and Scalable Solutions</a:t>
            </a:r>
          </a:p>
        </p:txBody>
      </p:sp>
      <p:sp>
        <p:nvSpPr>
          <p:cNvPr id="3" name="Content Placeholder 2">
            <a:extLst>
              <a:ext uri="{FF2B5EF4-FFF2-40B4-BE49-F238E27FC236}">
                <a16:creationId xmlns:a16="http://schemas.microsoft.com/office/drawing/2014/main" id="{B3F7CA82-264E-A87A-F033-8D1074A06995}"/>
              </a:ext>
            </a:extLst>
          </p:cNvPr>
          <p:cNvSpPr>
            <a:spLocks noGrp="1"/>
          </p:cNvSpPr>
          <p:nvPr>
            <p:ph idx="1"/>
          </p:nvPr>
        </p:nvSpPr>
        <p:spPr>
          <a:xfrm>
            <a:off x="1524006" y="1114425"/>
            <a:ext cx="9143999" cy="5187698"/>
          </a:xfrm>
        </p:spPr>
        <p:txBody>
          <a:bodyPr>
            <a:normAutofit fontScale="92500" lnSpcReduction="20000"/>
          </a:bodyPr>
          <a:lstStyle/>
          <a:p>
            <a:pPr>
              <a:spcAft>
                <a:spcPts val="1200"/>
              </a:spcAft>
            </a:pPr>
            <a:r>
              <a:rPr lang="en-US" dirty="0">
                <a:solidFill>
                  <a:srgbClr val="7030A0"/>
                </a:solidFill>
              </a:rPr>
              <a:t>Spatial variation in read disturbance </a:t>
            </a:r>
            <a:r>
              <a:rPr lang="en-US" b="1" dirty="0">
                <a:solidFill>
                  <a:srgbClr val="7030A0"/>
                </a:solidFill>
              </a:rPr>
              <a:t>bit error rate </a:t>
            </a:r>
            <a:r>
              <a:rPr lang="en-US" dirty="0">
                <a:solidFill>
                  <a:srgbClr val="7030A0"/>
                </a:solidFill>
              </a:rPr>
              <a:t>across rows </a:t>
            </a:r>
            <a:endParaRPr lang="en-US" sz="1900" dirty="0"/>
          </a:p>
          <a:p>
            <a:pPr>
              <a:spcAft>
                <a:spcPts val="1200"/>
              </a:spcAft>
            </a:pPr>
            <a:r>
              <a:rPr lang="en-US" dirty="0"/>
              <a:t>Spatial variation of </a:t>
            </a:r>
            <a:r>
              <a:rPr lang="en-US" b="1" dirty="0" err="1"/>
              <a:t>RowPress</a:t>
            </a:r>
            <a:r>
              <a:rPr lang="en-US" b="1" dirty="0"/>
              <a:t> </a:t>
            </a:r>
            <a:r>
              <a:rPr lang="en-US" dirty="0"/>
              <a:t>across DRAM rows </a:t>
            </a:r>
            <a:endParaRPr lang="en-US" sz="1900" dirty="0"/>
          </a:p>
          <a:p>
            <a:pPr>
              <a:spcAft>
                <a:spcPts val="1200"/>
              </a:spcAft>
            </a:pPr>
            <a:r>
              <a:rPr lang="en-US" b="1" dirty="0">
                <a:solidFill>
                  <a:srgbClr val="002060"/>
                </a:solidFill>
              </a:rPr>
              <a:t>Algorithms and details </a:t>
            </a:r>
            <a:r>
              <a:rPr lang="en-US" dirty="0">
                <a:solidFill>
                  <a:srgbClr val="002060"/>
                </a:solidFill>
              </a:rPr>
              <a:t>of our experiments</a:t>
            </a:r>
            <a:endParaRPr lang="en-US" sz="1900" dirty="0"/>
          </a:p>
          <a:p>
            <a:pPr>
              <a:spcAft>
                <a:spcPts val="1200"/>
              </a:spcAft>
            </a:pPr>
            <a:r>
              <a:rPr lang="en-US" dirty="0">
                <a:solidFill>
                  <a:srgbClr val="C00000"/>
                </a:solidFill>
              </a:rPr>
              <a:t>Reverse-engineering of </a:t>
            </a:r>
            <a:r>
              <a:rPr lang="en-US" b="1" dirty="0">
                <a:solidFill>
                  <a:srgbClr val="C00000"/>
                </a:solidFill>
              </a:rPr>
              <a:t>subarray boundaries </a:t>
            </a:r>
            <a:endParaRPr lang="en-US" dirty="0"/>
          </a:p>
          <a:p>
            <a:pPr>
              <a:spcAft>
                <a:spcPts val="1200"/>
              </a:spcAft>
            </a:pPr>
            <a:r>
              <a:rPr lang="en-US" dirty="0">
                <a:solidFill>
                  <a:schemeClr val="accent5">
                    <a:lumMod val="75000"/>
                  </a:schemeClr>
                </a:solidFill>
              </a:rPr>
              <a:t>Hardware Complexity Analysis</a:t>
            </a:r>
          </a:p>
          <a:p>
            <a:pPr lvl="1">
              <a:spcAft>
                <a:spcPts val="1200"/>
              </a:spcAft>
            </a:pPr>
            <a:r>
              <a:rPr lang="en-US" dirty="0">
                <a:solidFill>
                  <a:schemeClr val="accent5">
                    <a:lumMod val="75000"/>
                  </a:schemeClr>
                </a:solidFill>
              </a:rPr>
              <a:t>Chip area cost</a:t>
            </a:r>
          </a:p>
          <a:p>
            <a:pPr lvl="2">
              <a:spcAft>
                <a:spcPts val="1200"/>
              </a:spcAft>
            </a:pPr>
            <a:r>
              <a:rPr lang="en-US" dirty="0">
                <a:solidFill>
                  <a:schemeClr val="accent5">
                    <a:lumMod val="75000"/>
                  </a:schemeClr>
                </a:solidFill>
              </a:rPr>
              <a:t>Either 0.43% of a processor die per DRAM rank with 16 banks in the memory contr.</a:t>
            </a:r>
          </a:p>
          <a:p>
            <a:pPr lvl="2">
              <a:spcAft>
                <a:spcPts val="1200"/>
              </a:spcAft>
            </a:pPr>
            <a:r>
              <a:rPr lang="en-US" dirty="0">
                <a:solidFill>
                  <a:schemeClr val="accent5">
                    <a:lumMod val="75000"/>
                  </a:schemeClr>
                </a:solidFill>
              </a:rPr>
              <a:t>0.006% increase in the DRAM array (4 bits / 8KB)</a:t>
            </a:r>
          </a:p>
          <a:p>
            <a:pPr lvl="1">
              <a:spcAft>
                <a:spcPts val="1200"/>
              </a:spcAft>
            </a:pPr>
            <a:r>
              <a:rPr lang="en-US" dirty="0">
                <a:solidFill>
                  <a:schemeClr val="accent5">
                    <a:lumMod val="75000"/>
                  </a:schemeClr>
                </a:solidFill>
              </a:rPr>
              <a:t>No additional latency overhead </a:t>
            </a:r>
            <a:endParaRPr lang="en-US" dirty="0"/>
          </a:p>
          <a:p>
            <a:pPr>
              <a:spcAft>
                <a:spcPts val="1200"/>
              </a:spcAft>
            </a:pPr>
            <a:r>
              <a:rPr lang="en-US" dirty="0">
                <a:solidFill>
                  <a:schemeClr val="accent2">
                    <a:lumMod val="75000"/>
                  </a:schemeClr>
                </a:solidFill>
              </a:rPr>
              <a:t>A preliminary analysis of </a:t>
            </a:r>
            <a:r>
              <a:rPr lang="en-US" b="1" dirty="0">
                <a:solidFill>
                  <a:schemeClr val="accent2">
                    <a:lumMod val="75000"/>
                  </a:schemeClr>
                </a:solidFill>
              </a:rPr>
              <a:t>the effect of aging </a:t>
            </a:r>
            <a:br>
              <a:rPr lang="en-US" b="1" dirty="0">
                <a:solidFill>
                  <a:schemeClr val="accent2">
                    <a:lumMod val="75000"/>
                  </a:schemeClr>
                </a:solidFill>
              </a:rPr>
            </a:br>
            <a:r>
              <a:rPr lang="en-US" dirty="0">
                <a:solidFill>
                  <a:schemeClr val="accent2">
                    <a:lumMod val="75000"/>
                  </a:schemeClr>
                </a:solidFill>
              </a:rPr>
              <a:t>on DRAM read disturbance vulnerability</a:t>
            </a:r>
            <a:endParaRPr lang="en-US" dirty="0"/>
          </a:p>
          <a:p>
            <a:endParaRPr lang="en-US" dirty="0"/>
          </a:p>
        </p:txBody>
      </p:sp>
      <p:sp>
        <p:nvSpPr>
          <p:cNvPr id="4" name="Slide Number Placeholder 3">
            <a:extLst>
              <a:ext uri="{FF2B5EF4-FFF2-40B4-BE49-F238E27FC236}">
                <a16:creationId xmlns:a16="http://schemas.microsoft.com/office/drawing/2014/main" id="{1C8C9EEE-1BCE-0A37-BF0C-CCB24DFFC67A}"/>
              </a:ext>
            </a:extLst>
          </p:cNvPr>
          <p:cNvSpPr>
            <a:spLocks noGrp="1"/>
          </p:cNvSpPr>
          <p:nvPr>
            <p:ph type="sldNum" sz="quarter" idx="12"/>
          </p:nvPr>
        </p:nvSpPr>
        <p:spPr/>
        <p:txBody>
          <a:bodyPr/>
          <a:lstStyle/>
          <a:p>
            <a:fld id="{676C2683-0D41-1E45-8714-724CB2570654}" type="slidenum">
              <a:rPr lang="en-US" smtClean="0"/>
              <a:pPr/>
              <a:t>43</a:t>
            </a:fld>
            <a:endParaRPr lang="en-US" dirty="0"/>
          </a:p>
        </p:txBody>
      </p:sp>
      <p:sp>
        <p:nvSpPr>
          <p:cNvPr id="5" name="Rectangle 4">
            <a:extLst>
              <a:ext uri="{FF2B5EF4-FFF2-40B4-BE49-F238E27FC236}">
                <a16:creationId xmlns:a16="http://schemas.microsoft.com/office/drawing/2014/main" id="{0C6C72C3-6BBB-ACA9-8C54-953D9450FEB2}"/>
              </a:ext>
            </a:extLst>
          </p:cNvPr>
          <p:cNvSpPr/>
          <p:nvPr/>
        </p:nvSpPr>
        <p:spPr>
          <a:xfrm>
            <a:off x="1524000" y="965207"/>
            <a:ext cx="9144000" cy="5883275"/>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dirty="0">
              <a:solidFill>
                <a:prstClr val="white"/>
              </a:solidFill>
              <a:latin typeface="Calibri" panose="020F0502020204030204"/>
            </a:endParaRPr>
          </a:p>
        </p:txBody>
      </p:sp>
      <p:sp>
        <p:nvSpPr>
          <p:cNvPr id="6" name="TextBox 5">
            <a:hlinkClick r:id="rId2"/>
            <a:extLst>
              <a:ext uri="{FF2B5EF4-FFF2-40B4-BE49-F238E27FC236}">
                <a16:creationId xmlns:a16="http://schemas.microsoft.com/office/drawing/2014/main" id="{4361E314-E115-B97A-7200-7FA73C8B0C4F}"/>
              </a:ext>
            </a:extLst>
          </p:cNvPr>
          <p:cNvSpPr txBox="1"/>
          <p:nvPr/>
        </p:nvSpPr>
        <p:spPr>
          <a:xfrm>
            <a:off x="1985073" y="5785884"/>
            <a:ext cx="8221850" cy="523220"/>
          </a:xfrm>
          <a:prstGeom prst="rect">
            <a:avLst/>
          </a:prstGeom>
          <a:noFill/>
        </p:spPr>
        <p:txBody>
          <a:bodyPr wrap="square" rtlCol="0">
            <a:spAutoFit/>
          </a:bodyPr>
          <a:lstStyle/>
          <a:p>
            <a:pPr algn="ctr" defTabSz="914400">
              <a:defRPr/>
            </a:pPr>
            <a:r>
              <a:rPr lang="en-US" sz="2800" u="sng" dirty="0">
                <a:solidFill>
                  <a:schemeClr val="accent1">
                    <a:lumMod val="75000"/>
                  </a:schemeClr>
                </a:solidFill>
                <a:latin typeface="Cambria" panose="02040503050406030204" pitchFamily="18" charset="0"/>
                <a:hlinkClick r:id="rId2"/>
              </a:rPr>
              <a:t>https://</a:t>
            </a:r>
            <a:r>
              <a:rPr lang="en-US" sz="2800" u="sng" dirty="0" err="1">
                <a:solidFill>
                  <a:schemeClr val="accent1">
                    <a:lumMod val="75000"/>
                  </a:schemeClr>
                </a:solidFill>
                <a:latin typeface="Cambria" panose="02040503050406030204" pitchFamily="18" charset="0"/>
                <a:hlinkClick r:id="rId2"/>
              </a:rPr>
              <a:t>arxiv.org</a:t>
            </a:r>
            <a:r>
              <a:rPr lang="en-US" sz="2800" u="sng" dirty="0">
                <a:solidFill>
                  <a:schemeClr val="accent1">
                    <a:lumMod val="75000"/>
                  </a:schemeClr>
                </a:solidFill>
                <a:latin typeface="Cambria" panose="02040503050406030204" pitchFamily="18" charset="0"/>
                <a:hlinkClick r:id="rId2"/>
              </a:rPr>
              <a:t>/pdf/2402.18652.pdf</a:t>
            </a:r>
            <a:endParaRPr lang="en-US" sz="2800" u="sng" dirty="0">
              <a:solidFill>
                <a:schemeClr val="accent1">
                  <a:lumMod val="75000"/>
                </a:schemeClr>
              </a:solidFill>
              <a:latin typeface="Cambria" panose="02040503050406030204" pitchFamily="18" charset="0"/>
            </a:endParaRPr>
          </a:p>
        </p:txBody>
      </p:sp>
      <p:pic>
        <p:nvPicPr>
          <p:cNvPr id="7" name="Picture 6">
            <a:extLst>
              <a:ext uri="{FF2B5EF4-FFF2-40B4-BE49-F238E27FC236}">
                <a16:creationId xmlns:a16="http://schemas.microsoft.com/office/drawing/2014/main" id="{11D59DB1-FFF3-8CBD-89AB-241410A685C0}"/>
              </a:ext>
            </a:extLst>
          </p:cNvPr>
          <p:cNvPicPr>
            <a:picLocks noChangeAspect="1"/>
          </p:cNvPicPr>
          <p:nvPr/>
        </p:nvPicPr>
        <p:blipFill>
          <a:blip r:embed="rId3"/>
          <a:srcRect/>
          <a:stretch/>
        </p:blipFill>
        <p:spPr>
          <a:xfrm>
            <a:off x="2209800" y="1210541"/>
            <a:ext cx="7772400" cy="4436918"/>
          </a:xfrm>
          <a:prstGeom prst="rect">
            <a:avLst/>
          </a:prstGeom>
          <a:ln w="38100">
            <a:solidFill>
              <a:schemeClr val="tx1"/>
            </a:solidFill>
          </a:ln>
        </p:spPr>
      </p:pic>
    </p:spTree>
    <p:extLst>
      <p:ext uri="{BB962C8B-B14F-4D97-AF65-F5344CB8AC3E}">
        <p14:creationId xmlns:p14="http://schemas.microsoft.com/office/powerpoint/2010/main" val="2520695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537CD-7DD4-F535-E2F7-25EE82FD575E}"/>
              </a:ext>
            </a:extLst>
          </p:cNvPr>
          <p:cNvSpPr>
            <a:spLocks noGrp="1"/>
          </p:cNvSpPr>
          <p:nvPr>
            <p:ph type="title"/>
          </p:nvPr>
        </p:nvSpPr>
        <p:spPr/>
        <p:txBody>
          <a:bodyPr/>
          <a:lstStyle/>
          <a:p>
            <a:r>
              <a:rPr lang="en-US" dirty="0"/>
              <a:t>Our Recent Works</a:t>
            </a:r>
          </a:p>
        </p:txBody>
      </p:sp>
      <p:sp>
        <p:nvSpPr>
          <p:cNvPr id="4" name="Slide Number Placeholder 3">
            <a:extLst>
              <a:ext uri="{FF2B5EF4-FFF2-40B4-BE49-F238E27FC236}">
                <a16:creationId xmlns:a16="http://schemas.microsoft.com/office/drawing/2014/main" id="{17401061-B79B-7A6F-1BB7-880869DB4687}"/>
              </a:ext>
            </a:extLst>
          </p:cNvPr>
          <p:cNvSpPr>
            <a:spLocks noGrp="1"/>
          </p:cNvSpPr>
          <p:nvPr>
            <p:ph type="sldNum" sz="quarter" idx="12"/>
          </p:nvPr>
        </p:nvSpPr>
        <p:spPr/>
        <p:txBody>
          <a:bodyPr/>
          <a:lstStyle/>
          <a:p>
            <a:fld id="{676C2683-0D41-1E45-8714-724CB2570654}" type="slidenum">
              <a:rPr lang="en-US" smtClean="0"/>
              <a:pPr/>
              <a:t>44</a:t>
            </a:fld>
            <a:endParaRPr lang="en-US" dirty="0"/>
          </a:p>
        </p:txBody>
      </p:sp>
      <p:sp>
        <p:nvSpPr>
          <p:cNvPr id="5" name="TextBox 4">
            <a:extLst>
              <a:ext uri="{FF2B5EF4-FFF2-40B4-BE49-F238E27FC236}">
                <a16:creationId xmlns:a16="http://schemas.microsoft.com/office/drawing/2014/main" id="{318204D9-CD8C-567B-F743-BE50678E7297}"/>
              </a:ext>
            </a:extLst>
          </p:cNvPr>
          <p:cNvSpPr txBox="1"/>
          <p:nvPr/>
        </p:nvSpPr>
        <p:spPr>
          <a:xfrm>
            <a:off x="1667513" y="2169972"/>
            <a:ext cx="1881265" cy="2231380"/>
          </a:xfrm>
          <a:prstGeom prst="rect">
            <a:avLst/>
          </a:prstGeom>
          <a:noFill/>
        </p:spPr>
        <p:txBody>
          <a:bodyPr wrap="square" rtlCol="0">
            <a:spAutoFit/>
          </a:bodyPr>
          <a:lstStyle/>
          <a:p>
            <a:pPr algn="ctr"/>
            <a:endParaRPr lang="en-CH" sz="11500" dirty="0">
              <a:solidFill>
                <a:srgbClr val="C00000"/>
              </a:solidFill>
              <a:latin typeface="Font Awesome 5 Free Regular" panose="02000503000000000000" pitchFamily="2" charset="0"/>
            </a:endParaRPr>
          </a:p>
          <a:p>
            <a:pPr algn="ctr"/>
            <a:r>
              <a:rPr lang="en-CH" sz="2000" dirty="0">
                <a:solidFill>
                  <a:srgbClr val="C00000"/>
                </a:solidFill>
                <a:latin typeface="Cambria" panose="02040503050406030204" pitchFamily="18" charset="0"/>
              </a:rPr>
              <a:t>Temperature</a:t>
            </a:r>
            <a:endParaRPr lang="en-US" sz="2000" dirty="0">
              <a:solidFill>
                <a:srgbClr val="C00000"/>
              </a:solidFill>
              <a:latin typeface="Cambria" panose="02040503050406030204" pitchFamily="18" charset="0"/>
            </a:endParaRPr>
          </a:p>
        </p:txBody>
      </p:sp>
      <p:sp>
        <p:nvSpPr>
          <p:cNvPr id="6" name="TextBox 5">
            <a:extLst>
              <a:ext uri="{FF2B5EF4-FFF2-40B4-BE49-F238E27FC236}">
                <a16:creationId xmlns:a16="http://schemas.microsoft.com/office/drawing/2014/main" id="{44050A59-1A43-8435-84BF-D5C312B16589}"/>
              </a:ext>
            </a:extLst>
          </p:cNvPr>
          <p:cNvSpPr txBox="1"/>
          <p:nvPr/>
        </p:nvSpPr>
        <p:spPr>
          <a:xfrm>
            <a:off x="3557578" y="2169979"/>
            <a:ext cx="2958013" cy="2169825"/>
          </a:xfrm>
          <a:prstGeom prst="rect">
            <a:avLst/>
          </a:prstGeom>
          <a:noFill/>
        </p:spPr>
        <p:txBody>
          <a:bodyPr wrap="square" rtlCol="0">
            <a:spAutoFit/>
          </a:bodyPr>
          <a:lstStyle/>
          <a:p>
            <a:pPr algn="ctr"/>
            <a:endParaRPr lang="en-CH" sz="11500" b="1" dirty="0">
              <a:solidFill>
                <a:srgbClr val="0070C0"/>
              </a:solidFill>
              <a:latin typeface="Font Awesome 5 Free Regular" panose="02000503000000000000" pitchFamily="2" charset="0"/>
            </a:endParaRPr>
          </a:p>
          <a:p>
            <a:pPr algn="ctr"/>
            <a:r>
              <a:rPr lang="en-CH" sz="2000">
                <a:solidFill>
                  <a:srgbClr val="0070C0"/>
                </a:solidFill>
                <a:latin typeface="Cambria" panose="02040503050406030204" pitchFamily="18" charset="0"/>
              </a:rPr>
              <a:t>Memory </a:t>
            </a:r>
            <a:r>
              <a:rPr lang="en-US" sz="2000" dirty="0">
                <a:solidFill>
                  <a:srgbClr val="0070C0"/>
                </a:solidFill>
                <a:latin typeface="Cambria" panose="02040503050406030204" pitchFamily="18" charset="0"/>
              </a:rPr>
              <a:t>a</a:t>
            </a:r>
            <a:r>
              <a:rPr lang="en-CH" sz="2000">
                <a:solidFill>
                  <a:srgbClr val="0070C0"/>
                </a:solidFill>
                <a:latin typeface="Cambria" panose="02040503050406030204" pitchFamily="18" charset="0"/>
              </a:rPr>
              <a:t>ccess</a:t>
            </a:r>
            <a:r>
              <a:rPr lang="en-US" sz="2000" dirty="0">
                <a:solidFill>
                  <a:srgbClr val="0070C0"/>
                </a:solidFill>
                <a:latin typeface="Cambria" panose="02040503050406030204" pitchFamily="18" charset="0"/>
              </a:rPr>
              <a:t> p</a:t>
            </a:r>
            <a:r>
              <a:rPr lang="en-CH" sz="2000">
                <a:solidFill>
                  <a:srgbClr val="0070C0"/>
                </a:solidFill>
                <a:latin typeface="Cambria" panose="02040503050406030204" pitchFamily="18" charset="0"/>
              </a:rPr>
              <a:t>atterns</a:t>
            </a:r>
            <a:endParaRPr lang="en-US" sz="2000" dirty="0">
              <a:solidFill>
                <a:srgbClr val="0070C0"/>
              </a:solidFill>
              <a:latin typeface="Cambria" panose="02040503050406030204" pitchFamily="18" charset="0"/>
            </a:endParaRPr>
          </a:p>
        </p:txBody>
      </p:sp>
      <p:sp>
        <p:nvSpPr>
          <p:cNvPr id="7" name="TextBox 6">
            <a:extLst>
              <a:ext uri="{FF2B5EF4-FFF2-40B4-BE49-F238E27FC236}">
                <a16:creationId xmlns:a16="http://schemas.microsoft.com/office/drawing/2014/main" id="{01C9815C-D714-CC5C-7499-07FFAE8432DD}"/>
              </a:ext>
            </a:extLst>
          </p:cNvPr>
          <p:cNvSpPr txBox="1"/>
          <p:nvPr/>
        </p:nvSpPr>
        <p:spPr>
          <a:xfrm>
            <a:off x="6123370" y="2169979"/>
            <a:ext cx="2713220" cy="2477601"/>
          </a:xfrm>
          <a:prstGeom prst="rect">
            <a:avLst/>
          </a:prstGeom>
          <a:noFill/>
        </p:spPr>
        <p:txBody>
          <a:bodyPr wrap="square" rtlCol="0">
            <a:spAutoFit/>
          </a:bodyPr>
          <a:lstStyle/>
          <a:p>
            <a:pPr algn="ctr"/>
            <a:endParaRPr lang="en-CH" sz="11500" dirty="0">
              <a:solidFill>
                <a:schemeClr val="accent2">
                  <a:lumMod val="75000"/>
                </a:schemeClr>
              </a:solidFill>
              <a:latin typeface="Font Awesome 5 Free Regular" panose="02000503000000000000" pitchFamily="2" charset="0"/>
            </a:endParaRPr>
          </a:p>
          <a:p>
            <a:pPr algn="ctr"/>
            <a:r>
              <a:rPr lang="en-US" sz="2000" dirty="0">
                <a:solidFill>
                  <a:schemeClr val="accent2">
                    <a:lumMod val="75000"/>
                  </a:schemeClr>
                </a:solidFill>
                <a:latin typeface="Cambria" panose="02040503050406030204" pitchFamily="18" charset="0"/>
              </a:rPr>
              <a:t>Victim cell’s</a:t>
            </a:r>
            <a:br>
              <a:rPr lang="en-US" sz="2000" dirty="0">
                <a:solidFill>
                  <a:schemeClr val="accent2">
                    <a:lumMod val="75000"/>
                  </a:schemeClr>
                </a:solidFill>
                <a:latin typeface="Cambria" panose="02040503050406030204" pitchFamily="18" charset="0"/>
              </a:rPr>
            </a:br>
            <a:r>
              <a:rPr lang="en-US" sz="2000" dirty="0">
                <a:solidFill>
                  <a:schemeClr val="accent2">
                    <a:lumMod val="75000"/>
                  </a:schemeClr>
                </a:solidFill>
                <a:latin typeface="Cambria" panose="02040503050406030204" pitchFamily="18" charset="0"/>
              </a:rPr>
              <a:t>physical location</a:t>
            </a:r>
          </a:p>
        </p:txBody>
      </p:sp>
      <p:sp>
        <p:nvSpPr>
          <p:cNvPr id="15" name="TextBox 14">
            <a:extLst>
              <a:ext uri="{FF2B5EF4-FFF2-40B4-BE49-F238E27FC236}">
                <a16:creationId xmlns:a16="http://schemas.microsoft.com/office/drawing/2014/main" id="{6BF7FF5D-C51C-BDB6-336A-B69D069B4110}"/>
              </a:ext>
            </a:extLst>
          </p:cNvPr>
          <p:cNvSpPr txBox="1"/>
          <p:nvPr/>
        </p:nvSpPr>
        <p:spPr>
          <a:xfrm>
            <a:off x="8908304" y="2498464"/>
            <a:ext cx="1585049" cy="2123658"/>
          </a:xfrm>
          <a:prstGeom prst="rect">
            <a:avLst/>
          </a:prstGeom>
          <a:noFill/>
        </p:spPr>
        <p:txBody>
          <a:bodyPr wrap="none" rtlCol="0">
            <a:spAutoFit/>
          </a:bodyPr>
          <a:lstStyle/>
          <a:p>
            <a:pPr algn="ctr"/>
            <a:endParaRPr lang="en-US" sz="9600" dirty="0">
              <a:solidFill>
                <a:schemeClr val="accent6">
                  <a:lumMod val="75000"/>
                </a:schemeClr>
              </a:solidFill>
              <a:latin typeface="Font Awesome 5 Free Regular" panose="02000503000000000000" pitchFamily="2" charset="0"/>
            </a:endParaRPr>
          </a:p>
          <a:p>
            <a:pPr algn="ctr"/>
            <a:r>
              <a:rPr lang="en-US" dirty="0">
                <a:solidFill>
                  <a:schemeClr val="accent6">
                    <a:lumMod val="75000"/>
                  </a:schemeClr>
                </a:solidFill>
                <a:latin typeface="Cambria" panose="02040503050406030204" pitchFamily="18" charset="0"/>
              </a:rPr>
              <a:t>Leveraging</a:t>
            </a:r>
          </a:p>
          <a:p>
            <a:pPr algn="ctr"/>
            <a:r>
              <a:rPr lang="en-US" dirty="0">
                <a:solidFill>
                  <a:schemeClr val="accent6">
                    <a:lumMod val="75000"/>
                  </a:schemeClr>
                </a:solidFill>
                <a:latin typeface="Cambria" panose="02040503050406030204" pitchFamily="18" charset="0"/>
              </a:rPr>
              <a:t>Heterogeneity</a:t>
            </a:r>
          </a:p>
        </p:txBody>
      </p:sp>
      <p:pic>
        <p:nvPicPr>
          <p:cNvPr id="18" name="Graphic 17">
            <a:extLst>
              <a:ext uri="{FF2B5EF4-FFF2-40B4-BE49-F238E27FC236}">
                <a16:creationId xmlns:a16="http://schemas.microsoft.com/office/drawing/2014/main" id="{DE0B5A1A-57BF-D626-EF83-6B866CF01039}"/>
              </a:ext>
            </a:extLst>
          </p:cNvPr>
          <p:cNvPicPr>
            <a:picLocks noChangeAspect="1"/>
          </p:cNvPicPr>
          <p:nvPr/>
        </p:nvPicPr>
        <p:blipFill>
          <a:blip r:embed="rId3"/>
          <a:srcRect l="18749" r="18749"/>
          <a:stretch/>
        </p:blipFill>
        <p:spPr>
          <a:xfrm>
            <a:off x="1809789" y="1732697"/>
            <a:ext cx="1575968" cy="3100370"/>
          </a:xfrm>
          <a:prstGeom prst="rect">
            <a:avLst/>
          </a:prstGeom>
        </p:spPr>
      </p:pic>
      <p:pic>
        <p:nvPicPr>
          <p:cNvPr id="16" name="Graphic 15">
            <a:extLst>
              <a:ext uri="{FF2B5EF4-FFF2-40B4-BE49-F238E27FC236}">
                <a16:creationId xmlns:a16="http://schemas.microsoft.com/office/drawing/2014/main" id="{5302E106-008E-A2B0-B480-9EB61059E6AE}"/>
              </a:ext>
            </a:extLst>
          </p:cNvPr>
          <p:cNvPicPr>
            <a:picLocks noChangeAspect="1"/>
          </p:cNvPicPr>
          <p:nvPr/>
        </p:nvPicPr>
        <p:blipFill>
          <a:blip r:embed="rId4"/>
          <a:srcRect l="1735" r="1735"/>
          <a:stretch/>
        </p:blipFill>
        <p:spPr>
          <a:xfrm>
            <a:off x="3313882" y="1606289"/>
            <a:ext cx="3438274" cy="3353199"/>
          </a:xfrm>
          <a:prstGeom prst="rect">
            <a:avLst/>
          </a:prstGeom>
        </p:spPr>
      </p:pic>
      <p:pic>
        <p:nvPicPr>
          <p:cNvPr id="17" name="Graphic 16">
            <a:extLst>
              <a:ext uri="{FF2B5EF4-FFF2-40B4-BE49-F238E27FC236}">
                <a16:creationId xmlns:a16="http://schemas.microsoft.com/office/drawing/2014/main" id="{25F7AC9A-D8F6-1C40-EC74-AC0843E68961}"/>
              </a:ext>
            </a:extLst>
          </p:cNvPr>
          <p:cNvPicPr>
            <a:picLocks noChangeAspect="1"/>
          </p:cNvPicPr>
          <p:nvPr/>
        </p:nvPicPr>
        <p:blipFill rotWithShape="1">
          <a:blip r:embed="rId5"/>
          <a:srcRect l="25857" t="21420" r="25716" b="28627"/>
          <a:stretch/>
        </p:blipFill>
        <p:spPr>
          <a:xfrm>
            <a:off x="6614661" y="2269067"/>
            <a:ext cx="1739118" cy="1715912"/>
          </a:xfrm>
          <a:prstGeom prst="rect">
            <a:avLst/>
          </a:prstGeom>
        </p:spPr>
      </p:pic>
      <p:pic>
        <p:nvPicPr>
          <p:cNvPr id="22" name="Graphic 21">
            <a:extLst>
              <a:ext uri="{FF2B5EF4-FFF2-40B4-BE49-F238E27FC236}">
                <a16:creationId xmlns:a16="http://schemas.microsoft.com/office/drawing/2014/main" id="{C09D9E50-A2E5-41F7-6ACD-F1D7749BF8D0}"/>
              </a:ext>
            </a:extLst>
          </p:cNvPr>
          <p:cNvPicPr>
            <a:picLocks noChangeAspect="1"/>
          </p:cNvPicPr>
          <p:nvPr/>
        </p:nvPicPr>
        <p:blipFill>
          <a:blip r:embed="rId6"/>
          <a:srcRect l="448" r="448"/>
          <a:stretch/>
        </p:blipFill>
        <p:spPr>
          <a:xfrm>
            <a:off x="9051718" y="2358424"/>
            <a:ext cx="1301825" cy="1453896"/>
          </a:xfrm>
          <a:prstGeom prst="rect">
            <a:avLst/>
          </a:prstGeom>
        </p:spPr>
      </p:pic>
    </p:spTree>
    <p:extLst>
      <p:ext uri="{BB962C8B-B14F-4D97-AF65-F5344CB8AC3E}">
        <p14:creationId xmlns:p14="http://schemas.microsoft.com/office/powerpoint/2010/main" val="856199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537CD-7DD4-F535-E2F7-25EE82FD575E}"/>
              </a:ext>
            </a:extLst>
          </p:cNvPr>
          <p:cNvSpPr>
            <a:spLocks noGrp="1"/>
          </p:cNvSpPr>
          <p:nvPr>
            <p:ph type="title"/>
          </p:nvPr>
        </p:nvSpPr>
        <p:spPr/>
        <p:txBody>
          <a:bodyPr/>
          <a:lstStyle/>
          <a:p>
            <a:r>
              <a:rPr lang="en-US" dirty="0"/>
              <a:t>My Dissertation Works</a:t>
            </a:r>
          </a:p>
        </p:txBody>
      </p:sp>
      <p:sp>
        <p:nvSpPr>
          <p:cNvPr id="3" name="Content Placeholder 2">
            <a:extLst>
              <a:ext uri="{FF2B5EF4-FFF2-40B4-BE49-F238E27FC236}">
                <a16:creationId xmlns:a16="http://schemas.microsoft.com/office/drawing/2014/main" id="{215AF213-9D7F-72EA-550F-113E4DDAA26A}"/>
              </a:ext>
            </a:extLst>
          </p:cNvPr>
          <p:cNvSpPr>
            <a:spLocks noGrp="1"/>
          </p:cNvSpPr>
          <p:nvPr>
            <p:ph idx="1"/>
          </p:nvPr>
        </p:nvSpPr>
        <p:spPr>
          <a:xfrm>
            <a:off x="1536761" y="1055815"/>
            <a:ext cx="9143999" cy="5336922"/>
          </a:xfrm>
        </p:spPr>
        <p:txBody>
          <a:bodyPr>
            <a:normAutofit/>
          </a:bodyPr>
          <a:lstStyle/>
          <a:p>
            <a:r>
              <a:rPr lang="en-US" sz="2800" dirty="0"/>
              <a:t>A deeper look into DRAM read disturbance</a:t>
            </a:r>
          </a:p>
          <a:p>
            <a:endParaRPr lang="en-US" sz="2800" dirty="0"/>
          </a:p>
          <a:p>
            <a:endParaRPr lang="en-US" sz="2800" dirty="0"/>
          </a:p>
          <a:p>
            <a:endParaRPr lang="en-US" sz="2800" dirty="0"/>
          </a:p>
          <a:p>
            <a:endParaRPr lang="en-US" sz="2800" dirty="0"/>
          </a:p>
          <a:p>
            <a:pPr marL="0" indent="0">
              <a:buNone/>
            </a:pPr>
            <a:endParaRPr lang="en-US" sz="700" dirty="0"/>
          </a:p>
          <a:p>
            <a:r>
              <a:rPr lang="en-US" sz="2800" dirty="0"/>
              <a:t>Solutions to DRAM read disturbance</a:t>
            </a:r>
          </a:p>
        </p:txBody>
      </p:sp>
      <p:sp>
        <p:nvSpPr>
          <p:cNvPr id="4" name="Slide Number Placeholder 3">
            <a:extLst>
              <a:ext uri="{FF2B5EF4-FFF2-40B4-BE49-F238E27FC236}">
                <a16:creationId xmlns:a16="http://schemas.microsoft.com/office/drawing/2014/main" id="{17401061-B79B-7A6F-1BB7-880869DB4687}"/>
              </a:ext>
            </a:extLst>
          </p:cNvPr>
          <p:cNvSpPr>
            <a:spLocks noGrp="1"/>
          </p:cNvSpPr>
          <p:nvPr>
            <p:ph type="sldNum" sz="quarter" idx="12"/>
          </p:nvPr>
        </p:nvSpPr>
        <p:spPr/>
        <p:txBody>
          <a:bodyPr/>
          <a:lstStyle/>
          <a:p>
            <a:fld id="{676C2683-0D41-1E45-8714-724CB2570654}" type="slidenum">
              <a:rPr lang="en-US" smtClean="0"/>
              <a:pPr/>
              <a:t>45</a:t>
            </a:fld>
            <a:endParaRPr lang="en-US" dirty="0"/>
          </a:p>
        </p:txBody>
      </p:sp>
      <p:sp>
        <p:nvSpPr>
          <p:cNvPr id="5" name="TextBox 4">
            <a:extLst>
              <a:ext uri="{FF2B5EF4-FFF2-40B4-BE49-F238E27FC236}">
                <a16:creationId xmlns:a16="http://schemas.microsoft.com/office/drawing/2014/main" id="{318204D9-CD8C-567B-F743-BE50678E7297}"/>
              </a:ext>
            </a:extLst>
          </p:cNvPr>
          <p:cNvSpPr txBox="1"/>
          <p:nvPr/>
        </p:nvSpPr>
        <p:spPr>
          <a:xfrm>
            <a:off x="1757824" y="1503928"/>
            <a:ext cx="1881265" cy="2231380"/>
          </a:xfrm>
          <a:prstGeom prst="rect">
            <a:avLst/>
          </a:prstGeom>
          <a:noFill/>
        </p:spPr>
        <p:txBody>
          <a:bodyPr wrap="square" rtlCol="0">
            <a:spAutoFit/>
          </a:bodyPr>
          <a:lstStyle/>
          <a:p>
            <a:pPr algn="ctr"/>
            <a:endParaRPr lang="en-CH" sz="11500" dirty="0">
              <a:solidFill>
                <a:srgbClr val="C00000"/>
              </a:solidFill>
              <a:latin typeface="Font Awesome 5 Free Regular" panose="02000503000000000000" pitchFamily="2" charset="0"/>
            </a:endParaRPr>
          </a:p>
          <a:p>
            <a:pPr algn="ctr"/>
            <a:r>
              <a:rPr lang="en-CH" sz="2000" dirty="0">
                <a:solidFill>
                  <a:srgbClr val="C00000"/>
                </a:solidFill>
                <a:latin typeface="Cambria" panose="02040503050406030204" pitchFamily="18" charset="0"/>
              </a:rPr>
              <a:t>Temperature</a:t>
            </a:r>
            <a:endParaRPr lang="en-US" sz="2000" dirty="0">
              <a:solidFill>
                <a:srgbClr val="C00000"/>
              </a:solidFill>
              <a:latin typeface="Cambria" panose="02040503050406030204" pitchFamily="18" charset="0"/>
            </a:endParaRPr>
          </a:p>
        </p:txBody>
      </p:sp>
      <p:sp>
        <p:nvSpPr>
          <p:cNvPr id="6" name="TextBox 5">
            <a:extLst>
              <a:ext uri="{FF2B5EF4-FFF2-40B4-BE49-F238E27FC236}">
                <a16:creationId xmlns:a16="http://schemas.microsoft.com/office/drawing/2014/main" id="{44050A59-1A43-8435-84BF-D5C312B16589}"/>
              </a:ext>
            </a:extLst>
          </p:cNvPr>
          <p:cNvSpPr txBox="1"/>
          <p:nvPr/>
        </p:nvSpPr>
        <p:spPr>
          <a:xfrm>
            <a:off x="3647889" y="1503935"/>
            <a:ext cx="2958013" cy="2169825"/>
          </a:xfrm>
          <a:prstGeom prst="rect">
            <a:avLst/>
          </a:prstGeom>
          <a:noFill/>
        </p:spPr>
        <p:txBody>
          <a:bodyPr wrap="square" rtlCol="0">
            <a:spAutoFit/>
          </a:bodyPr>
          <a:lstStyle/>
          <a:p>
            <a:pPr algn="ctr"/>
            <a:endParaRPr lang="en-CH" sz="11500" b="1" dirty="0">
              <a:solidFill>
                <a:srgbClr val="0070C0"/>
              </a:solidFill>
              <a:latin typeface="Font Awesome 5 Free Regular" panose="02000503000000000000" pitchFamily="2" charset="0"/>
            </a:endParaRPr>
          </a:p>
          <a:p>
            <a:pPr algn="ctr"/>
            <a:r>
              <a:rPr lang="en-CH" sz="2000">
                <a:solidFill>
                  <a:srgbClr val="0070C0"/>
                </a:solidFill>
                <a:latin typeface="Cambria" panose="02040503050406030204" pitchFamily="18" charset="0"/>
              </a:rPr>
              <a:t>Memory </a:t>
            </a:r>
            <a:r>
              <a:rPr lang="en-US" sz="2000" dirty="0">
                <a:solidFill>
                  <a:srgbClr val="0070C0"/>
                </a:solidFill>
                <a:latin typeface="Cambria" panose="02040503050406030204" pitchFamily="18" charset="0"/>
              </a:rPr>
              <a:t>a</a:t>
            </a:r>
            <a:r>
              <a:rPr lang="en-CH" sz="2000">
                <a:solidFill>
                  <a:srgbClr val="0070C0"/>
                </a:solidFill>
                <a:latin typeface="Cambria" panose="02040503050406030204" pitchFamily="18" charset="0"/>
              </a:rPr>
              <a:t>ccess</a:t>
            </a:r>
            <a:r>
              <a:rPr lang="en-US" sz="2000" dirty="0">
                <a:solidFill>
                  <a:srgbClr val="0070C0"/>
                </a:solidFill>
                <a:latin typeface="Cambria" panose="02040503050406030204" pitchFamily="18" charset="0"/>
              </a:rPr>
              <a:t> p</a:t>
            </a:r>
            <a:r>
              <a:rPr lang="en-CH" sz="2000">
                <a:solidFill>
                  <a:srgbClr val="0070C0"/>
                </a:solidFill>
                <a:latin typeface="Cambria" panose="02040503050406030204" pitchFamily="18" charset="0"/>
              </a:rPr>
              <a:t>atterns</a:t>
            </a:r>
            <a:endParaRPr lang="en-US" sz="2000" dirty="0">
              <a:solidFill>
                <a:srgbClr val="0070C0"/>
              </a:solidFill>
              <a:latin typeface="Cambria" panose="02040503050406030204" pitchFamily="18" charset="0"/>
            </a:endParaRPr>
          </a:p>
        </p:txBody>
      </p:sp>
      <p:sp>
        <p:nvSpPr>
          <p:cNvPr id="7" name="TextBox 6">
            <a:extLst>
              <a:ext uri="{FF2B5EF4-FFF2-40B4-BE49-F238E27FC236}">
                <a16:creationId xmlns:a16="http://schemas.microsoft.com/office/drawing/2014/main" id="{01C9815C-D714-CC5C-7499-07FFAE8432DD}"/>
              </a:ext>
            </a:extLst>
          </p:cNvPr>
          <p:cNvSpPr txBox="1"/>
          <p:nvPr/>
        </p:nvSpPr>
        <p:spPr>
          <a:xfrm>
            <a:off x="6213241" y="1500486"/>
            <a:ext cx="2713220" cy="2477601"/>
          </a:xfrm>
          <a:prstGeom prst="rect">
            <a:avLst/>
          </a:prstGeom>
          <a:noFill/>
        </p:spPr>
        <p:txBody>
          <a:bodyPr wrap="square" rtlCol="0">
            <a:spAutoFit/>
          </a:bodyPr>
          <a:lstStyle/>
          <a:p>
            <a:pPr algn="ctr"/>
            <a:endParaRPr lang="en-CH" sz="11500" dirty="0">
              <a:solidFill>
                <a:schemeClr val="accent2">
                  <a:lumMod val="75000"/>
                </a:schemeClr>
              </a:solidFill>
              <a:latin typeface="Font Awesome 5 Free Regular" panose="02000503000000000000" pitchFamily="2" charset="0"/>
            </a:endParaRPr>
          </a:p>
          <a:p>
            <a:pPr algn="ctr"/>
            <a:r>
              <a:rPr lang="en-US" sz="2000" dirty="0">
                <a:solidFill>
                  <a:schemeClr val="accent2">
                    <a:lumMod val="75000"/>
                  </a:schemeClr>
                </a:solidFill>
                <a:latin typeface="Cambria" panose="02040503050406030204" pitchFamily="18" charset="0"/>
              </a:rPr>
              <a:t>Victim cell’s</a:t>
            </a:r>
            <a:br>
              <a:rPr lang="en-US" sz="2000" dirty="0">
                <a:solidFill>
                  <a:schemeClr val="accent2">
                    <a:lumMod val="75000"/>
                  </a:schemeClr>
                </a:solidFill>
                <a:latin typeface="Cambria" panose="02040503050406030204" pitchFamily="18" charset="0"/>
              </a:rPr>
            </a:br>
            <a:r>
              <a:rPr lang="en-US" sz="2000" dirty="0">
                <a:solidFill>
                  <a:schemeClr val="accent2">
                    <a:lumMod val="75000"/>
                  </a:schemeClr>
                </a:solidFill>
                <a:latin typeface="Cambria" panose="02040503050406030204" pitchFamily="18" charset="0"/>
              </a:rPr>
              <a:t>physical location</a:t>
            </a:r>
          </a:p>
        </p:txBody>
      </p:sp>
      <p:pic>
        <p:nvPicPr>
          <p:cNvPr id="8" name="Graphic 7">
            <a:extLst>
              <a:ext uri="{FF2B5EF4-FFF2-40B4-BE49-F238E27FC236}">
                <a16:creationId xmlns:a16="http://schemas.microsoft.com/office/drawing/2014/main" id="{D426B1F6-53DE-EBA6-7F9A-F214347B1C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2050" y="1860482"/>
            <a:ext cx="1092537" cy="1456716"/>
          </a:xfrm>
          <a:prstGeom prst="rect">
            <a:avLst/>
          </a:prstGeom>
        </p:spPr>
      </p:pic>
      <p:sp>
        <p:nvSpPr>
          <p:cNvPr id="9" name="TextBox 8">
            <a:extLst>
              <a:ext uri="{FF2B5EF4-FFF2-40B4-BE49-F238E27FC236}">
                <a16:creationId xmlns:a16="http://schemas.microsoft.com/office/drawing/2014/main" id="{CC912906-7DD1-9C04-C9BE-3F7F31DC1E31}"/>
              </a:ext>
            </a:extLst>
          </p:cNvPr>
          <p:cNvSpPr txBox="1"/>
          <p:nvPr/>
        </p:nvSpPr>
        <p:spPr>
          <a:xfrm>
            <a:off x="9143754" y="3273643"/>
            <a:ext cx="991105" cy="400110"/>
          </a:xfrm>
          <a:prstGeom prst="rect">
            <a:avLst/>
          </a:prstGeom>
          <a:noFill/>
        </p:spPr>
        <p:txBody>
          <a:bodyPr wrap="none" rtlCol="0">
            <a:spAutoFit/>
          </a:bodyPr>
          <a:lstStyle/>
          <a:p>
            <a:r>
              <a:rPr lang="en-CH" sz="2000" dirty="0">
                <a:solidFill>
                  <a:srgbClr val="7030A0"/>
                </a:solidFill>
                <a:latin typeface="Cambria" panose="02040503050406030204" pitchFamily="18" charset="0"/>
              </a:rPr>
              <a:t>Voltage</a:t>
            </a:r>
            <a:endParaRPr lang="en-US" sz="2000" dirty="0">
              <a:solidFill>
                <a:srgbClr val="7030A0"/>
              </a:solidFill>
              <a:latin typeface="Cambria" panose="02040503050406030204" pitchFamily="18" charset="0"/>
            </a:endParaRPr>
          </a:p>
        </p:txBody>
      </p:sp>
      <p:pic>
        <p:nvPicPr>
          <p:cNvPr id="10" name="Picture 9" descr="A yellow sign with black text&#10;&#10;Description automatically generated with medium confidence">
            <a:extLst>
              <a:ext uri="{FF2B5EF4-FFF2-40B4-BE49-F238E27FC236}">
                <a16:creationId xmlns:a16="http://schemas.microsoft.com/office/drawing/2014/main" id="{66635DD0-A984-8D3A-E844-D75659A92EC9}"/>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434558" y="4237273"/>
            <a:ext cx="1453896" cy="1453896"/>
          </a:xfrm>
          <a:prstGeom prst="rect">
            <a:avLst/>
          </a:prstGeom>
        </p:spPr>
      </p:pic>
      <p:sp>
        <p:nvSpPr>
          <p:cNvPr id="12" name="TextBox 11">
            <a:extLst>
              <a:ext uri="{FF2B5EF4-FFF2-40B4-BE49-F238E27FC236}">
                <a16:creationId xmlns:a16="http://schemas.microsoft.com/office/drawing/2014/main" id="{051B05F0-F1DC-2177-709B-06C02EAB0837}"/>
              </a:ext>
            </a:extLst>
          </p:cNvPr>
          <p:cNvSpPr txBox="1"/>
          <p:nvPr/>
        </p:nvSpPr>
        <p:spPr>
          <a:xfrm>
            <a:off x="4108304" y="5774031"/>
            <a:ext cx="2167739" cy="646331"/>
          </a:xfrm>
          <a:prstGeom prst="rect">
            <a:avLst/>
          </a:prstGeom>
          <a:noFill/>
        </p:spPr>
        <p:txBody>
          <a:bodyPr wrap="square">
            <a:spAutoFit/>
          </a:bodyPr>
          <a:lstStyle/>
          <a:p>
            <a:pPr algn="ctr"/>
            <a:r>
              <a:rPr lang="en-US" dirty="0">
                <a:solidFill>
                  <a:srgbClr val="C00000"/>
                </a:solidFill>
                <a:latin typeface="Cambria" panose="02040503050406030204" pitchFamily="18" charset="0"/>
              </a:rPr>
              <a:t>T</a:t>
            </a:r>
            <a:r>
              <a:rPr lang="en-CH" dirty="0">
                <a:solidFill>
                  <a:srgbClr val="C00000"/>
                </a:solidFill>
                <a:latin typeface="Cambria" panose="02040503050406030204" pitchFamily="18" charset="0"/>
              </a:rPr>
              <a:t>hrottling Unsafe Accesses </a:t>
            </a:r>
            <a:endParaRPr lang="en-US" dirty="0">
              <a:solidFill>
                <a:srgbClr val="C00000"/>
              </a:solidFill>
              <a:latin typeface="Cambria" panose="02040503050406030204" pitchFamily="18" charset="0"/>
            </a:endParaRPr>
          </a:p>
        </p:txBody>
      </p:sp>
      <p:pic>
        <p:nvPicPr>
          <p:cNvPr id="13" name="Picture 12">
            <a:extLst>
              <a:ext uri="{FF2B5EF4-FFF2-40B4-BE49-F238E27FC236}">
                <a16:creationId xmlns:a16="http://schemas.microsoft.com/office/drawing/2014/main" id="{40E389F0-CCDA-D80F-D86E-83B2E14EF7C9}"/>
              </a:ext>
            </a:extLst>
          </p:cNvPr>
          <p:cNvPicPr>
            <a:picLocks noChangeAspect="1"/>
          </p:cNvPicPr>
          <p:nvPr/>
        </p:nvPicPr>
        <p:blipFill>
          <a:blip r:embed="rId7"/>
          <a:stretch>
            <a:fillRect/>
          </a:stretch>
        </p:blipFill>
        <p:spPr>
          <a:xfrm>
            <a:off x="6713039" y="4458325"/>
            <a:ext cx="2039406" cy="962564"/>
          </a:xfrm>
          <a:prstGeom prst="rect">
            <a:avLst/>
          </a:prstGeom>
        </p:spPr>
      </p:pic>
      <p:sp>
        <p:nvSpPr>
          <p:cNvPr id="14" name="TextBox 13">
            <a:extLst>
              <a:ext uri="{FF2B5EF4-FFF2-40B4-BE49-F238E27FC236}">
                <a16:creationId xmlns:a16="http://schemas.microsoft.com/office/drawing/2014/main" id="{07C000B8-CC6D-066D-3634-62513BBDDD21}"/>
              </a:ext>
            </a:extLst>
          </p:cNvPr>
          <p:cNvSpPr txBox="1"/>
          <p:nvPr/>
        </p:nvSpPr>
        <p:spPr>
          <a:xfrm>
            <a:off x="6387893" y="5769066"/>
            <a:ext cx="2451509" cy="646331"/>
          </a:xfrm>
          <a:prstGeom prst="rect">
            <a:avLst/>
          </a:prstGeom>
          <a:noFill/>
        </p:spPr>
        <p:txBody>
          <a:bodyPr wrap="square">
            <a:spAutoFit/>
          </a:bodyPr>
          <a:lstStyle/>
          <a:p>
            <a:pPr algn="ctr"/>
            <a:r>
              <a:rPr lang="en-US" dirty="0">
                <a:solidFill>
                  <a:srgbClr val="1E3050"/>
                </a:solidFill>
                <a:latin typeface="Cambria" panose="02040503050406030204" pitchFamily="18" charset="0"/>
              </a:rPr>
              <a:t>Parallelizing Preventive Actions</a:t>
            </a:r>
          </a:p>
        </p:txBody>
      </p:sp>
      <p:sp>
        <p:nvSpPr>
          <p:cNvPr id="15" name="TextBox 14">
            <a:extLst>
              <a:ext uri="{FF2B5EF4-FFF2-40B4-BE49-F238E27FC236}">
                <a16:creationId xmlns:a16="http://schemas.microsoft.com/office/drawing/2014/main" id="{6BF7FF5D-C51C-BDB6-336A-B69D069B4110}"/>
              </a:ext>
            </a:extLst>
          </p:cNvPr>
          <p:cNvSpPr txBox="1"/>
          <p:nvPr/>
        </p:nvSpPr>
        <p:spPr>
          <a:xfrm>
            <a:off x="1940072" y="4314386"/>
            <a:ext cx="1585049" cy="2123658"/>
          </a:xfrm>
          <a:prstGeom prst="rect">
            <a:avLst/>
          </a:prstGeom>
          <a:noFill/>
        </p:spPr>
        <p:txBody>
          <a:bodyPr wrap="none" rtlCol="0">
            <a:spAutoFit/>
          </a:bodyPr>
          <a:lstStyle/>
          <a:p>
            <a:pPr algn="ctr"/>
            <a:endParaRPr lang="en-US" sz="9600" dirty="0">
              <a:solidFill>
                <a:schemeClr val="accent6">
                  <a:lumMod val="75000"/>
                </a:schemeClr>
              </a:solidFill>
              <a:latin typeface="Font Awesome 5 Free Regular" panose="02000503000000000000" pitchFamily="2" charset="0"/>
            </a:endParaRPr>
          </a:p>
          <a:p>
            <a:pPr algn="ctr"/>
            <a:r>
              <a:rPr lang="en-US" dirty="0">
                <a:solidFill>
                  <a:schemeClr val="accent6">
                    <a:lumMod val="75000"/>
                  </a:schemeClr>
                </a:solidFill>
                <a:latin typeface="Cambria" panose="02040503050406030204" pitchFamily="18" charset="0"/>
              </a:rPr>
              <a:t>Leveraging</a:t>
            </a:r>
          </a:p>
          <a:p>
            <a:pPr algn="ctr"/>
            <a:r>
              <a:rPr lang="en-US" dirty="0">
                <a:solidFill>
                  <a:schemeClr val="accent6">
                    <a:lumMod val="75000"/>
                  </a:schemeClr>
                </a:solidFill>
                <a:latin typeface="Cambria" panose="02040503050406030204" pitchFamily="18" charset="0"/>
              </a:rPr>
              <a:t>Heterogeneity</a:t>
            </a:r>
          </a:p>
        </p:txBody>
      </p:sp>
      <p:pic>
        <p:nvPicPr>
          <p:cNvPr id="18" name="Graphic 17">
            <a:extLst>
              <a:ext uri="{FF2B5EF4-FFF2-40B4-BE49-F238E27FC236}">
                <a16:creationId xmlns:a16="http://schemas.microsoft.com/office/drawing/2014/main" id="{DE0B5A1A-57BF-D626-EF83-6B866CF01039}"/>
              </a:ext>
            </a:extLst>
          </p:cNvPr>
          <p:cNvPicPr>
            <a:picLocks noChangeAspect="1"/>
          </p:cNvPicPr>
          <p:nvPr/>
        </p:nvPicPr>
        <p:blipFill>
          <a:blip r:embed="rId8"/>
          <a:srcRect l="18749" r="18749"/>
          <a:stretch/>
        </p:blipFill>
        <p:spPr>
          <a:xfrm>
            <a:off x="1900100" y="1066653"/>
            <a:ext cx="1575968" cy="3100370"/>
          </a:xfrm>
          <a:prstGeom prst="rect">
            <a:avLst/>
          </a:prstGeom>
        </p:spPr>
      </p:pic>
      <p:pic>
        <p:nvPicPr>
          <p:cNvPr id="16" name="Graphic 15">
            <a:extLst>
              <a:ext uri="{FF2B5EF4-FFF2-40B4-BE49-F238E27FC236}">
                <a16:creationId xmlns:a16="http://schemas.microsoft.com/office/drawing/2014/main" id="{5302E106-008E-A2B0-B480-9EB61059E6AE}"/>
              </a:ext>
            </a:extLst>
          </p:cNvPr>
          <p:cNvPicPr>
            <a:picLocks noChangeAspect="1"/>
          </p:cNvPicPr>
          <p:nvPr/>
        </p:nvPicPr>
        <p:blipFill>
          <a:blip r:embed="rId9"/>
          <a:srcRect l="1735" r="1735"/>
          <a:stretch/>
        </p:blipFill>
        <p:spPr>
          <a:xfrm>
            <a:off x="3404193" y="940245"/>
            <a:ext cx="3438274" cy="3353199"/>
          </a:xfrm>
          <a:prstGeom prst="rect">
            <a:avLst/>
          </a:prstGeom>
        </p:spPr>
      </p:pic>
      <p:pic>
        <p:nvPicPr>
          <p:cNvPr id="17" name="Graphic 16">
            <a:extLst>
              <a:ext uri="{FF2B5EF4-FFF2-40B4-BE49-F238E27FC236}">
                <a16:creationId xmlns:a16="http://schemas.microsoft.com/office/drawing/2014/main" id="{25F7AC9A-D8F6-1C40-EC74-AC0843E68961}"/>
              </a:ext>
            </a:extLst>
          </p:cNvPr>
          <p:cNvPicPr>
            <a:picLocks noChangeAspect="1"/>
          </p:cNvPicPr>
          <p:nvPr/>
        </p:nvPicPr>
        <p:blipFill rotWithShape="1">
          <a:blip r:embed="rId10"/>
          <a:srcRect l="26082" t="22406" r="26853" b="27873"/>
          <a:stretch/>
        </p:blipFill>
        <p:spPr>
          <a:xfrm>
            <a:off x="6713045" y="1636889"/>
            <a:ext cx="1690191" cy="1707932"/>
          </a:xfrm>
          <a:prstGeom prst="rect">
            <a:avLst/>
          </a:prstGeom>
        </p:spPr>
      </p:pic>
      <p:pic>
        <p:nvPicPr>
          <p:cNvPr id="22" name="Graphic 21">
            <a:extLst>
              <a:ext uri="{FF2B5EF4-FFF2-40B4-BE49-F238E27FC236}">
                <a16:creationId xmlns:a16="http://schemas.microsoft.com/office/drawing/2014/main" id="{C09D9E50-A2E5-41F7-6ACD-F1D7749BF8D0}"/>
              </a:ext>
            </a:extLst>
          </p:cNvPr>
          <p:cNvPicPr>
            <a:picLocks noChangeAspect="1"/>
          </p:cNvPicPr>
          <p:nvPr/>
        </p:nvPicPr>
        <p:blipFill>
          <a:blip r:embed="rId11"/>
          <a:srcRect l="448" r="448"/>
          <a:stretch/>
        </p:blipFill>
        <p:spPr>
          <a:xfrm>
            <a:off x="2083486" y="4257200"/>
            <a:ext cx="1301825" cy="1453896"/>
          </a:xfrm>
          <a:prstGeom prst="rect">
            <a:avLst/>
          </a:prstGeom>
        </p:spPr>
      </p:pic>
    </p:spTree>
    <p:extLst>
      <p:ext uri="{BB962C8B-B14F-4D97-AF65-F5344CB8AC3E}">
        <p14:creationId xmlns:p14="http://schemas.microsoft.com/office/powerpoint/2010/main" val="419981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3348-0C52-E0FA-EBA5-88CDE6DE0003}"/>
              </a:ext>
            </a:extLst>
          </p:cNvPr>
          <p:cNvSpPr>
            <a:spLocks noGrp="1"/>
          </p:cNvSpPr>
          <p:nvPr>
            <p:ph type="title"/>
          </p:nvPr>
        </p:nvSpPr>
        <p:spPr/>
        <p:txBody>
          <a:bodyPr>
            <a:normAutofit/>
          </a:bodyPr>
          <a:lstStyle/>
          <a:p>
            <a:r>
              <a:rPr lang="en-US" dirty="0"/>
              <a:t>More Details and Discussion on YouTube </a:t>
            </a:r>
          </a:p>
        </p:txBody>
      </p:sp>
      <p:sp>
        <p:nvSpPr>
          <p:cNvPr id="4" name="Slide Number Placeholder 3">
            <a:extLst>
              <a:ext uri="{FF2B5EF4-FFF2-40B4-BE49-F238E27FC236}">
                <a16:creationId xmlns:a16="http://schemas.microsoft.com/office/drawing/2014/main" id="{DF7D893B-0C02-BE3D-723B-2A76BC6536CE}"/>
              </a:ext>
            </a:extLst>
          </p:cNvPr>
          <p:cNvSpPr>
            <a:spLocks noGrp="1"/>
          </p:cNvSpPr>
          <p:nvPr>
            <p:ph type="sldNum" sz="quarter" idx="12"/>
          </p:nvPr>
        </p:nvSpPr>
        <p:spPr/>
        <p:txBody>
          <a:bodyPr/>
          <a:lstStyle/>
          <a:p>
            <a:fld id="{676C2683-0D41-1E45-8714-724CB2570654}" type="slidenum">
              <a:rPr lang="en-US" smtClean="0"/>
              <a:pPr/>
              <a:t>46</a:t>
            </a:fld>
            <a:endParaRPr lang="en-US" dirty="0"/>
          </a:p>
        </p:txBody>
      </p:sp>
      <p:pic>
        <p:nvPicPr>
          <p:cNvPr id="5" name="Picture 2">
            <a:extLst>
              <a:ext uri="{FF2B5EF4-FFF2-40B4-BE49-F238E27FC236}">
                <a16:creationId xmlns:a16="http://schemas.microsoft.com/office/drawing/2014/main" id="{51934F1D-C455-D281-D385-0D6AF380412B}"/>
              </a:ext>
            </a:extLst>
          </p:cNvPr>
          <p:cNvPicPr>
            <a:picLocks noChangeAspect="1" noChangeArrowheads="1"/>
          </p:cNvPicPr>
          <p:nvPr/>
        </p:nvPicPr>
        <p:blipFill rotWithShape="1">
          <a:blip r:embed="rId2"/>
          <a:srcRect l="5710" t="5835" r="5283" b="6588"/>
          <a:stretch/>
        </p:blipFill>
        <p:spPr bwMode="auto">
          <a:xfrm>
            <a:off x="1780181" y="1239700"/>
            <a:ext cx="4665230" cy="25759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F91B697-5C95-90E5-2ACC-8D22FCA2C9C4}"/>
              </a:ext>
            </a:extLst>
          </p:cNvPr>
          <p:cNvPicPr>
            <a:picLocks noChangeAspect="1"/>
          </p:cNvPicPr>
          <p:nvPr/>
        </p:nvPicPr>
        <p:blipFill rotWithShape="1">
          <a:blip r:embed="rId3"/>
          <a:srcRect t="16361"/>
          <a:stretch/>
        </p:blipFill>
        <p:spPr>
          <a:xfrm>
            <a:off x="1864496" y="2497930"/>
            <a:ext cx="2447860" cy="670536"/>
          </a:xfrm>
          <a:prstGeom prst="rect">
            <a:avLst/>
          </a:prstGeom>
        </p:spPr>
      </p:pic>
      <p:sp>
        <p:nvSpPr>
          <p:cNvPr id="7" name="TextBox 6">
            <a:extLst>
              <a:ext uri="{FF2B5EF4-FFF2-40B4-BE49-F238E27FC236}">
                <a16:creationId xmlns:a16="http://schemas.microsoft.com/office/drawing/2014/main" id="{F8C60E11-DB34-DD22-B868-7C26B3FA0DCA}"/>
              </a:ext>
            </a:extLst>
          </p:cNvPr>
          <p:cNvSpPr txBox="1"/>
          <p:nvPr/>
        </p:nvSpPr>
        <p:spPr>
          <a:xfrm>
            <a:off x="6785712" y="2965040"/>
            <a:ext cx="3649776" cy="584775"/>
          </a:xfrm>
          <a:prstGeom prst="rect">
            <a:avLst/>
          </a:prstGeom>
          <a:noFill/>
        </p:spPr>
        <p:txBody>
          <a:bodyPr wrap="square">
            <a:spAutoFit/>
          </a:bodyPr>
          <a:lstStyle/>
          <a:p>
            <a:pPr algn="ctr"/>
            <a:r>
              <a:rPr lang="en-US" sz="1600" dirty="0">
                <a:latin typeface="Cambria" panose="02040503050406030204" pitchFamily="18" charset="0"/>
                <a:hlinkClick r:id="rId4"/>
              </a:rPr>
              <a:t>https://</a:t>
            </a:r>
            <a:r>
              <a:rPr lang="en-US" sz="1600" dirty="0" err="1">
                <a:latin typeface="Cambria" panose="02040503050406030204" pitchFamily="18" charset="0"/>
                <a:hlinkClick r:id="rId4"/>
              </a:rPr>
              <a:t>www.youtube.com</a:t>
            </a:r>
            <a:r>
              <a:rPr lang="en-US" sz="1600" dirty="0">
                <a:latin typeface="Cambria" panose="02040503050406030204" pitchFamily="18" charset="0"/>
                <a:hlinkClick r:id="rId4"/>
              </a:rPr>
              <a:t>/live/CRtm1es4n3o?si=8N5zB6e_RUc5Ejl8</a:t>
            </a:r>
            <a:endParaRPr lang="en-US" sz="1600" dirty="0">
              <a:latin typeface="Cambria" panose="02040503050406030204" pitchFamily="18" charset="0"/>
            </a:endParaRPr>
          </a:p>
        </p:txBody>
      </p:sp>
      <p:pic>
        <p:nvPicPr>
          <p:cNvPr id="8" name="Picture 7">
            <a:extLst>
              <a:ext uri="{FF2B5EF4-FFF2-40B4-BE49-F238E27FC236}">
                <a16:creationId xmlns:a16="http://schemas.microsoft.com/office/drawing/2014/main" id="{307418A6-965B-8F14-2247-0203321567EF}"/>
              </a:ext>
            </a:extLst>
          </p:cNvPr>
          <p:cNvPicPr>
            <a:picLocks noChangeAspect="1"/>
          </p:cNvPicPr>
          <p:nvPr/>
        </p:nvPicPr>
        <p:blipFill>
          <a:blip r:embed="rId5"/>
          <a:stretch>
            <a:fillRect/>
          </a:stretch>
        </p:blipFill>
        <p:spPr>
          <a:xfrm>
            <a:off x="7831667" y="1239693"/>
            <a:ext cx="1725340" cy="1725340"/>
          </a:xfrm>
          <a:prstGeom prst="rect">
            <a:avLst/>
          </a:prstGeom>
        </p:spPr>
      </p:pic>
      <p:pic>
        <p:nvPicPr>
          <p:cNvPr id="6" name="Picture 2">
            <a:extLst>
              <a:ext uri="{FF2B5EF4-FFF2-40B4-BE49-F238E27FC236}">
                <a16:creationId xmlns:a16="http://schemas.microsoft.com/office/drawing/2014/main" id="{482F490D-8940-1F6E-4BB1-8EA45CB924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97" t="4752" r="5304" b="7303"/>
          <a:stretch/>
        </p:blipFill>
        <p:spPr bwMode="auto">
          <a:xfrm>
            <a:off x="1780181" y="3866739"/>
            <a:ext cx="4666088" cy="25759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C576524-FBDA-E4EA-C7F7-088A42DDAAA0}"/>
              </a:ext>
            </a:extLst>
          </p:cNvPr>
          <p:cNvPicPr>
            <a:picLocks noChangeAspect="1"/>
          </p:cNvPicPr>
          <p:nvPr/>
        </p:nvPicPr>
        <p:blipFill>
          <a:blip r:embed="rId7"/>
          <a:stretch>
            <a:fillRect/>
          </a:stretch>
        </p:blipFill>
        <p:spPr>
          <a:xfrm>
            <a:off x="1903162" y="5263292"/>
            <a:ext cx="2409201" cy="710043"/>
          </a:xfrm>
          <a:prstGeom prst="rect">
            <a:avLst/>
          </a:prstGeom>
        </p:spPr>
      </p:pic>
      <p:sp>
        <p:nvSpPr>
          <p:cNvPr id="11" name="TextBox 10">
            <a:extLst>
              <a:ext uri="{FF2B5EF4-FFF2-40B4-BE49-F238E27FC236}">
                <a16:creationId xmlns:a16="http://schemas.microsoft.com/office/drawing/2014/main" id="{DB74CC42-7CBC-DAB5-A706-F25B39BD7370}"/>
              </a:ext>
            </a:extLst>
          </p:cNvPr>
          <p:cNvSpPr txBox="1"/>
          <p:nvPr/>
        </p:nvSpPr>
        <p:spPr>
          <a:xfrm>
            <a:off x="6785712" y="5826527"/>
            <a:ext cx="3649776" cy="584775"/>
          </a:xfrm>
          <a:prstGeom prst="rect">
            <a:avLst/>
          </a:prstGeom>
          <a:noFill/>
        </p:spPr>
        <p:txBody>
          <a:bodyPr wrap="square">
            <a:spAutoFit/>
          </a:bodyPr>
          <a:lstStyle/>
          <a:p>
            <a:pPr algn="ctr"/>
            <a:r>
              <a:rPr lang="en-US" sz="1600" dirty="0">
                <a:latin typeface="Cambria" panose="02040503050406030204" pitchFamily="18" charset="0"/>
                <a:hlinkClick r:id="rId8"/>
              </a:rPr>
              <a:t>https://www.youtube.com/live/YQwRYWpCsk0?si=jXPueMHb5wgs69-q</a:t>
            </a:r>
            <a:endParaRPr lang="en-US" sz="1600" dirty="0">
              <a:latin typeface="Cambria" panose="02040503050406030204" pitchFamily="18" charset="0"/>
            </a:endParaRPr>
          </a:p>
        </p:txBody>
      </p:sp>
      <p:pic>
        <p:nvPicPr>
          <p:cNvPr id="12" name="Picture 11">
            <a:extLst>
              <a:ext uri="{FF2B5EF4-FFF2-40B4-BE49-F238E27FC236}">
                <a16:creationId xmlns:a16="http://schemas.microsoft.com/office/drawing/2014/main" id="{E4B0A4D4-FF56-B546-DD04-2AD74BA401C1}"/>
              </a:ext>
            </a:extLst>
          </p:cNvPr>
          <p:cNvPicPr>
            <a:picLocks noChangeAspect="1"/>
          </p:cNvPicPr>
          <p:nvPr/>
        </p:nvPicPr>
        <p:blipFill>
          <a:blip r:embed="rId9"/>
          <a:stretch>
            <a:fillRect/>
          </a:stretch>
        </p:blipFill>
        <p:spPr>
          <a:xfrm>
            <a:off x="7793425" y="4007466"/>
            <a:ext cx="1763582" cy="1783033"/>
          </a:xfrm>
          <a:prstGeom prst="rect">
            <a:avLst/>
          </a:prstGeom>
        </p:spPr>
      </p:pic>
    </p:spTree>
    <p:extLst>
      <p:ext uri="{BB962C8B-B14F-4D97-AF65-F5344CB8AC3E}">
        <p14:creationId xmlns:p14="http://schemas.microsoft.com/office/powerpoint/2010/main" val="142936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F79D-D9FD-1811-3E8D-81ED27DD91DB}"/>
              </a:ext>
            </a:extLst>
          </p:cNvPr>
          <p:cNvSpPr>
            <a:spLocks noGrp="1"/>
          </p:cNvSpPr>
          <p:nvPr>
            <p:ph type="ctrTitle"/>
          </p:nvPr>
        </p:nvSpPr>
        <p:spPr>
          <a:xfrm>
            <a:off x="1529080" y="6"/>
            <a:ext cx="9138920" cy="3255961"/>
          </a:xfrm>
        </p:spPr>
        <p:txBody>
          <a:bodyPr anchor="ctr">
            <a:noAutofit/>
          </a:bodyPr>
          <a:lstStyle/>
          <a:p>
            <a:r>
              <a:rPr lang="en-US" sz="4400" dirty="0"/>
              <a:t>Enabling Efficient and Scalable </a:t>
            </a:r>
            <a:br>
              <a:rPr lang="en-US" sz="4400" dirty="0"/>
            </a:br>
            <a:r>
              <a:rPr lang="en-US" sz="4400" dirty="0"/>
              <a:t>Read Disturbance Mitigation </a:t>
            </a:r>
            <a:br>
              <a:rPr lang="en-US" sz="3400" dirty="0"/>
            </a:br>
            <a:r>
              <a:rPr lang="en-US" sz="3600" dirty="0">
                <a:solidFill>
                  <a:schemeClr val="bg1">
                    <a:lumMod val="65000"/>
                  </a:schemeClr>
                </a:solidFill>
              </a:rPr>
              <a:t>via New Experimental Insights </a:t>
            </a:r>
            <a:br>
              <a:rPr lang="en-US" sz="3600" dirty="0">
                <a:solidFill>
                  <a:schemeClr val="bg1">
                    <a:lumMod val="65000"/>
                  </a:schemeClr>
                </a:solidFill>
              </a:rPr>
            </a:br>
            <a:r>
              <a:rPr lang="en-US" sz="3600" dirty="0">
                <a:solidFill>
                  <a:schemeClr val="bg1">
                    <a:lumMod val="65000"/>
                  </a:schemeClr>
                </a:solidFill>
              </a:rPr>
              <a:t>into Modern Memory Chips</a:t>
            </a:r>
            <a:endParaRPr lang="en-US" sz="2400" dirty="0">
              <a:solidFill>
                <a:schemeClr val="bg1">
                  <a:lumMod val="65000"/>
                </a:schemeClr>
              </a:solidFill>
            </a:endParaRPr>
          </a:p>
        </p:txBody>
      </p:sp>
      <p:pic>
        <p:nvPicPr>
          <p:cNvPr id="4" name="Graphic 3">
            <a:extLst>
              <a:ext uri="{FF2B5EF4-FFF2-40B4-BE49-F238E27FC236}">
                <a16:creationId xmlns:a16="http://schemas.microsoft.com/office/drawing/2014/main" id="{45829667-7C3E-C3E0-0320-9BA8FE9BA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B0AB3784-942D-97B9-ED22-EF32515CC7D4}"/>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pic>
        <p:nvPicPr>
          <p:cNvPr id="11" name="Picture 10">
            <a:extLst>
              <a:ext uri="{FF2B5EF4-FFF2-40B4-BE49-F238E27FC236}">
                <a16:creationId xmlns:a16="http://schemas.microsoft.com/office/drawing/2014/main" id="{B506B820-5231-6873-CB55-E057D0AD7A26}"/>
              </a:ext>
            </a:extLst>
          </p:cNvPr>
          <p:cNvPicPr>
            <a:picLocks noChangeAspect="1"/>
          </p:cNvPicPr>
          <p:nvPr/>
        </p:nvPicPr>
        <p:blipFill>
          <a:blip r:embed="rId6"/>
          <a:srcRect/>
          <a:stretch/>
        </p:blipFill>
        <p:spPr>
          <a:xfrm>
            <a:off x="2005782" y="3762047"/>
            <a:ext cx="1620000" cy="1620000"/>
          </a:xfrm>
          <a:prstGeom prst="rect">
            <a:avLst/>
          </a:prstGeom>
        </p:spPr>
      </p:pic>
      <p:sp>
        <p:nvSpPr>
          <p:cNvPr id="8" name="TextBox 7">
            <a:extLst>
              <a:ext uri="{FF2B5EF4-FFF2-40B4-BE49-F238E27FC236}">
                <a16:creationId xmlns:a16="http://schemas.microsoft.com/office/drawing/2014/main" id="{1FAC3E75-06BC-9EE0-CDAA-4D9B6D040461}"/>
              </a:ext>
            </a:extLst>
          </p:cNvPr>
          <p:cNvSpPr txBox="1"/>
          <p:nvPr/>
        </p:nvSpPr>
        <p:spPr>
          <a:xfrm>
            <a:off x="1596067" y="5388044"/>
            <a:ext cx="2433682"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hlinkClick r:id="rId7"/>
              </a:rPr>
              <a:t>agyaglikci.github.io</a:t>
            </a:r>
            <a:endParaRPr lang="en-US" sz="1400" dirty="0">
              <a:latin typeface="Consolas" panose="020B0609020204030204" pitchFamily="49" charset="0"/>
              <a:cs typeface="Consolas" panose="020B0609020204030204" pitchFamily="49" charset="0"/>
            </a:endParaRPr>
          </a:p>
        </p:txBody>
      </p:sp>
      <p:pic>
        <p:nvPicPr>
          <p:cNvPr id="10" name="Picture 9">
            <a:extLst>
              <a:ext uri="{FF2B5EF4-FFF2-40B4-BE49-F238E27FC236}">
                <a16:creationId xmlns:a16="http://schemas.microsoft.com/office/drawing/2014/main" id="{7368E3C5-27EF-3DC5-648E-B2570D6EA03B}"/>
              </a:ext>
            </a:extLst>
          </p:cNvPr>
          <p:cNvPicPr>
            <a:picLocks noChangeAspect="1"/>
          </p:cNvPicPr>
          <p:nvPr/>
        </p:nvPicPr>
        <p:blipFill>
          <a:blip r:embed="rId8"/>
          <a:srcRect/>
          <a:stretch/>
        </p:blipFill>
        <p:spPr>
          <a:xfrm>
            <a:off x="8568400" y="3768037"/>
            <a:ext cx="1617825" cy="1620000"/>
          </a:xfrm>
          <a:prstGeom prst="rect">
            <a:avLst/>
          </a:prstGeom>
        </p:spPr>
      </p:pic>
      <p:sp>
        <p:nvSpPr>
          <p:cNvPr id="12" name="TextBox 11">
            <a:extLst>
              <a:ext uri="{FF2B5EF4-FFF2-40B4-BE49-F238E27FC236}">
                <a16:creationId xmlns:a16="http://schemas.microsoft.com/office/drawing/2014/main" id="{958D6F00-FB07-53AE-927D-309B0348E2CF}"/>
              </a:ext>
            </a:extLst>
          </p:cNvPr>
          <p:cNvSpPr txBox="1"/>
          <p:nvPr/>
        </p:nvSpPr>
        <p:spPr>
          <a:xfrm>
            <a:off x="8162251" y="5382054"/>
            <a:ext cx="2433682"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hlinkClick r:id="rId9"/>
              </a:rPr>
              <a:t>safari.ethz.ch</a:t>
            </a:r>
            <a:endParaRPr lang="en-US" sz="1400" dirty="0">
              <a:latin typeface="Consolas" panose="020B0609020204030204" pitchFamily="49" charset="0"/>
              <a:cs typeface="Consolas" panose="020B0609020204030204" pitchFamily="49" charset="0"/>
            </a:endParaRPr>
          </a:p>
        </p:txBody>
      </p:sp>
      <p:sp>
        <p:nvSpPr>
          <p:cNvPr id="13" name="Subtitle 2">
            <a:extLst>
              <a:ext uri="{FF2B5EF4-FFF2-40B4-BE49-F238E27FC236}">
                <a16:creationId xmlns:a16="http://schemas.microsoft.com/office/drawing/2014/main" id="{4A18527A-357C-3C9E-8BB8-22298E6F4B3D}"/>
              </a:ext>
            </a:extLst>
          </p:cNvPr>
          <p:cNvSpPr txBox="1">
            <a:spLocks/>
          </p:cNvSpPr>
          <p:nvPr/>
        </p:nvSpPr>
        <p:spPr>
          <a:xfrm>
            <a:off x="3810000" y="3762054"/>
            <a:ext cx="4572000" cy="1927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Abdullah Giray </a:t>
            </a:r>
            <a:r>
              <a:rPr lang="en-US" b="1" dirty="0" err="1"/>
              <a:t>Yaglikci</a:t>
            </a:r>
            <a:endParaRPr lang="en-US" b="1" dirty="0"/>
          </a:p>
          <a:p>
            <a:r>
              <a:rPr lang="en-US" sz="1800" dirty="0">
                <a:hlinkClick r:id="rId10"/>
              </a:rPr>
              <a:t>agyaglikci@gmail.com</a:t>
            </a:r>
            <a:endParaRPr lang="en-US" sz="1800" dirty="0"/>
          </a:p>
          <a:p>
            <a:r>
              <a:rPr lang="en-US" sz="1800" dirty="0">
                <a:hlinkClick r:id="rId7"/>
              </a:rPr>
              <a:t>https://agyaglikci.github.io</a:t>
            </a:r>
            <a:endParaRPr lang="en-US" sz="1800" dirty="0"/>
          </a:p>
          <a:p>
            <a:r>
              <a:rPr lang="en-US" sz="1800" dirty="0"/>
              <a:t>13 March 2024</a:t>
            </a:r>
          </a:p>
          <a:p>
            <a:r>
              <a:rPr lang="en-US" sz="2000" dirty="0"/>
              <a:t>Microsoft, Cambridge</a:t>
            </a:r>
          </a:p>
        </p:txBody>
      </p:sp>
    </p:spTree>
    <p:extLst>
      <p:ext uri="{BB962C8B-B14F-4D97-AF65-F5344CB8AC3E}">
        <p14:creationId xmlns:p14="http://schemas.microsoft.com/office/powerpoint/2010/main" val="29644195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F79D-D9FD-1811-3E8D-81ED27DD91DB}"/>
              </a:ext>
            </a:extLst>
          </p:cNvPr>
          <p:cNvSpPr>
            <a:spLocks noGrp="1"/>
          </p:cNvSpPr>
          <p:nvPr>
            <p:ph type="ctrTitle"/>
          </p:nvPr>
        </p:nvSpPr>
        <p:spPr>
          <a:xfrm>
            <a:off x="1529080" y="6"/>
            <a:ext cx="9138920" cy="3255961"/>
          </a:xfrm>
        </p:spPr>
        <p:txBody>
          <a:bodyPr anchor="ctr">
            <a:noAutofit/>
          </a:bodyPr>
          <a:lstStyle/>
          <a:p>
            <a:r>
              <a:rPr lang="en-US" sz="4400" dirty="0"/>
              <a:t>Enabling Efficient and Scalable </a:t>
            </a:r>
            <a:br>
              <a:rPr lang="en-US" sz="4400" dirty="0"/>
            </a:br>
            <a:r>
              <a:rPr lang="en-US" sz="4400" dirty="0"/>
              <a:t>Read Disturbance Mitigation </a:t>
            </a:r>
            <a:br>
              <a:rPr lang="en-US" sz="3400" dirty="0"/>
            </a:br>
            <a:r>
              <a:rPr lang="en-US" sz="3600" dirty="0">
                <a:solidFill>
                  <a:schemeClr val="bg1">
                    <a:lumMod val="65000"/>
                  </a:schemeClr>
                </a:solidFill>
              </a:rPr>
              <a:t>via New Experimental Insights </a:t>
            </a:r>
            <a:br>
              <a:rPr lang="en-US" sz="3600" dirty="0">
                <a:solidFill>
                  <a:schemeClr val="bg1">
                    <a:lumMod val="65000"/>
                  </a:schemeClr>
                </a:solidFill>
              </a:rPr>
            </a:br>
            <a:r>
              <a:rPr lang="en-US" sz="3600" dirty="0">
                <a:solidFill>
                  <a:schemeClr val="bg1">
                    <a:lumMod val="65000"/>
                  </a:schemeClr>
                </a:solidFill>
              </a:rPr>
              <a:t>into Modern Memory Chips</a:t>
            </a:r>
            <a:endParaRPr lang="en-US" sz="2400" dirty="0">
              <a:solidFill>
                <a:schemeClr val="bg1">
                  <a:lumMod val="65000"/>
                </a:schemeClr>
              </a:solidFill>
            </a:endParaRPr>
          </a:p>
        </p:txBody>
      </p:sp>
      <p:pic>
        <p:nvPicPr>
          <p:cNvPr id="4" name="Graphic 3">
            <a:extLst>
              <a:ext uri="{FF2B5EF4-FFF2-40B4-BE49-F238E27FC236}">
                <a16:creationId xmlns:a16="http://schemas.microsoft.com/office/drawing/2014/main" id="{45829667-7C3E-C3E0-0320-9BA8FE9BA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B0AB3784-942D-97B9-ED22-EF32515CC7D4}"/>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pic>
        <p:nvPicPr>
          <p:cNvPr id="11" name="Picture 10">
            <a:extLst>
              <a:ext uri="{FF2B5EF4-FFF2-40B4-BE49-F238E27FC236}">
                <a16:creationId xmlns:a16="http://schemas.microsoft.com/office/drawing/2014/main" id="{B506B820-5231-6873-CB55-E057D0AD7A26}"/>
              </a:ext>
            </a:extLst>
          </p:cNvPr>
          <p:cNvPicPr>
            <a:picLocks noChangeAspect="1"/>
          </p:cNvPicPr>
          <p:nvPr/>
        </p:nvPicPr>
        <p:blipFill>
          <a:blip r:embed="rId6"/>
          <a:srcRect/>
          <a:stretch/>
        </p:blipFill>
        <p:spPr>
          <a:xfrm>
            <a:off x="2005782" y="3762047"/>
            <a:ext cx="1620000" cy="1620000"/>
          </a:xfrm>
          <a:prstGeom prst="rect">
            <a:avLst/>
          </a:prstGeom>
        </p:spPr>
      </p:pic>
      <p:sp>
        <p:nvSpPr>
          <p:cNvPr id="8" name="TextBox 7">
            <a:extLst>
              <a:ext uri="{FF2B5EF4-FFF2-40B4-BE49-F238E27FC236}">
                <a16:creationId xmlns:a16="http://schemas.microsoft.com/office/drawing/2014/main" id="{1FAC3E75-06BC-9EE0-CDAA-4D9B6D040461}"/>
              </a:ext>
            </a:extLst>
          </p:cNvPr>
          <p:cNvSpPr txBox="1"/>
          <p:nvPr/>
        </p:nvSpPr>
        <p:spPr>
          <a:xfrm>
            <a:off x="1596067" y="5388044"/>
            <a:ext cx="2433682"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hlinkClick r:id="rId7"/>
              </a:rPr>
              <a:t>agyaglikci.github.io</a:t>
            </a:r>
            <a:endParaRPr lang="en-US" sz="1400" dirty="0">
              <a:latin typeface="Consolas" panose="020B0609020204030204" pitchFamily="49" charset="0"/>
              <a:cs typeface="Consolas" panose="020B0609020204030204" pitchFamily="49" charset="0"/>
            </a:endParaRPr>
          </a:p>
        </p:txBody>
      </p:sp>
      <p:pic>
        <p:nvPicPr>
          <p:cNvPr id="10" name="Picture 9">
            <a:extLst>
              <a:ext uri="{FF2B5EF4-FFF2-40B4-BE49-F238E27FC236}">
                <a16:creationId xmlns:a16="http://schemas.microsoft.com/office/drawing/2014/main" id="{7368E3C5-27EF-3DC5-648E-B2570D6EA03B}"/>
              </a:ext>
            </a:extLst>
          </p:cNvPr>
          <p:cNvPicPr>
            <a:picLocks noChangeAspect="1"/>
          </p:cNvPicPr>
          <p:nvPr/>
        </p:nvPicPr>
        <p:blipFill>
          <a:blip r:embed="rId8"/>
          <a:srcRect/>
          <a:stretch/>
        </p:blipFill>
        <p:spPr>
          <a:xfrm>
            <a:off x="8568400" y="3768037"/>
            <a:ext cx="1617825" cy="1620000"/>
          </a:xfrm>
          <a:prstGeom prst="rect">
            <a:avLst/>
          </a:prstGeom>
        </p:spPr>
      </p:pic>
      <p:sp>
        <p:nvSpPr>
          <p:cNvPr id="12" name="TextBox 11">
            <a:extLst>
              <a:ext uri="{FF2B5EF4-FFF2-40B4-BE49-F238E27FC236}">
                <a16:creationId xmlns:a16="http://schemas.microsoft.com/office/drawing/2014/main" id="{958D6F00-FB07-53AE-927D-309B0348E2CF}"/>
              </a:ext>
            </a:extLst>
          </p:cNvPr>
          <p:cNvSpPr txBox="1"/>
          <p:nvPr/>
        </p:nvSpPr>
        <p:spPr>
          <a:xfrm>
            <a:off x="8162251" y="5382054"/>
            <a:ext cx="2433682"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hlinkClick r:id="rId9"/>
              </a:rPr>
              <a:t>safari.ethz.ch</a:t>
            </a:r>
            <a:endParaRPr lang="en-US" sz="1400" dirty="0">
              <a:latin typeface="Consolas" panose="020B0609020204030204" pitchFamily="49" charset="0"/>
              <a:cs typeface="Consolas" panose="020B0609020204030204" pitchFamily="49" charset="0"/>
            </a:endParaRPr>
          </a:p>
        </p:txBody>
      </p:sp>
      <p:sp>
        <p:nvSpPr>
          <p:cNvPr id="13" name="Subtitle 2">
            <a:extLst>
              <a:ext uri="{FF2B5EF4-FFF2-40B4-BE49-F238E27FC236}">
                <a16:creationId xmlns:a16="http://schemas.microsoft.com/office/drawing/2014/main" id="{4A18527A-357C-3C9E-8BB8-22298E6F4B3D}"/>
              </a:ext>
            </a:extLst>
          </p:cNvPr>
          <p:cNvSpPr txBox="1">
            <a:spLocks/>
          </p:cNvSpPr>
          <p:nvPr/>
        </p:nvSpPr>
        <p:spPr>
          <a:xfrm>
            <a:off x="3810000" y="3762054"/>
            <a:ext cx="4572000" cy="1927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Abdullah Giray </a:t>
            </a:r>
            <a:r>
              <a:rPr lang="en-US" b="1" dirty="0" err="1"/>
              <a:t>Yaglikci</a:t>
            </a:r>
            <a:endParaRPr lang="en-US" b="1" dirty="0"/>
          </a:p>
          <a:p>
            <a:r>
              <a:rPr lang="en-US" sz="1800" dirty="0">
                <a:hlinkClick r:id="rId10"/>
              </a:rPr>
              <a:t>agyaglikci@gmail.com</a:t>
            </a:r>
            <a:endParaRPr lang="en-US" sz="1800" dirty="0"/>
          </a:p>
          <a:p>
            <a:r>
              <a:rPr lang="en-US" sz="1800" dirty="0">
                <a:hlinkClick r:id="rId7"/>
              </a:rPr>
              <a:t>https://agyaglikci.github.io</a:t>
            </a:r>
            <a:endParaRPr lang="en-US" sz="1800" dirty="0"/>
          </a:p>
        </p:txBody>
      </p:sp>
      <p:sp>
        <p:nvSpPr>
          <p:cNvPr id="3" name="Rectangle 2">
            <a:extLst>
              <a:ext uri="{FF2B5EF4-FFF2-40B4-BE49-F238E27FC236}">
                <a16:creationId xmlns:a16="http://schemas.microsoft.com/office/drawing/2014/main" id="{7ED0E126-CC31-EEBF-2ADC-1F39E0981C6E}"/>
              </a:ext>
            </a:extLst>
          </p:cNvPr>
          <p:cNvSpPr/>
          <p:nvPr/>
        </p:nvSpPr>
        <p:spPr>
          <a:xfrm>
            <a:off x="0" y="2893671"/>
            <a:ext cx="12192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Current and Future Work Discussion</a:t>
            </a:r>
          </a:p>
        </p:txBody>
      </p:sp>
    </p:spTree>
    <p:extLst>
      <p:ext uri="{BB962C8B-B14F-4D97-AF65-F5344CB8AC3E}">
        <p14:creationId xmlns:p14="http://schemas.microsoft.com/office/powerpoint/2010/main" val="1972233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96D2-9270-E94A-11D5-731196E38729}"/>
              </a:ext>
            </a:extLst>
          </p:cNvPr>
          <p:cNvSpPr>
            <a:spLocks noGrp="1"/>
          </p:cNvSpPr>
          <p:nvPr>
            <p:ph type="title"/>
          </p:nvPr>
        </p:nvSpPr>
        <p:spPr/>
        <p:txBody>
          <a:bodyPr/>
          <a:lstStyle/>
          <a:p>
            <a:r>
              <a:rPr lang="en-US" dirty="0"/>
              <a:t>Current and Future Challenges</a:t>
            </a:r>
          </a:p>
        </p:txBody>
      </p:sp>
      <p:sp>
        <p:nvSpPr>
          <p:cNvPr id="7" name="Content Placeholder 6">
            <a:extLst>
              <a:ext uri="{FF2B5EF4-FFF2-40B4-BE49-F238E27FC236}">
                <a16:creationId xmlns:a16="http://schemas.microsoft.com/office/drawing/2014/main" id="{7C25B818-5A04-C0FC-B864-B1AEB1A7CC16}"/>
              </a:ext>
            </a:extLst>
          </p:cNvPr>
          <p:cNvSpPr>
            <a:spLocks noGrp="1"/>
          </p:cNvSpPr>
          <p:nvPr>
            <p:ph idx="1"/>
          </p:nvPr>
        </p:nvSpPr>
        <p:spPr>
          <a:xfrm>
            <a:off x="1524007" y="3429000"/>
            <a:ext cx="9143999" cy="2819400"/>
          </a:xfrm>
        </p:spPr>
        <p:txBody>
          <a:bodyPr>
            <a:normAutofit/>
          </a:bodyPr>
          <a:lstStyle/>
          <a:p>
            <a:pPr marL="215900" lvl="1" indent="0">
              <a:buClr>
                <a:schemeClr val="tx1"/>
              </a:buClr>
              <a:buNone/>
            </a:pPr>
            <a:r>
              <a:rPr lang="en-US" sz="2400" dirty="0"/>
              <a:t>While the memory systems</a:t>
            </a:r>
          </a:p>
          <a:p>
            <a:pPr marL="482600" lvl="1" indent="-266700">
              <a:buClr>
                <a:schemeClr val="tx1"/>
              </a:buClr>
              <a:buFont typeface="+mj-lt"/>
              <a:buAutoNum type="arabicPeriod"/>
            </a:pPr>
            <a:r>
              <a:rPr lang="en-US" sz="2400" dirty="0">
                <a:solidFill>
                  <a:srgbClr val="C00000"/>
                </a:solidFill>
              </a:rPr>
              <a:t> </a:t>
            </a:r>
            <a:r>
              <a:rPr lang="en-US" sz="2400" b="1" dirty="0">
                <a:solidFill>
                  <a:srgbClr val="C00000"/>
                </a:solidFill>
              </a:rPr>
              <a:t>scale-up and are shared </a:t>
            </a:r>
            <a:r>
              <a:rPr lang="en-US" sz="2400" dirty="0"/>
              <a:t>across many users</a:t>
            </a:r>
            <a:br>
              <a:rPr lang="en-US" sz="2400" dirty="0"/>
            </a:br>
            <a:r>
              <a:rPr lang="en-US" sz="2400" dirty="0"/>
              <a:t>(e.g., disaggregated memory systems)</a:t>
            </a:r>
            <a:br>
              <a:rPr lang="en-US" sz="2400" dirty="0"/>
            </a:br>
            <a:endParaRPr lang="en-US" sz="2400" dirty="0"/>
          </a:p>
          <a:p>
            <a:pPr marL="482600" lvl="1" indent="-266700">
              <a:buClr>
                <a:schemeClr val="tx1"/>
              </a:buClr>
              <a:buFont typeface="+mj-lt"/>
              <a:buAutoNum type="arabicPeriod"/>
            </a:pPr>
            <a:r>
              <a:rPr lang="en-US" sz="2400" dirty="0"/>
              <a:t> </a:t>
            </a:r>
            <a:r>
              <a:rPr lang="en-US" sz="2400" b="1" dirty="0">
                <a:solidFill>
                  <a:schemeClr val="accent1">
                    <a:lumMod val="50000"/>
                  </a:schemeClr>
                </a:solidFill>
              </a:rPr>
              <a:t>scale-down</a:t>
            </a:r>
            <a:r>
              <a:rPr lang="en-US" sz="2400" dirty="0"/>
              <a:t> in manufacturing technology node size </a:t>
            </a:r>
            <a:br>
              <a:rPr lang="en-US" sz="2400" dirty="0"/>
            </a:br>
            <a:endParaRPr lang="en-US" sz="2400" dirty="0"/>
          </a:p>
          <a:p>
            <a:pPr marL="482600" lvl="1" indent="-266700">
              <a:buClr>
                <a:schemeClr val="tx1"/>
              </a:buClr>
              <a:buFont typeface="+mj-lt"/>
              <a:buAutoNum type="arabicPeriod"/>
            </a:pPr>
            <a:r>
              <a:rPr lang="en-US" sz="2400" dirty="0"/>
              <a:t> support </a:t>
            </a:r>
            <a:r>
              <a:rPr lang="en-US" sz="2400" b="1" dirty="0">
                <a:solidFill>
                  <a:srgbClr val="00B050"/>
                </a:solidFill>
              </a:rPr>
              <a:t>processing near/using memory</a:t>
            </a:r>
          </a:p>
        </p:txBody>
      </p:sp>
      <p:sp>
        <p:nvSpPr>
          <p:cNvPr id="3" name="Slide Number Placeholder 2">
            <a:extLst>
              <a:ext uri="{FF2B5EF4-FFF2-40B4-BE49-F238E27FC236}">
                <a16:creationId xmlns:a16="http://schemas.microsoft.com/office/drawing/2014/main" id="{D80A7D0E-820D-EF72-622B-DAF675E0D3CC}"/>
              </a:ext>
            </a:extLst>
          </p:cNvPr>
          <p:cNvSpPr>
            <a:spLocks noGrp="1"/>
          </p:cNvSpPr>
          <p:nvPr>
            <p:ph type="sldNum" sz="quarter" idx="12"/>
          </p:nvPr>
        </p:nvSpPr>
        <p:spPr/>
        <p:txBody>
          <a:bodyPr/>
          <a:lstStyle/>
          <a:p>
            <a:fld id="{676C2683-0D41-1E45-8714-724CB2570654}" type="slidenum">
              <a:rPr lang="en-US" smtClean="0"/>
              <a:pPr/>
              <a:t>49</a:t>
            </a:fld>
            <a:endParaRPr lang="en-US" dirty="0"/>
          </a:p>
        </p:txBody>
      </p:sp>
      <p:sp>
        <p:nvSpPr>
          <p:cNvPr id="9" name="TextBox 8">
            <a:extLst>
              <a:ext uri="{FF2B5EF4-FFF2-40B4-BE49-F238E27FC236}">
                <a16:creationId xmlns:a16="http://schemas.microsoft.com/office/drawing/2014/main" id="{8C0BFD62-C55C-979A-6881-C5C227D43221}"/>
              </a:ext>
            </a:extLst>
          </p:cNvPr>
          <p:cNvSpPr txBox="1"/>
          <p:nvPr/>
        </p:nvSpPr>
        <p:spPr>
          <a:xfrm>
            <a:off x="8596374" y="1069647"/>
            <a:ext cx="1467068" cy="2062103"/>
          </a:xfrm>
          <a:prstGeom prst="rect">
            <a:avLst/>
          </a:prstGeom>
          <a:noFill/>
        </p:spPr>
        <p:txBody>
          <a:bodyPr wrap="none" rtlCol="0">
            <a:spAutoFit/>
          </a:bodyPr>
          <a:lstStyle/>
          <a:p>
            <a:pPr algn="ctr"/>
            <a:r>
              <a:rPr lang="en-US" sz="8000" dirty="0">
                <a:ln w="3175">
                  <a:noFill/>
                </a:ln>
                <a:solidFill>
                  <a:srgbClr val="00B050"/>
                </a:solidFill>
                <a:latin typeface="Font Awesome 5 Free Regular" panose="02000503000000000000" pitchFamily="2" charset="0"/>
              </a:rPr>
              <a:t></a:t>
            </a:r>
          </a:p>
          <a:p>
            <a:pPr algn="ctr"/>
            <a:r>
              <a:rPr lang="en-US" sz="2400" dirty="0">
                <a:ln w="3175">
                  <a:noFill/>
                </a:ln>
                <a:solidFill>
                  <a:srgbClr val="00B050"/>
                </a:solidFill>
                <a:latin typeface="Cambria" panose="02040503050406030204" pitchFamily="18" charset="0"/>
              </a:rPr>
              <a:t>Energy</a:t>
            </a:r>
          </a:p>
          <a:p>
            <a:pPr algn="ctr"/>
            <a:r>
              <a:rPr lang="en-US" sz="2400" dirty="0">
                <a:ln w="3175">
                  <a:noFill/>
                </a:ln>
                <a:solidFill>
                  <a:srgbClr val="00B050"/>
                </a:solidFill>
                <a:latin typeface="Cambria" panose="02040503050406030204" pitchFamily="18" charset="0"/>
              </a:rPr>
              <a:t>Efficiency</a:t>
            </a:r>
            <a:endParaRPr lang="en-US" sz="500" dirty="0">
              <a:ln w="3175">
                <a:noFill/>
              </a:ln>
              <a:solidFill>
                <a:srgbClr val="00B050"/>
              </a:solidFill>
              <a:latin typeface="Cambria" panose="02040503050406030204" pitchFamily="18" charset="0"/>
            </a:endParaRPr>
          </a:p>
        </p:txBody>
      </p:sp>
      <p:sp>
        <p:nvSpPr>
          <p:cNvPr id="10" name="TextBox 9">
            <a:extLst>
              <a:ext uri="{FF2B5EF4-FFF2-40B4-BE49-F238E27FC236}">
                <a16:creationId xmlns:a16="http://schemas.microsoft.com/office/drawing/2014/main" id="{7109467E-6BC4-6127-98E7-E038FE08D329}"/>
              </a:ext>
            </a:extLst>
          </p:cNvPr>
          <p:cNvSpPr txBox="1"/>
          <p:nvPr/>
        </p:nvSpPr>
        <p:spPr>
          <a:xfrm>
            <a:off x="6592122" y="1061870"/>
            <a:ext cx="1470852" cy="1754326"/>
          </a:xfrm>
          <a:prstGeom prst="rect">
            <a:avLst/>
          </a:prstGeom>
          <a:noFill/>
        </p:spPr>
        <p:txBody>
          <a:bodyPr wrap="none" rtlCol="0">
            <a:spAutoFit/>
          </a:bodyPr>
          <a:lstStyle/>
          <a:p>
            <a:r>
              <a:rPr lang="en-US" sz="8000" dirty="0">
                <a:ln w="3175">
                  <a:noFill/>
                </a:ln>
                <a:solidFill>
                  <a:srgbClr val="7030A0"/>
                </a:solidFill>
                <a:latin typeface="Font Awesome 5 Free Regular" panose="02000503000000000000" pitchFamily="2" charset="0"/>
              </a:rPr>
              <a:t></a:t>
            </a:r>
          </a:p>
          <a:p>
            <a:pPr algn="ctr"/>
            <a:r>
              <a:rPr lang="en-US" sz="2400" dirty="0">
                <a:ln w="3175">
                  <a:noFill/>
                </a:ln>
                <a:solidFill>
                  <a:srgbClr val="7030A0"/>
                </a:solidFill>
                <a:latin typeface="Cambria" panose="02040503050406030204" pitchFamily="18" charset="0"/>
              </a:rPr>
              <a:t>Fairness</a:t>
            </a:r>
            <a:endParaRPr lang="en-US" sz="3600" dirty="0">
              <a:ln w="3175">
                <a:noFill/>
              </a:ln>
              <a:solidFill>
                <a:srgbClr val="7030A0"/>
              </a:solidFill>
              <a:latin typeface="Cambria" panose="02040503050406030204" pitchFamily="18" charset="0"/>
            </a:endParaRPr>
          </a:p>
        </p:txBody>
      </p:sp>
      <p:sp>
        <p:nvSpPr>
          <p:cNvPr id="12" name="TextBox 11">
            <a:extLst>
              <a:ext uri="{FF2B5EF4-FFF2-40B4-BE49-F238E27FC236}">
                <a16:creationId xmlns:a16="http://schemas.microsoft.com/office/drawing/2014/main" id="{A73CEB84-CDBB-62BE-005A-77B13B1CEB35}"/>
              </a:ext>
            </a:extLst>
          </p:cNvPr>
          <p:cNvSpPr txBox="1"/>
          <p:nvPr/>
        </p:nvSpPr>
        <p:spPr>
          <a:xfrm>
            <a:off x="2128565" y="1061877"/>
            <a:ext cx="1520801" cy="1692771"/>
          </a:xfrm>
          <a:prstGeom prst="rect">
            <a:avLst/>
          </a:prstGeom>
          <a:noFill/>
        </p:spPr>
        <p:txBody>
          <a:bodyPr wrap="none" rtlCol="0">
            <a:spAutoFit/>
          </a:bodyPr>
          <a:lstStyle/>
          <a:p>
            <a:pPr algn="ctr"/>
            <a:r>
              <a:rPr lang="en-US" sz="8000" dirty="0">
                <a:ln w="3175">
                  <a:noFill/>
                </a:ln>
                <a:solidFill>
                  <a:schemeClr val="accent1">
                    <a:lumMod val="75000"/>
                  </a:schemeClr>
                </a:solidFill>
                <a:latin typeface="Font Awesome 5 Free Regular" panose="02000503000000000000" pitchFamily="2" charset="0"/>
              </a:rPr>
              <a:t></a:t>
            </a:r>
          </a:p>
          <a:p>
            <a:pPr algn="ctr"/>
            <a:r>
              <a:rPr lang="en-US" sz="2400" dirty="0">
                <a:ln w="3175">
                  <a:noFill/>
                </a:ln>
                <a:solidFill>
                  <a:schemeClr val="accent1">
                    <a:lumMod val="75000"/>
                  </a:schemeClr>
                </a:solidFill>
                <a:latin typeface="Cambria" panose="02040503050406030204" pitchFamily="18" charset="0"/>
              </a:rPr>
              <a:t>Reliability</a:t>
            </a:r>
          </a:p>
        </p:txBody>
      </p:sp>
      <p:sp>
        <p:nvSpPr>
          <p:cNvPr id="13" name="TextBox 12">
            <a:extLst>
              <a:ext uri="{FF2B5EF4-FFF2-40B4-BE49-F238E27FC236}">
                <a16:creationId xmlns:a16="http://schemas.microsoft.com/office/drawing/2014/main" id="{BE9C250A-F29F-427A-4EF2-31A9444AE38D}"/>
              </a:ext>
            </a:extLst>
          </p:cNvPr>
          <p:cNvSpPr txBox="1"/>
          <p:nvPr/>
        </p:nvSpPr>
        <p:spPr>
          <a:xfrm>
            <a:off x="4182766" y="1068067"/>
            <a:ext cx="1875963" cy="1692771"/>
          </a:xfrm>
          <a:prstGeom prst="rect">
            <a:avLst/>
          </a:prstGeom>
          <a:noFill/>
        </p:spPr>
        <p:txBody>
          <a:bodyPr wrap="none" rtlCol="0">
            <a:spAutoFit/>
          </a:bodyPr>
          <a:lstStyle/>
          <a:p>
            <a:pPr algn="ctr"/>
            <a:r>
              <a:rPr lang="en-US" sz="8000" dirty="0">
                <a:ln w="3175">
                  <a:noFill/>
                </a:ln>
                <a:solidFill>
                  <a:srgbClr val="C00000"/>
                </a:solidFill>
                <a:latin typeface="Font Awesome 5 Free Regular" panose="02000503000000000000" pitchFamily="2" charset="0"/>
              </a:rPr>
              <a:t></a:t>
            </a:r>
          </a:p>
          <a:p>
            <a:pPr algn="ctr"/>
            <a:r>
              <a:rPr lang="en-US" sz="2400" dirty="0">
                <a:ln w="3175">
                  <a:noFill/>
                </a:ln>
                <a:solidFill>
                  <a:srgbClr val="C00000"/>
                </a:solidFill>
                <a:latin typeface="Cambria" panose="02040503050406030204" pitchFamily="18" charset="0"/>
              </a:rPr>
              <a:t>Performance</a:t>
            </a:r>
          </a:p>
        </p:txBody>
      </p:sp>
    </p:spTree>
    <p:extLst>
      <p:ext uri="{BB962C8B-B14F-4D97-AF65-F5344CB8AC3E}">
        <p14:creationId xmlns:p14="http://schemas.microsoft.com/office/powerpoint/2010/main" val="202559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p:bldP spid="10"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The RowHammer Vulnerability [Kim+, ISCA’14]</a:t>
            </a:r>
          </a:p>
        </p:txBody>
      </p:sp>
      <p:sp>
        <p:nvSpPr>
          <p:cNvPr id="10" name="Slide Number Placeholder 3">
            <a:extLst>
              <a:ext uri="{FF2B5EF4-FFF2-40B4-BE49-F238E27FC236}">
                <a16:creationId xmlns:a16="http://schemas.microsoft.com/office/drawing/2014/main" id="{C9A13790-8550-68F3-B4E8-90D26D7F9CB6}"/>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5</a:t>
            </a:fld>
            <a:endParaRPr lang="en-US" dirty="0"/>
          </a:p>
        </p:txBody>
      </p:sp>
      <p:sp>
        <p:nvSpPr>
          <p:cNvPr id="6" name="Content Placeholder 2">
            <a:extLst>
              <a:ext uri="{FF2B5EF4-FFF2-40B4-BE49-F238E27FC236}">
                <a16:creationId xmlns:a16="http://schemas.microsoft.com/office/drawing/2014/main" id="{7545E099-5068-F448-A0AC-2CF624D53B84}"/>
              </a:ext>
            </a:extLst>
          </p:cNvPr>
          <p:cNvSpPr txBox="1">
            <a:spLocks/>
          </p:cNvSpPr>
          <p:nvPr/>
        </p:nvSpPr>
        <p:spPr>
          <a:xfrm>
            <a:off x="1599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a:p>
        </p:txBody>
      </p:sp>
      <p:sp>
        <p:nvSpPr>
          <p:cNvPr id="5" name="Rounded Rectangle 4">
            <a:extLst>
              <a:ext uri="{FF2B5EF4-FFF2-40B4-BE49-F238E27FC236}">
                <a16:creationId xmlns:a16="http://schemas.microsoft.com/office/drawing/2014/main" id="{7A085F27-A4ED-C14E-AD95-8BF59A083EB0}"/>
              </a:ext>
            </a:extLst>
          </p:cNvPr>
          <p:cNvSpPr/>
          <p:nvPr/>
        </p:nvSpPr>
        <p:spPr>
          <a:xfrm>
            <a:off x="2103899" y="1086426"/>
            <a:ext cx="7984215" cy="4217949"/>
          </a:xfrm>
          <a:prstGeom prst="roundRect">
            <a:avLst>
              <a:gd name="adj" fmla="val 9311"/>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05B6157-A106-4B44-80E1-EDD303BA10FF}"/>
              </a:ext>
            </a:extLst>
          </p:cNvPr>
          <p:cNvCxnSpPr>
            <a:cxnSpLocks/>
          </p:cNvCxnSpPr>
          <p:nvPr/>
        </p:nvCxnSpPr>
        <p:spPr>
          <a:xfrm>
            <a:off x="2548997" y="20143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A7FA5B-B3FC-2849-8E6D-CC87AF1FB831}"/>
              </a:ext>
            </a:extLst>
          </p:cNvPr>
          <p:cNvCxnSpPr>
            <a:cxnSpLocks/>
          </p:cNvCxnSpPr>
          <p:nvPr/>
        </p:nvCxnSpPr>
        <p:spPr>
          <a:xfrm>
            <a:off x="2548997" y="27001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A874E0-B63D-EB41-93F1-F757F837BC90}"/>
              </a:ext>
            </a:extLst>
          </p:cNvPr>
          <p:cNvCxnSpPr>
            <a:cxnSpLocks/>
          </p:cNvCxnSpPr>
          <p:nvPr/>
        </p:nvCxnSpPr>
        <p:spPr>
          <a:xfrm>
            <a:off x="2548997" y="3382198"/>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2DCADF-F6BB-2744-8F77-C4CA8D44C2E8}"/>
              </a:ext>
            </a:extLst>
          </p:cNvPr>
          <p:cNvCxnSpPr>
            <a:cxnSpLocks/>
          </p:cNvCxnSpPr>
          <p:nvPr/>
        </p:nvCxnSpPr>
        <p:spPr>
          <a:xfrm>
            <a:off x="2548997" y="405655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729E55-0D25-E64C-A8F5-6A9F1F824F9B}"/>
              </a:ext>
            </a:extLst>
          </p:cNvPr>
          <p:cNvCxnSpPr>
            <a:cxnSpLocks/>
          </p:cNvCxnSpPr>
          <p:nvPr/>
        </p:nvCxnSpPr>
        <p:spPr>
          <a:xfrm>
            <a:off x="2548997" y="4697099"/>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4ED067-4255-A64A-A059-8A5B04DE4C1C}"/>
              </a:ext>
            </a:extLst>
          </p:cNvPr>
          <p:cNvSpPr/>
          <p:nvPr/>
        </p:nvSpPr>
        <p:spPr>
          <a:xfrm>
            <a:off x="2960477" y="168100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13" name="Rectangle 12">
            <a:extLst>
              <a:ext uri="{FF2B5EF4-FFF2-40B4-BE49-F238E27FC236}">
                <a16:creationId xmlns:a16="http://schemas.microsoft.com/office/drawing/2014/main" id="{615884F7-A7E6-BC4D-9216-A6F9802D95B8}"/>
              </a:ext>
            </a:extLst>
          </p:cNvPr>
          <p:cNvSpPr/>
          <p:nvPr/>
        </p:nvSpPr>
        <p:spPr>
          <a:xfrm>
            <a:off x="2960477" y="4389357"/>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1" name="Rectangle 20">
            <a:extLst>
              <a:ext uri="{FF2B5EF4-FFF2-40B4-BE49-F238E27FC236}">
                <a16:creationId xmlns:a16="http://schemas.microsoft.com/office/drawing/2014/main" id="{B6936DDF-CF00-4EFC-8FAF-61206FCCE107}"/>
              </a:ext>
            </a:extLst>
          </p:cNvPr>
          <p:cNvSpPr/>
          <p:nvPr/>
        </p:nvSpPr>
        <p:spPr>
          <a:xfrm>
            <a:off x="2960477" y="235531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DD9D894C-ECF9-4880-9448-3E2DA01CB7C9}"/>
              </a:ext>
            </a:extLst>
          </p:cNvPr>
          <p:cNvSpPr/>
          <p:nvPr/>
        </p:nvSpPr>
        <p:spPr>
          <a:xfrm>
            <a:off x="2960477" y="302106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89A5C373-5E24-4FD4-B603-BB64ED344647}"/>
              </a:ext>
            </a:extLst>
          </p:cNvPr>
          <p:cNvSpPr/>
          <p:nvPr/>
        </p:nvSpPr>
        <p:spPr>
          <a:xfrm>
            <a:off x="2960477" y="3694365"/>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109E57F1-27F1-447A-B3F5-49B7E8DEADBE}"/>
              </a:ext>
            </a:extLst>
          </p:cNvPr>
          <p:cNvSpPr/>
          <p:nvPr/>
        </p:nvSpPr>
        <p:spPr>
          <a:xfrm>
            <a:off x="2960477" y="4372283"/>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a:solidFill>
                  <a:prstClr val="black"/>
                </a:solidFill>
                <a:latin typeface="Cambria" panose="02040503050406030204" pitchFamily="18" charset="0"/>
              </a:rPr>
              <a:t>Row 4</a:t>
            </a:r>
          </a:p>
        </p:txBody>
      </p:sp>
      <p:sp>
        <p:nvSpPr>
          <p:cNvPr id="56" name="Content Placeholder 2">
            <a:extLst>
              <a:ext uri="{FF2B5EF4-FFF2-40B4-BE49-F238E27FC236}">
                <a16:creationId xmlns:a16="http://schemas.microsoft.com/office/drawing/2014/main" id="{C78EA9EB-F44F-45A3-9113-B89C878AFBFE}"/>
              </a:ext>
            </a:extLst>
          </p:cNvPr>
          <p:cNvSpPr txBox="1">
            <a:spLocks/>
          </p:cNvSpPr>
          <p:nvPr/>
        </p:nvSpPr>
        <p:spPr>
          <a:xfrm>
            <a:off x="1599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dirty="0"/>
              <a:t>Repeatedly </a:t>
            </a:r>
            <a:r>
              <a:rPr lang="en-US" sz="2400" b="1" dirty="0">
                <a:solidFill>
                  <a:srgbClr val="538234"/>
                </a:solidFill>
              </a:rPr>
              <a:t>opening</a:t>
            </a:r>
            <a:r>
              <a:rPr lang="en-US" sz="2400" dirty="0">
                <a:solidFill>
                  <a:srgbClr val="538234"/>
                </a:solidFill>
              </a:rPr>
              <a:t> (activating) </a:t>
            </a:r>
            <a:r>
              <a:rPr lang="en-US" sz="2400" dirty="0"/>
              <a:t>and </a:t>
            </a:r>
            <a:r>
              <a:rPr lang="en-US" sz="2400" b="1" dirty="0">
                <a:solidFill>
                  <a:srgbClr val="C00000"/>
                </a:solidFill>
              </a:rPr>
              <a:t>closing</a:t>
            </a:r>
            <a:r>
              <a:rPr lang="en-US" sz="2400" dirty="0">
                <a:solidFill>
                  <a:srgbClr val="C00000"/>
                </a:solidFill>
              </a:rPr>
              <a:t> (precharging) </a:t>
            </a:r>
          </a:p>
          <a:p>
            <a:pPr marL="0" indent="0" algn="ctr">
              <a:spcBef>
                <a:spcPts val="0"/>
              </a:spcBef>
              <a:buNone/>
            </a:pPr>
            <a:r>
              <a:rPr lang="en-US" sz="2400" dirty="0"/>
              <a:t>a DRAM row causes </a:t>
            </a:r>
            <a:r>
              <a:rPr lang="en-US" sz="2400" b="1" dirty="0">
                <a:solidFill>
                  <a:schemeClr val="accent5">
                    <a:lumMod val="75000"/>
                  </a:schemeClr>
                </a:solidFill>
              </a:rPr>
              <a:t>RowHammer bitflips</a:t>
            </a:r>
            <a:r>
              <a:rPr lang="en-US" sz="2400" dirty="0">
                <a:solidFill>
                  <a:schemeClr val="accent5">
                    <a:lumMod val="75000"/>
                  </a:schemeClr>
                </a:solidFill>
              </a:rPr>
              <a:t> </a:t>
            </a:r>
            <a:r>
              <a:rPr lang="en-US" sz="2400" dirty="0"/>
              <a:t>in nearby cells</a:t>
            </a:r>
          </a:p>
          <a:p>
            <a:pPr marL="0" indent="0" algn="ctr">
              <a:spcBef>
                <a:spcPts val="0"/>
              </a:spcBef>
              <a:buNone/>
            </a:pPr>
            <a:r>
              <a:rPr lang="en-US" sz="2400" dirty="0">
                <a:solidFill>
                  <a:prstClr val="black"/>
                </a:solidFill>
              </a:rPr>
              <a:t>and breaks </a:t>
            </a:r>
            <a:r>
              <a:rPr lang="en-US" sz="2400" b="1" dirty="0">
                <a:solidFill>
                  <a:srgbClr val="C00000"/>
                </a:solidFill>
              </a:rPr>
              <a:t>memory isolation</a:t>
            </a:r>
            <a:endParaRPr lang="en-US" sz="2400" b="1" dirty="0"/>
          </a:p>
        </p:txBody>
      </p:sp>
      <p:grpSp>
        <p:nvGrpSpPr>
          <p:cNvPr id="4" name="Group 3">
            <a:extLst>
              <a:ext uri="{FF2B5EF4-FFF2-40B4-BE49-F238E27FC236}">
                <a16:creationId xmlns:a16="http://schemas.microsoft.com/office/drawing/2014/main" id="{7C9C0E07-D94C-48B6-BEB6-DB89E650DAA9}"/>
              </a:ext>
            </a:extLst>
          </p:cNvPr>
          <p:cNvGrpSpPr/>
          <p:nvPr/>
        </p:nvGrpSpPr>
        <p:grpSpPr>
          <a:xfrm>
            <a:off x="2952651" y="2353347"/>
            <a:ext cx="6286713" cy="1990657"/>
            <a:chOff x="1428644" y="1937227"/>
            <a:chExt cx="6286713" cy="1990657"/>
          </a:xfrm>
        </p:grpSpPr>
        <p:sp>
          <p:nvSpPr>
            <p:cNvPr id="58" name="Rectangle 57">
              <a:extLst>
                <a:ext uri="{FF2B5EF4-FFF2-40B4-BE49-F238E27FC236}">
                  <a16:creationId xmlns:a16="http://schemas.microsoft.com/office/drawing/2014/main" id="{4FE156D8-70F5-4C67-B453-2AF3A52022A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7" name="Content Placeholder 2">
              <a:extLst>
                <a:ext uri="{FF2B5EF4-FFF2-40B4-BE49-F238E27FC236}">
                  <a16:creationId xmlns:a16="http://schemas.microsoft.com/office/drawing/2014/main" id="{93F19E91-E237-4B80-9D4F-D248EBC468B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59" name="Rectangle 58">
              <a:extLst>
                <a:ext uri="{FF2B5EF4-FFF2-40B4-BE49-F238E27FC236}">
                  <a16:creationId xmlns:a16="http://schemas.microsoft.com/office/drawing/2014/main" id="{176E8814-72AD-4261-A762-E4EEB1025B2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0" name="Rectangle 59">
              <a:extLst>
                <a:ext uri="{FF2B5EF4-FFF2-40B4-BE49-F238E27FC236}">
                  <a16:creationId xmlns:a16="http://schemas.microsoft.com/office/drawing/2014/main" id="{5865DC31-76F5-4815-8DFB-122C37217C8F}"/>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9" name="Group 8">
            <a:extLst>
              <a:ext uri="{FF2B5EF4-FFF2-40B4-BE49-F238E27FC236}">
                <a16:creationId xmlns:a16="http://schemas.microsoft.com/office/drawing/2014/main" id="{51F05092-E1D6-44BB-A59E-1BDA8528CE69}"/>
              </a:ext>
            </a:extLst>
          </p:cNvPr>
          <p:cNvGrpSpPr/>
          <p:nvPr/>
        </p:nvGrpSpPr>
        <p:grpSpPr>
          <a:xfrm>
            <a:off x="2952651" y="3020077"/>
            <a:ext cx="6286713" cy="649632"/>
            <a:chOff x="1428644" y="2603964"/>
            <a:chExt cx="6286713" cy="649632"/>
          </a:xfrm>
        </p:grpSpPr>
        <p:sp>
          <p:nvSpPr>
            <p:cNvPr id="61" name="Rectangle 60">
              <a:extLst>
                <a:ext uri="{FF2B5EF4-FFF2-40B4-BE49-F238E27FC236}">
                  <a16:creationId xmlns:a16="http://schemas.microsoft.com/office/drawing/2014/main" id="{E8896486-F152-49E7-B46F-6349E0B93A80}"/>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2" name="Content Placeholder 2">
              <a:extLst>
                <a:ext uri="{FF2B5EF4-FFF2-40B4-BE49-F238E27FC236}">
                  <a16:creationId xmlns:a16="http://schemas.microsoft.com/office/drawing/2014/main" id="{360280D7-FF36-4E2C-8206-9D26C004139B}"/>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63" name="Group 62">
            <a:extLst>
              <a:ext uri="{FF2B5EF4-FFF2-40B4-BE49-F238E27FC236}">
                <a16:creationId xmlns:a16="http://schemas.microsoft.com/office/drawing/2014/main" id="{A4607016-D3C8-4B92-BDB6-4E8EC9785BBD}"/>
              </a:ext>
            </a:extLst>
          </p:cNvPr>
          <p:cNvGrpSpPr/>
          <p:nvPr/>
        </p:nvGrpSpPr>
        <p:grpSpPr>
          <a:xfrm>
            <a:off x="2949318" y="3025382"/>
            <a:ext cx="6286713" cy="649632"/>
            <a:chOff x="1428644" y="2604952"/>
            <a:chExt cx="6286713" cy="649632"/>
          </a:xfrm>
        </p:grpSpPr>
        <p:sp>
          <p:nvSpPr>
            <p:cNvPr id="64" name="Rectangle 63">
              <a:extLst>
                <a:ext uri="{FF2B5EF4-FFF2-40B4-BE49-F238E27FC236}">
                  <a16:creationId xmlns:a16="http://schemas.microsoft.com/office/drawing/2014/main" id="{4827DD48-A518-432B-BBDC-DCAB727C9C21}"/>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5" name="Content Placeholder 2">
              <a:extLst>
                <a:ext uri="{FF2B5EF4-FFF2-40B4-BE49-F238E27FC236}">
                  <a16:creationId xmlns:a16="http://schemas.microsoft.com/office/drawing/2014/main" id="{1B6CB13E-8A01-492F-A9D5-56CA01915C9A}"/>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grpSp>
      <p:grpSp>
        <p:nvGrpSpPr>
          <p:cNvPr id="78" name="Group 77">
            <a:extLst>
              <a:ext uri="{FF2B5EF4-FFF2-40B4-BE49-F238E27FC236}">
                <a16:creationId xmlns:a16="http://schemas.microsoft.com/office/drawing/2014/main" id="{BF8A0D40-2A4A-4EFF-AB16-F74053223421}"/>
              </a:ext>
            </a:extLst>
          </p:cNvPr>
          <p:cNvGrpSpPr/>
          <p:nvPr/>
        </p:nvGrpSpPr>
        <p:grpSpPr>
          <a:xfrm>
            <a:off x="-7303181" y="3833980"/>
            <a:ext cx="6286713" cy="649632"/>
            <a:chOff x="1428644" y="2604952"/>
            <a:chExt cx="6286713" cy="649632"/>
          </a:xfrm>
        </p:grpSpPr>
        <p:sp>
          <p:nvSpPr>
            <p:cNvPr id="79" name="Rectangle 78">
              <a:extLst>
                <a:ext uri="{FF2B5EF4-FFF2-40B4-BE49-F238E27FC236}">
                  <a16:creationId xmlns:a16="http://schemas.microsoft.com/office/drawing/2014/main" id="{C69D592F-9EFC-413D-BBDA-6EE340E691F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80" name="Content Placeholder 2">
              <a:extLst>
                <a:ext uri="{FF2B5EF4-FFF2-40B4-BE49-F238E27FC236}">
                  <a16:creationId xmlns:a16="http://schemas.microsoft.com/office/drawing/2014/main" id="{180AB318-53C1-4180-83A9-568BE5736A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12" name="Group 11">
            <a:extLst>
              <a:ext uri="{FF2B5EF4-FFF2-40B4-BE49-F238E27FC236}">
                <a16:creationId xmlns:a16="http://schemas.microsoft.com/office/drawing/2014/main" id="{98C00C2C-D80D-4BF3-A044-1E8F9765C6CA}"/>
              </a:ext>
            </a:extLst>
          </p:cNvPr>
          <p:cNvGrpSpPr/>
          <p:nvPr/>
        </p:nvGrpSpPr>
        <p:grpSpPr>
          <a:xfrm>
            <a:off x="6982418" y="2455287"/>
            <a:ext cx="2285690" cy="1794806"/>
            <a:chOff x="5458418" y="2039174"/>
            <a:chExt cx="2285690" cy="1794806"/>
          </a:xfrm>
        </p:grpSpPr>
        <p:sp>
          <p:nvSpPr>
            <p:cNvPr id="102" name="Rectangle 101">
              <a:extLst>
                <a:ext uri="{FF2B5EF4-FFF2-40B4-BE49-F238E27FC236}">
                  <a16:creationId xmlns:a16="http://schemas.microsoft.com/office/drawing/2014/main" id="{E75BF2EF-60F7-419B-8036-597209688DD0}"/>
                </a:ext>
              </a:extLst>
            </p:cNvPr>
            <p:cNvSpPr/>
            <p:nvPr/>
          </p:nvSpPr>
          <p:spPr>
            <a:xfrm>
              <a:off x="6016776" y="2039174"/>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3" name="Rectangle 102">
              <a:extLst>
                <a:ext uri="{FF2B5EF4-FFF2-40B4-BE49-F238E27FC236}">
                  <a16:creationId xmlns:a16="http://schemas.microsoft.com/office/drawing/2014/main" id="{120CA236-6655-4C8A-8A9E-2547A1536D41}"/>
                </a:ext>
              </a:extLst>
            </p:cNvPr>
            <p:cNvSpPr/>
            <p:nvPr/>
          </p:nvSpPr>
          <p:spPr>
            <a:xfrm>
              <a:off x="6016776" y="3372315"/>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91" name="Rectangle 90">
              <a:extLst>
                <a:ext uri="{FF2B5EF4-FFF2-40B4-BE49-F238E27FC236}">
                  <a16:creationId xmlns:a16="http://schemas.microsoft.com/office/drawing/2014/main" id="{F8CE62B5-47F7-4D07-AA22-F6DECEC6E88A}"/>
                </a:ext>
              </a:extLst>
            </p:cNvPr>
            <p:cNvSpPr/>
            <p:nvPr/>
          </p:nvSpPr>
          <p:spPr>
            <a:xfrm>
              <a:off x="5458418" y="2685155"/>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grpSp>
      <p:grpSp>
        <p:nvGrpSpPr>
          <p:cNvPr id="48" name="Group 47">
            <a:extLst>
              <a:ext uri="{FF2B5EF4-FFF2-40B4-BE49-F238E27FC236}">
                <a16:creationId xmlns:a16="http://schemas.microsoft.com/office/drawing/2014/main" id="{7B431FD1-5BE2-2C44-B9F7-09D6F43E9360}"/>
              </a:ext>
            </a:extLst>
          </p:cNvPr>
          <p:cNvGrpSpPr/>
          <p:nvPr/>
        </p:nvGrpSpPr>
        <p:grpSpPr>
          <a:xfrm>
            <a:off x="2960077" y="3024860"/>
            <a:ext cx="6271453" cy="649632"/>
            <a:chOff x="1428644" y="2604952"/>
            <a:chExt cx="6286713" cy="649632"/>
          </a:xfrm>
        </p:grpSpPr>
        <p:sp>
          <p:nvSpPr>
            <p:cNvPr id="49" name="Rectangle 48">
              <a:extLst>
                <a:ext uri="{FF2B5EF4-FFF2-40B4-BE49-F238E27FC236}">
                  <a16:creationId xmlns:a16="http://schemas.microsoft.com/office/drawing/2014/main" id="{AA1496F3-3EC1-9344-A3C2-C19ACAE2471F}"/>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0" name="Content Placeholder 2">
              <a:extLst>
                <a:ext uri="{FF2B5EF4-FFF2-40B4-BE49-F238E27FC236}">
                  <a16:creationId xmlns:a16="http://schemas.microsoft.com/office/drawing/2014/main" id="{C3935D28-5E78-4343-902C-540DBB9F6F0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grpSp>
      <p:grpSp>
        <p:nvGrpSpPr>
          <p:cNvPr id="7" name="Group 6">
            <a:extLst>
              <a:ext uri="{FF2B5EF4-FFF2-40B4-BE49-F238E27FC236}">
                <a16:creationId xmlns:a16="http://schemas.microsoft.com/office/drawing/2014/main" id="{8B5172BE-DABD-144A-A583-5E47F38C7D5C}"/>
              </a:ext>
            </a:extLst>
          </p:cNvPr>
          <p:cNvGrpSpPr/>
          <p:nvPr/>
        </p:nvGrpSpPr>
        <p:grpSpPr>
          <a:xfrm>
            <a:off x="2965594" y="3029699"/>
            <a:ext cx="6266955" cy="649632"/>
            <a:chOff x="-3913331" y="4700899"/>
            <a:chExt cx="6266955" cy="649632"/>
          </a:xfrm>
        </p:grpSpPr>
        <p:sp>
          <p:nvSpPr>
            <p:cNvPr id="51" name="Rectangle 50">
              <a:extLst>
                <a:ext uri="{FF2B5EF4-FFF2-40B4-BE49-F238E27FC236}">
                  <a16:creationId xmlns:a16="http://schemas.microsoft.com/office/drawing/2014/main" id="{AC440CBA-2BEC-274B-9890-215243780C35}"/>
                </a:ext>
              </a:extLst>
            </p:cNvPr>
            <p:cNvSpPr/>
            <p:nvPr/>
          </p:nvSpPr>
          <p:spPr>
            <a:xfrm>
              <a:off x="-3913331" y="4700899"/>
              <a:ext cx="6266955"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2" name="Content Placeholder 2">
              <a:extLst>
                <a:ext uri="{FF2B5EF4-FFF2-40B4-BE49-F238E27FC236}">
                  <a16:creationId xmlns:a16="http://schemas.microsoft.com/office/drawing/2014/main" id="{D2FA242F-D615-8C4E-AC81-1DDED9EF01EA}"/>
                </a:ext>
              </a:extLst>
            </p:cNvPr>
            <p:cNvSpPr txBox="1">
              <a:spLocks/>
            </p:cNvSpPr>
            <p:nvPr/>
          </p:nvSpPr>
          <p:spPr>
            <a:xfrm>
              <a:off x="-3776745" y="472996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sp>
        <p:nvSpPr>
          <p:cNvPr id="54" name="Rectangle 53">
            <a:extLst>
              <a:ext uri="{FF2B5EF4-FFF2-40B4-BE49-F238E27FC236}">
                <a16:creationId xmlns:a16="http://schemas.microsoft.com/office/drawing/2014/main" id="{A82EC301-6147-C84F-8673-82CE40BC8335}"/>
              </a:ext>
            </a:extLst>
          </p:cNvPr>
          <p:cNvSpPr/>
          <p:nvPr/>
        </p:nvSpPr>
        <p:spPr>
          <a:xfrm>
            <a:off x="12308517" y="3545060"/>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sp>
        <p:nvSpPr>
          <p:cNvPr id="8" name="Rectangle 7">
            <a:extLst>
              <a:ext uri="{FF2B5EF4-FFF2-40B4-BE49-F238E27FC236}">
                <a16:creationId xmlns:a16="http://schemas.microsoft.com/office/drawing/2014/main" id="{28E6E4A5-0DF6-F848-BCDF-6D0D92E07801}"/>
              </a:ext>
            </a:extLst>
          </p:cNvPr>
          <p:cNvSpPr/>
          <p:nvPr/>
        </p:nvSpPr>
        <p:spPr>
          <a:xfrm>
            <a:off x="2103893" y="1124731"/>
            <a:ext cx="7984214" cy="553998"/>
          </a:xfrm>
          <a:prstGeom prst="rect">
            <a:avLst/>
          </a:prstGeom>
        </p:spPr>
        <p:txBody>
          <a:bodyPr wrap="square">
            <a:spAutoFit/>
          </a:bodyPr>
          <a:lstStyle/>
          <a:p>
            <a:pPr algn="ctr"/>
            <a:r>
              <a:rPr lang="en-US" sz="3000" b="1">
                <a:latin typeface="Cambria" panose="02040503050406030204" pitchFamily="18" charset="0"/>
              </a:rPr>
              <a:t>DRAM Subarray</a:t>
            </a:r>
            <a:endParaRPr lang="en-US" sz="3000">
              <a:latin typeface="Cambria" panose="02040503050406030204" pitchFamily="18" charset="0"/>
            </a:endParaRPr>
          </a:p>
        </p:txBody>
      </p:sp>
      <p:sp>
        <p:nvSpPr>
          <p:cNvPr id="71" name="Multiply 70">
            <a:extLst>
              <a:ext uri="{FF2B5EF4-FFF2-40B4-BE49-F238E27FC236}">
                <a16:creationId xmlns:a16="http://schemas.microsoft.com/office/drawing/2014/main" id="{7620920D-1E50-5D4E-8E4D-40DBD607206F}"/>
              </a:ext>
            </a:extLst>
          </p:cNvPr>
          <p:cNvSpPr/>
          <p:nvPr/>
        </p:nvSpPr>
        <p:spPr>
          <a:xfrm>
            <a:off x="6996754" y="233511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2" name="Multiply 71">
            <a:extLst>
              <a:ext uri="{FF2B5EF4-FFF2-40B4-BE49-F238E27FC236}">
                <a16:creationId xmlns:a16="http://schemas.microsoft.com/office/drawing/2014/main" id="{C1C9C404-0CE3-8E42-871C-F215B43C0A09}"/>
              </a:ext>
            </a:extLst>
          </p:cNvPr>
          <p:cNvSpPr/>
          <p:nvPr/>
        </p:nvSpPr>
        <p:spPr>
          <a:xfrm>
            <a:off x="4439086" y="3663856"/>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Tree>
    <p:extLst>
      <p:ext uri="{BB962C8B-B14F-4D97-AF65-F5344CB8AC3E}">
        <p14:creationId xmlns:p14="http://schemas.microsoft.com/office/powerpoint/2010/main" val="4569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1" grpId="0" animBg="1"/>
      <p:bldP spid="7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96D2-9270-E94A-11D5-731196E38729}"/>
              </a:ext>
            </a:extLst>
          </p:cNvPr>
          <p:cNvSpPr>
            <a:spLocks noGrp="1"/>
          </p:cNvSpPr>
          <p:nvPr>
            <p:ph type="title"/>
          </p:nvPr>
        </p:nvSpPr>
        <p:spPr/>
        <p:txBody>
          <a:bodyPr>
            <a:noAutofit/>
          </a:bodyPr>
          <a:lstStyle/>
          <a:p>
            <a:r>
              <a:rPr lang="en-US" dirty="0"/>
              <a:t>Future Research for Better Memory Systems</a:t>
            </a:r>
          </a:p>
        </p:txBody>
      </p:sp>
      <p:sp>
        <p:nvSpPr>
          <p:cNvPr id="8" name="Slide Number Placeholder 7">
            <a:extLst>
              <a:ext uri="{FF2B5EF4-FFF2-40B4-BE49-F238E27FC236}">
                <a16:creationId xmlns:a16="http://schemas.microsoft.com/office/drawing/2014/main" id="{17F2F25D-288E-D29D-F901-F71C980A684E}"/>
              </a:ext>
            </a:extLst>
          </p:cNvPr>
          <p:cNvSpPr>
            <a:spLocks noGrp="1"/>
          </p:cNvSpPr>
          <p:nvPr>
            <p:ph type="sldNum" sz="quarter" idx="12"/>
          </p:nvPr>
        </p:nvSpPr>
        <p:spPr/>
        <p:txBody>
          <a:bodyPr/>
          <a:lstStyle/>
          <a:p>
            <a:fld id="{676C2683-0D41-1E45-8714-724CB2570654}" type="slidenum">
              <a:rPr lang="en-US" smtClean="0"/>
              <a:pPr/>
              <a:t>50</a:t>
            </a:fld>
            <a:endParaRPr lang="en-US" dirty="0"/>
          </a:p>
        </p:txBody>
      </p:sp>
      <p:sp>
        <p:nvSpPr>
          <p:cNvPr id="9" name="TextBox 8">
            <a:extLst>
              <a:ext uri="{FF2B5EF4-FFF2-40B4-BE49-F238E27FC236}">
                <a16:creationId xmlns:a16="http://schemas.microsoft.com/office/drawing/2014/main" id="{8C0BFD62-C55C-979A-6881-C5C227D43221}"/>
              </a:ext>
            </a:extLst>
          </p:cNvPr>
          <p:cNvSpPr txBox="1"/>
          <p:nvPr/>
        </p:nvSpPr>
        <p:spPr>
          <a:xfrm>
            <a:off x="1618528" y="1116603"/>
            <a:ext cx="1210588" cy="1400383"/>
          </a:xfrm>
          <a:prstGeom prst="rect">
            <a:avLst/>
          </a:prstGeom>
          <a:noFill/>
        </p:spPr>
        <p:txBody>
          <a:bodyPr wrap="none" rtlCol="0">
            <a:spAutoFit/>
          </a:bodyPr>
          <a:lstStyle/>
          <a:p>
            <a:pPr algn="ctr"/>
            <a:r>
              <a:rPr lang="en-US" sz="8000" dirty="0">
                <a:ln w="3175">
                  <a:noFill/>
                </a:ln>
                <a:solidFill>
                  <a:schemeClr val="accent2">
                    <a:lumMod val="75000"/>
                  </a:schemeClr>
                </a:solidFill>
                <a:latin typeface="Font Awesome 5 Free Regular" panose="02000503000000000000" pitchFamily="2" charset="0"/>
              </a:rPr>
              <a:t></a:t>
            </a:r>
          </a:p>
          <a:p>
            <a:pPr algn="ctr"/>
            <a:endParaRPr lang="en-US" sz="500" dirty="0">
              <a:ln w="3175">
                <a:noFill/>
              </a:ln>
              <a:solidFill>
                <a:srgbClr val="00B050"/>
              </a:solidFill>
              <a:latin typeface="Cambria" panose="02040503050406030204" pitchFamily="18" charset="0"/>
            </a:endParaRPr>
          </a:p>
        </p:txBody>
      </p:sp>
      <p:sp>
        <p:nvSpPr>
          <p:cNvPr id="10" name="TextBox 9">
            <a:extLst>
              <a:ext uri="{FF2B5EF4-FFF2-40B4-BE49-F238E27FC236}">
                <a16:creationId xmlns:a16="http://schemas.microsoft.com/office/drawing/2014/main" id="{7109467E-6BC4-6127-98E7-E038FE08D329}"/>
              </a:ext>
            </a:extLst>
          </p:cNvPr>
          <p:cNvSpPr txBox="1"/>
          <p:nvPr/>
        </p:nvSpPr>
        <p:spPr>
          <a:xfrm>
            <a:off x="1542328" y="2807024"/>
            <a:ext cx="1338828" cy="1323439"/>
          </a:xfrm>
          <a:prstGeom prst="rect">
            <a:avLst/>
          </a:prstGeom>
          <a:noFill/>
        </p:spPr>
        <p:txBody>
          <a:bodyPr wrap="none" rtlCol="0">
            <a:spAutoFit/>
          </a:bodyPr>
          <a:lstStyle/>
          <a:p>
            <a:pPr algn="ctr"/>
            <a:r>
              <a:rPr lang="en-US" sz="8000" dirty="0">
                <a:ln w="3175">
                  <a:noFill/>
                </a:ln>
                <a:solidFill>
                  <a:srgbClr val="7030A0"/>
                </a:solidFill>
                <a:latin typeface="Font Awesome 5 Free Regular" panose="02000503000000000000" pitchFamily="2" charset="0"/>
              </a:rPr>
              <a:t></a:t>
            </a:r>
          </a:p>
        </p:txBody>
      </p:sp>
      <p:sp>
        <p:nvSpPr>
          <p:cNvPr id="12" name="TextBox 11">
            <a:extLst>
              <a:ext uri="{FF2B5EF4-FFF2-40B4-BE49-F238E27FC236}">
                <a16:creationId xmlns:a16="http://schemas.microsoft.com/office/drawing/2014/main" id="{A73CEB84-CDBB-62BE-005A-77B13B1CEB35}"/>
              </a:ext>
            </a:extLst>
          </p:cNvPr>
          <p:cNvSpPr txBox="1"/>
          <p:nvPr/>
        </p:nvSpPr>
        <p:spPr>
          <a:xfrm>
            <a:off x="1648698" y="4462683"/>
            <a:ext cx="1503725" cy="1323439"/>
          </a:xfrm>
          <a:prstGeom prst="rect">
            <a:avLst/>
          </a:prstGeom>
          <a:noFill/>
        </p:spPr>
        <p:txBody>
          <a:bodyPr wrap="square" rtlCol="0">
            <a:spAutoFit/>
          </a:bodyPr>
          <a:lstStyle/>
          <a:p>
            <a:pPr algn="ctr"/>
            <a:r>
              <a:rPr lang="en-US" sz="8000" dirty="0">
                <a:ln w="3175">
                  <a:noFill/>
                </a:ln>
                <a:solidFill>
                  <a:srgbClr val="2E5597"/>
                </a:solidFill>
                <a:latin typeface="Font Awesome 5 Free Regular" panose="02000503000000000000" pitchFamily="2" charset="0"/>
              </a:rPr>
              <a:t></a:t>
            </a:r>
            <a:r>
              <a:rPr lang="en-US" sz="2000" dirty="0">
                <a:ln w="3175">
                  <a:noFill/>
                </a:ln>
                <a:solidFill>
                  <a:schemeClr val="accent1">
                    <a:lumMod val="75000"/>
                  </a:schemeClr>
                </a:solidFill>
                <a:latin typeface="Cambria" panose="02040503050406030204" pitchFamily="18" charset="0"/>
              </a:rPr>
              <a:t> </a:t>
            </a:r>
            <a:endParaRPr lang="en-US" sz="8000" dirty="0">
              <a:ln w="3175">
                <a:noFill/>
              </a:ln>
              <a:solidFill>
                <a:schemeClr val="accent1">
                  <a:lumMod val="75000"/>
                </a:schemeClr>
              </a:solidFill>
              <a:latin typeface="Font Awesome 5 Free Regular" panose="02000503000000000000" pitchFamily="2" charset="0"/>
            </a:endParaRPr>
          </a:p>
        </p:txBody>
      </p:sp>
      <p:sp>
        <p:nvSpPr>
          <p:cNvPr id="3" name="TextBox 2">
            <a:extLst>
              <a:ext uri="{FF2B5EF4-FFF2-40B4-BE49-F238E27FC236}">
                <a16:creationId xmlns:a16="http://schemas.microsoft.com/office/drawing/2014/main" id="{D74E18B6-0AA9-39BB-0597-1EE0E4595F41}"/>
              </a:ext>
            </a:extLst>
          </p:cNvPr>
          <p:cNvSpPr txBox="1"/>
          <p:nvPr/>
        </p:nvSpPr>
        <p:spPr>
          <a:xfrm>
            <a:off x="3152416" y="4753974"/>
            <a:ext cx="3263900" cy="830997"/>
          </a:xfrm>
          <a:prstGeom prst="rect">
            <a:avLst/>
          </a:prstGeom>
          <a:noFill/>
        </p:spPr>
        <p:txBody>
          <a:bodyPr wrap="square" rtlCol="0">
            <a:spAutoFit/>
          </a:bodyPr>
          <a:lstStyle/>
          <a:p>
            <a:r>
              <a:rPr lang="en-US" sz="2400" dirty="0">
                <a:ln w="3175">
                  <a:noFill/>
                </a:ln>
                <a:solidFill>
                  <a:schemeClr val="accent1">
                    <a:lumMod val="75000"/>
                  </a:schemeClr>
                </a:solidFill>
                <a:latin typeface="Cambria" panose="02040503050406030204" pitchFamily="18" charset="0"/>
              </a:rPr>
              <a:t>Cross-Layer</a:t>
            </a:r>
          </a:p>
          <a:p>
            <a:r>
              <a:rPr lang="en-US" sz="2400" dirty="0">
                <a:ln w="3175">
                  <a:noFill/>
                </a:ln>
                <a:solidFill>
                  <a:schemeClr val="accent1">
                    <a:lumMod val="75000"/>
                  </a:schemeClr>
                </a:solidFill>
                <a:latin typeface="Cambria" panose="02040503050406030204" pitchFamily="18" charset="0"/>
              </a:rPr>
              <a:t>Communication</a:t>
            </a:r>
            <a:endParaRPr lang="en-US" sz="2400" dirty="0"/>
          </a:p>
        </p:txBody>
      </p:sp>
      <p:sp>
        <p:nvSpPr>
          <p:cNvPr id="5" name="TextBox 4">
            <a:extLst>
              <a:ext uri="{FF2B5EF4-FFF2-40B4-BE49-F238E27FC236}">
                <a16:creationId xmlns:a16="http://schemas.microsoft.com/office/drawing/2014/main" id="{0E679067-726F-E2D1-F49D-F9B28EF2321A}"/>
              </a:ext>
            </a:extLst>
          </p:cNvPr>
          <p:cNvSpPr txBox="1"/>
          <p:nvPr/>
        </p:nvSpPr>
        <p:spPr>
          <a:xfrm>
            <a:off x="3027732" y="3051608"/>
            <a:ext cx="4428035" cy="830997"/>
          </a:xfrm>
          <a:prstGeom prst="rect">
            <a:avLst/>
          </a:prstGeom>
          <a:noFill/>
        </p:spPr>
        <p:txBody>
          <a:bodyPr wrap="square" rtlCol="0">
            <a:spAutoFit/>
          </a:bodyPr>
          <a:lstStyle/>
          <a:p>
            <a:r>
              <a:rPr lang="en-US" sz="2400" dirty="0">
                <a:ln w="3175">
                  <a:noFill/>
                </a:ln>
                <a:solidFill>
                  <a:srgbClr val="7030A0"/>
                </a:solidFill>
                <a:latin typeface="Cambria" panose="02040503050406030204" pitchFamily="18" charset="0"/>
              </a:rPr>
              <a:t>Flexible and Intelligent Memory</a:t>
            </a:r>
            <a:br>
              <a:rPr lang="en-US" sz="2400" dirty="0">
                <a:ln w="3175">
                  <a:noFill/>
                </a:ln>
                <a:solidFill>
                  <a:srgbClr val="7030A0"/>
                </a:solidFill>
                <a:latin typeface="Cambria" panose="02040503050406030204" pitchFamily="18" charset="0"/>
              </a:rPr>
            </a:br>
            <a:r>
              <a:rPr lang="en-US" sz="2400" dirty="0">
                <a:ln w="3175">
                  <a:noFill/>
                </a:ln>
                <a:solidFill>
                  <a:srgbClr val="7030A0"/>
                </a:solidFill>
                <a:latin typeface="Cambria" panose="02040503050406030204" pitchFamily="18" charset="0"/>
              </a:rPr>
              <a:t>Chips, Interfaces, Controllers</a:t>
            </a:r>
          </a:p>
        </p:txBody>
      </p:sp>
      <p:sp>
        <p:nvSpPr>
          <p:cNvPr id="6" name="TextBox 5">
            <a:extLst>
              <a:ext uri="{FF2B5EF4-FFF2-40B4-BE49-F238E27FC236}">
                <a16:creationId xmlns:a16="http://schemas.microsoft.com/office/drawing/2014/main" id="{166C009D-6B83-862C-F3A8-B9B17FF7BBAA}"/>
              </a:ext>
            </a:extLst>
          </p:cNvPr>
          <p:cNvSpPr txBox="1"/>
          <p:nvPr/>
        </p:nvSpPr>
        <p:spPr>
          <a:xfrm>
            <a:off x="2975692" y="1401295"/>
            <a:ext cx="4428035" cy="830997"/>
          </a:xfrm>
          <a:prstGeom prst="rect">
            <a:avLst/>
          </a:prstGeom>
          <a:noFill/>
        </p:spPr>
        <p:txBody>
          <a:bodyPr wrap="square" rtlCol="0">
            <a:spAutoFit/>
          </a:bodyPr>
          <a:lstStyle/>
          <a:p>
            <a:r>
              <a:rPr lang="en-US" sz="2400" dirty="0">
                <a:ln w="3175">
                  <a:noFill/>
                </a:ln>
                <a:solidFill>
                  <a:schemeClr val="accent2">
                    <a:lumMod val="75000"/>
                  </a:schemeClr>
                </a:solidFill>
                <a:latin typeface="Cambria" panose="02040503050406030204" pitchFamily="18" charset="0"/>
              </a:rPr>
              <a:t>Deeper Understanding of</a:t>
            </a:r>
          </a:p>
          <a:p>
            <a:r>
              <a:rPr lang="en-US" sz="2400" dirty="0">
                <a:ln w="3175">
                  <a:noFill/>
                </a:ln>
                <a:solidFill>
                  <a:schemeClr val="accent2">
                    <a:lumMod val="75000"/>
                  </a:schemeClr>
                </a:solidFill>
                <a:latin typeface="Cambria" panose="02040503050406030204" pitchFamily="18" charset="0"/>
              </a:rPr>
              <a:t>Physics and Vulnerabilities</a:t>
            </a:r>
          </a:p>
        </p:txBody>
      </p:sp>
    </p:spTree>
    <p:extLst>
      <p:ext uri="{BB962C8B-B14F-4D97-AF65-F5344CB8AC3E}">
        <p14:creationId xmlns:p14="http://schemas.microsoft.com/office/powerpoint/2010/main" val="283814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3" grpId="0"/>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5764D-AB74-7C1C-BCA3-B24FD2278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5545D-D5E4-6F10-CF5F-AB27E7756B6E}"/>
              </a:ext>
            </a:extLst>
          </p:cNvPr>
          <p:cNvSpPr>
            <a:spLocks noGrp="1"/>
          </p:cNvSpPr>
          <p:nvPr>
            <p:ph type="title"/>
          </p:nvPr>
        </p:nvSpPr>
        <p:spPr/>
        <p:txBody>
          <a:bodyPr>
            <a:normAutofit fontScale="90000"/>
          </a:bodyPr>
          <a:lstStyle/>
          <a:p>
            <a:r>
              <a:rPr lang="en-US" dirty="0"/>
              <a:t>Deeper Understanding of Physics and Vulnerabilities</a:t>
            </a:r>
          </a:p>
        </p:txBody>
      </p:sp>
      <p:sp>
        <p:nvSpPr>
          <p:cNvPr id="3" name="Content Placeholder 2">
            <a:extLst>
              <a:ext uri="{FF2B5EF4-FFF2-40B4-BE49-F238E27FC236}">
                <a16:creationId xmlns:a16="http://schemas.microsoft.com/office/drawing/2014/main" id="{F196191C-FFD3-7ED4-D5D3-A1DB62CC7952}"/>
              </a:ext>
            </a:extLst>
          </p:cNvPr>
          <p:cNvSpPr>
            <a:spLocks noGrp="1"/>
          </p:cNvSpPr>
          <p:nvPr>
            <p:ph idx="1"/>
          </p:nvPr>
        </p:nvSpPr>
        <p:spPr/>
        <p:txBody>
          <a:bodyPr>
            <a:normAutofit/>
          </a:bodyPr>
          <a:lstStyle/>
          <a:p>
            <a:endParaRPr lang="en-US" sz="2800" dirty="0"/>
          </a:p>
          <a:p>
            <a:pPr>
              <a:buClr>
                <a:schemeClr val="tx1"/>
              </a:buClr>
            </a:pPr>
            <a:r>
              <a:rPr lang="en-US" sz="2800" dirty="0"/>
              <a:t>The effect of </a:t>
            </a:r>
            <a:r>
              <a:rPr lang="en-US" sz="2800" b="1" dirty="0">
                <a:solidFill>
                  <a:srgbClr val="7030A0"/>
                </a:solidFill>
              </a:rPr>
              <a:t>aging</a:t>
            </a:r>
            <a:br>
              <a:rPr lang="en-US" sz="4000" b="1" dirty="0">
                <a:solidFill>
                  <a:srgbClr val="7030A0"/>
                </a:solidFill>
              </a:rPr>
            </a:br>
            <a:r>
              <a:rPr lang="en-US" dirty="0"/>
              <a:t>Preliminary data on</a:t>
            </a:r>
            <a:br>
              <a:rPr lang="en-US" dirty="0"/>
            </a:br>
            <a:r>
              <a:rPr lang="en-US" dirty="0"/>
              <a:t>aging via 68-day of </a:t>
            </a:r>
            <a:br>
              <a:rPr lang="en-US" dirty="0"/>
            </a:br>
            <a:r>
              <a:rPr lang="en-US" dirty="0"/>
              <a:t>continuous hammering</a:t>
            </a:r>
          </a:p>
          <a:p>
            <a:pPr>
              <a:buClr>
                <a:schemeClr val="tx1"/>
              </a:buClr>
            </a:pPr>
            <a:endParaRPr lang="en-US" sz="3600" dirty="0"/>
          </a:p>
          <a:p>
            <a:pPr>
              <a:buClr>
                <a:schemeClr val="tx1"/>
              </a:buClr>
            </a:pPr>
            <a:endParaRPr lang="en-US" b="1" dirty="0">
              <a:solidFill>
                <a:srgbClr val="7030A0"/>
              </a:solidFill>
            </a:endParaRPr>
          </a:p>
          <a:p>
            <a:pPr>
              <a:buClr>
                <a:schemeClr val="tx1"/>
              </a:buClr>
            </a:pPr>
            <a:endParaRPr lang="en-US" sz="2800" dirty="0"/>
          </a:p>
          <a:p>
            <a:pPr marL="0" indent="0">
              <a:buClr>
                <a:schemeClr val="tx1"/>
              </a:buClr>
              <a:buNone/>
            </a:pPr>
            <a:endParaRPr lang="en-US" sz="2800" dirty="0"/>
          </a:p>
        </p:txBody>
      </p:sp>
      <p:sp>
        <p:nvSpPr>
          <p:cNvPr id="4" name="Slide Number Placeholder 3">
            <a:extLst>
              <a:ext uri="{FF2B5EF4-FFF2-40B4-BE49-F238E27FC236}">
                <a16:creationId xmlns:a16="http://schemas.microsoft.com/office/drawing/2014/main" id="{18370E86-C90A-25D1-37DA-62FF159C9F48}"/>
              </a:ext>
            </a:extLst>
          </p:cNvPr>
          <p:cNvSpPr>
            <a:spLocks noGrp="1"/>
          </p:cNvSpPr>
          <p:nvPr>
            <p:ph type="sldNum" sz="quarter" idx="12"/>
          </p:nvPr>
        </p:nvSpPr>
        <p:spPr/>
        <p:txBody>
          <a:bodyPr/>
          <a:lstStyle/>
          <a:p>
            <a:fld id="{676C2683-0D41-1E45-8714-724CB2570654}" type="slidenum">
              <a:rPr lang="en-US" smtClean="0"/>
              <a:pPr/>
              <a:t>51</a:t>
            </a:fld>
            <a:endParaRPr lang="en-US" dirty="0"/>
          </a:p>
        </p:txBody>
      </p:sp>
      <p:sp>
        <p:nvSpPr>
          <p:cNvPr id="9" name="Content Placeholder 2">
            <a:extLst>
              <a:ext uri="{FF2B5EF4-FFF2-40B4-BE49-F238E27FC236}">
                <a16:creationId xmlns:a16="http://schemas.microsoft.com/office/drawing/2014/main" id="{CB24A333-27E6-D772-350F-01827E539F21}"/>
              </a:ext>
            </a:extLst>
          </p:cNvPr>
          <p:cNvSpPr txBox="1">
            <a:spLocks/>
          </p:cNvSpPr>
          <p:nvPr/>
        </p:nvSpPr>
        <p:spPr>
          <a:xfrm>
            <a:off x="1678368" y="965201"/>
            <a:ext cx="8989630" cy="5336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endParaRPr lang="en-US" sz="2800" dirty="0"/>
          </a:p>
        </p:txBody>
      </p:sp>
      <p:grpSp>
        <p:nvGrpSpPr>
          <p:cNvPr id="10" name="Group 9">
            <a:extLst>
              <a:ext uri="{FF2B5EF4-FFF2-40B4-BE49-F238E27FC236}">
                <a16:creationId xmlns:a16="http://schemas.microsoft.com/office/drawing/2014/main" id="{F97A37B3-D228-3FFC-1CA0-5B6AC8D4A4A2}"/>
              </a:ext>
            </a:extLst>
          </p:cNvPr>
          <p:cNvGrpSpPr/>
          <p:nvPr/>
        </p:nvGrpSpPr>
        <p:grpSpPr>
          <a:xfrm>
            <a:off x="5086710" y="1146429"/>
            <a:ext cx="5581297" cy="5589896"/>
            <a:chOff x="3562703" y="1146429"/>
            <a:chExt cx="5581297" cy="5589896"/>
          </a:xfrm>
        </p:grpSpPr>
        <p:pic>
          <p:nvPicPr>
            <p:cNvPr id="11" name="Picture 10">
              <a:extLst>
                <a:ext uri="{FF2B5EF4-FFF2-40B4-BE49-F238E27FC236}">
                  <a16:creationId xmlns:a16="http://schemas.microsoft.com/office/drawing/2014/main" id="{6A4DCD79-8F51-70BA-6014-CAE55C5D120E}"/>
                </a:ext>
              </a:extLst>
            </p:cNvPr>
            <p:cNvPicPr>
              <a:picLocks noChangeAspect="1"/>
            </p:cNvPicPr>
            <p:nvPr/>
          </p:nvPicPr>
          <p:blipFill>
            <a:blip r:embed="rId2"/>
            <a:stretch>
              <a:fillRect/>
            </a:stretch>
          </p:blipFill>
          <p:spPr>
            <a:xfrm>
              <a:off x="3885869" y="1146429"/>
              <a:ext cx="5258130" cy="5258130"/>
            </a:xfrm>
            <a:prstGeom prst="rect">
              <a:avLst/>
            </a:prstGeom>
          </p:spPr>
        </p:pic>
        <p:sp>
          <p:nvSpPr>
            <p:cNvPr id="12" name="TextBox 11">
              <a:extLst>
                <a:ext uri="{FF2B5EF4-FFF2-40B4-BE49-F238E27FC236}">
                  <a16:creationId xmlns:a16="http://schemas.microsoft.com/office/drawing/2014/main" id="{626077D6-AA0A-791B-90AB-9705115C239C}"/>
                </a:ext>
              </a:extLst>
            </p:cNvPr>
            <p:cNvSpPr txBox="1"/>
            <p:nvPr/>
          </p:nvSpPr>
          <p:spPr>
            <a:xfrm>
              <a:off x="4072226" y="60899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13" name="TextBox 12">
              <a:extLst>
                <a:ext uri="{FF2B5EF4-FFF2-40B4-BE49-F238E27FC236}">
                  <a16:creationId xmlns:a16="http://schemas.microsoft.com/office/drawing/2014/main" id="{F8430BBB-6733-A973-98C0-35F448CD0154}"/>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4" name="Triangle 13">
            <a:extLst>
              <a:ext uri="{FF2B5EF4-FFF2-40B4-BE49-F238E27FC236}">
                <a16:creationId xmlns:a16="http://schemas.microsoft.com/office/drawing/2014/main" id="{65DA8167-7BA3-7489-1CBB-C85A633FF9A5}"/>
              </a:ext>
            </a:extLst>
          </p:cNvPr>
          <p:cNvSpPr/>
          <p:nvPr/>
        </p:nvSpPr>
        <p:spPr>
          <a:xfrm>
            <a:off x="6267451" y="1297314"/>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96ED4D-EE7C-61B2-3F7F-B94EEB3C2C1D}"/>
              </a:ext>
            </a:extLst>
          </p:cNvPr>
          <p:cNvSpPr/>
          <p:nvPr/>
        </p:nvSpPr>
        <p:spPr>
          <a:xfrm>
            <a:off x="6246674" y="1253843"/>
            <a:ext cx="4278455" cy="430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338AAD0-EB88-2D7C-5C25-3722CD64A23D}"/>
              </a:ext>
            </a:extLst>
          </p:cNvPr>
          <p:cNvSpPr txBox="1"/>
          <p:nvPr/>
        </p:nvSpPr>
        <p:spPr>
          <a:xfrm>
            <a:off x="1678368" y="3313931"/>
            <a:ext cx="3253966" cy="1323439"/>
          </a:xfrm>
          <a:prstGeom prst="rect">
            <a:avLst/>
          </a:prstGeom>
          <a:solidFill>
            <a:schemeClr val="accent2">
              <a:lumMod val="20000"/>
              <a:lumOff val="80000"/>
            </a:schemeClr>
          </a:solidFill>
          <a:ln>
            <a:solidFill>
              <a:schemeClr val="accent2">
                <a:lumMod val="50000"/>
              </a:schemeClr>
            </a:solidFill>
          </a:ln>
        </p:spPr>
        <p:txBody>
          <a:bodyPr wrap="square" rtlCol="0">
            <a:spAutoFit/>
          </a:bodyPr>
          <a:lstStyle/>
          <a:p>
            <a:pPr algn="ctr"/>
            <a:r>
              <a:rPr lang="en-US" sz="2000" b="1" dirty="0">
                <a:solidFill>
                  <a:schemeClr val="accent2">
                    <a:lumMod val="50000"/>
                  </a:schemeClr>
                </a:solidFill>
                <a:latin typeface="Cambria" panose="02040503050406030204" pitchFamily="18" charset="0"/>
              </a:rPr>
              <a:t>Aging</a:t>
            </a:r>
            <a:r>
              <a:rPr lang="en-US" sz="2000" dirty="0">
                <a:solidFill>
                  <a:schemeClr val="accent2">
                    <a:lumMod val="50000"/>
                  </a:schemeClr>
                </a:solidFill>
                <a:latin typeface="Cambria" panose="02040503050406030204" pitchFamily="18" charset="0"/>
              </a:rPr>
              <a:t> can lead to read disturbance bitflips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at </a:t>
            </a:r>
            <a:r>
              <a:rPr lang="en-US" sz="2000" b="1" dirty="0">
                <a:solidFill>
                  <a:schemeClr val="accent2">
                    <a:lumMod val="50000"/>
                  </a:schemeClr>
                </a:solidFill>
                <a:latin typeface="Cambria" panose="02040503050406030204" pitchFamily="18" charset="0"/>
              </a:rPr>
              <a:t>smaller</a:t>
            </a:r>
            <a:r>
              <a:rPr lang="en-US" sz="2000" dirty="0">
                <a:solidFill>
                  <a:schemeClr val="accent2">
                    <a:lumMod val="50000"/>
                  </a:schemeClr>
                </a:solidFill>
                <a:latin typeface="Cambria" panose="02040503050406030204" pitchFamily="18" charset="0"/>
              </a:rPr>
              <a:t>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hammer counts</a:t>
            </a:r>
          </a:p>
        </p:txBody>
      </p:sp>
      <p:grpSp>
        <p:nvGrpSpPr>
          <p:cNvPr id="17" name="Group 16">
            <a:extLst>
              <a:ext uri="{FF2B5EF4-FFF2-40B4-BE49-F238E27FC236}">
                <a16:creationId xmlns:a16="http://schemas.microsoft.com/office/drawing/2014/main" id="{BE9247B9-99A1-1F51-0661-6F35A84CEA01}"/>
              </a:ext>
            </a:extLst>
          </p:cNvPr>
          <p:cNvGrpSpPr/>
          <p:nvPr/>
        </p:nvGrpSpPr>
        <p:grpSpPr>
          <a:xfrm>
            <a:off x="5086710" y="1146429"/>
            <a:ext cx="5581297" cy="5564496"/>
            <a:chOff x="3562703" y="1146429"/>
            <a:chExt cx="5581297" cy="5564496"/>
          </a:xfrm>
        </p:grpSpPr>
        <p:pic>
          <p:nvPicPr>
            <p:cNvPr id="18" name="Picture 17">
              <a:extLst>
                <a:ext uri="{FF2B5EF4-FFF2-40B4-BE49-F238E27FC236}">
                  <a16:creationId xmlns:a16="http://schemas.microsoft.com/office/drawing/2014/main" id="{96A4CB52-8F2B-BA26-358C-01BB3E05FA11}"/>
                </a:ext>
              </a:extLst>
            </p:cNvPr>
            <p:cNvPicPr>
              <a:picLocks noChangeAspect="1"/>
            </p:cNvPicPr>
            <p:nvPr/>
          </p:nvPicPr>
          <p:blipFill>
            <a:blip r:embed="rId2"/>
            <a:stretch>
              <a:fillRect/>
            </a:stretch>
          </p:blipFill>
          <p:spPr>
            <a:xfrm>
              <a:off x="3885869" y="1146429"/>
              <a:ext cx="5258130" cy="5258130"/>
            </a:xfrm>
            <a:prstGeom prst="rect">
              <a:avLst/>
            </a:prstGeom>
          </p:spPr>
        </p:pic>
        <p:sp>
          <p:nvSpPr>
            <p:cNvPr id="19" name="TextBox 18">
              <a:extLst>
                <a:ext uri="{FF2B5EF4-FFF2-40B4-BE49-F238E27FC236}">
                  <a16:creationId xmlns:a16="http://schemas.microsoft.com/office/drawing/2014/main" id="{5BE05E85-92C2-18FE-BECE-BBFAE366AABA}"/>
                </a:ext>
              </a:extLst>
            </p:cNvPr>
            <p:cNvSpPr txBox="1"/>
            <p:nvPr/>
          </p:nvSpPr>
          <p:spPr>
            <a:xfrm>
              <a:off x="4072226" y="60645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20" name="TextBox 19">
              <a:extLst>
                <a:ext uri="{FF2B5EF4-FFF2-40B4-BE49-F238E27FC236}">
                  <a16:creationId xmlns:a16="http://schemas.microsoft.com/office/drawing/2014/main" id="{BB3D935C-2B09-85E6-F7D5-E923AB7FEEF8}"/>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21" name="Triangle 20">
            <a:extLst>
              <a:ext uri="{FF2B5EF4-FFF2-40B4-BE49-F238E27FC236}">
                <a16:creationId xmlns:a16="http://schemas.microsoft.com/office/drawing/2014/main" id="{C84A9FCF-DD3C-3830-B161-F4420DD0C0B7}"/>
              </a:ext>
            </a:extLst>
          </p:cNvPr>
          <p:cNvSpPr/>
          <p:nvPr/>
        </p:nvSpPr>
        <p:spPr>
          <a:xfrm>
            <a:off x="6267449" y="1297314"/>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9A6A02C6-1920-407D-A775-A010A301F2B4}"/>
              </a:ext>
            </a:extLst>
          </p:cNvPr>
          <p:cNvSpPr txBox="1">
            <a:spLocks/>
          </p:cNvSpPr>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a:pPr/>
              <a:t>51</a:t>
            </a:fld>
            <a:endParaRPr lang="en-US" dirty="0"/>
          </a:p>
        </p:txBody>
      </p:sp>
      <p:grpSp>
        <p:nvGrpSpPr>
          <p:cNvPr id="23" name="Group 22">
            <a:extLst>
              <a:ext uri="{FF2B5EF4-FFF2-40B4-BE49-F238E27FC236}">
                <a16:creationId xmlns:a16="http://schemas.microsoft.com/office/drawing/2014/main" id="{160A2813-3D8E-5961-3B37-EE1D5DCD84BA}"/>
              </a:ext>
            </a:extLst>
          </p:cNvPr>
          <p:cNvGrpSpPr/>
          <p:nvPr/>
        </p:nvGrpSpPr>
        <p:grpSpPr>
          <a:xfrm>
            <a:off x="6524816" y="2527300"/>
            <a:ext cx="2898584" cy="2855080"/>
            <a:chOff x="5000816" y="2527300"/>
            <a:chExt cx="2898584" cy="2855080"/>
          </a:xfrm>
        </p:grpSpPr>
        <p:cxnSp>
          <p:nvCxnSpPr>
            <p:cNvPr id="24" name="Straight Arrow Connector 23">
              <a:extLst>
                <a:ext uri="{FF2B5EF4-FFF2-40B4-BE49-F238E27FC236}">
                  <a16:creationId xmlns:a16="http://schemas.microsoft.com/office/drawing/2014/main" id="{642EB9C0-D3A0-1DEA-D26E-6B96A7EE9EE5}"/>
                </a:ext>
              </a:extLst>
            </p:cNvPr>
            <p:cNvCxnSpPr/>
            <p:nvPr/>
          </p:nvCxnSpPr>
          <p:spPr>
            <a:xfrm>
              <a:off x="7899400" y="2527300"/>
              <a:ext cx="0" cy="7866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A71339-A229-DDB4-F05D-2B6C41C7DE71}"/>
                </a:ext>
              </a:extLst>
            </p:cNvPr>
            <p:cNvCxnSpPr>
              <a:cxnSpLocks/>
            </p:cNvCxnSpPr>
            <p:nvPr/>
          </p:nvCxnSpPr>
          <p:spPr>
            <a:xfrm>
              <a:off x="6931898" y="3429000"/>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3E92B4-CB6C-ED55-2D70-C3D0ACF0BD1C}"/>
                </a:ext>
              </a:extLst>
            </p:cNvPr>
            <p:cNvCxnSpPr>
              <a:cxnSpLocks/>
            </p:cNvCxnSpPr>
            <p:nvPr/>
          </p:nvCxnSpPr>
          <p:spPr>
            <a:xfrm>
              <a:off x="6666989" y="3704138"/>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5B81F76-3619-8AB5-515F-1B7BC1315EA6}"/>
                </a:ext>
              </a:extLst>
            </p:cNvPr>
            <p:cNvCxnSpPr>
              <a:cxnSpLocks/>
            </p:cNvCxnSpPr>
            <p:nvPr/>
          </p:nvCxnSpPr>
          <p:spPr>
            <a:xfrm>
              <a:off x="6163761" y="4225776"/>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AA4C00D-6662-04CA-0ACE-0CBDAD5CBF53}"/>
                </a:ext>
              </a:extLst>
            </p:cNvPr>
            <p:cNvCxnSpPr>
              <a:cxnSpLocks/>
            </p:cNvCxnSpPr>
            <p:nvPr/>
          </p:nvCxnSpPr>
          <p:spPr>
            <a:xfrm>
              <a:off x="5604279" y="4758665"/>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472837-54B3-9908-9D03-4E47B63FBA94}"/>
                </a:ext>
              </a:extLst>
            </p:cNvPr>
            <p:cNvCxnSpPr>
              <a:cxnSpLocks/>
            </p:cNvCxnSpPr>
            <p:nvPr/>
          </p:nvCxnSpPr>
          <p:spPr>
            <a:xfrm>
              <a:off x="5339369" y="5015034"/>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E3B8BA8-CDFF-3CED-117C-2E895E75645A}"/>
                </a:ext>
              </a:extLst>
            </p:cNvPr>
            <p:cNvCxnSpPr>
              <a:cxnSpLocks/>
            </p:cNvCxnSpPr>
            <p:nvPr/>
          </p:nvCxnSpPr>
          <p:spPr>
            <a:xfrm>
              <a:off x="5000816" y="5198707"/>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087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6" grpId="0" animBg="1"/>
      <p:bldP spid="21" grpId="0" animBg="1"/>
      <p:bldP spid="2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5764D-AB74-7C1C-BCA3-B24FD2278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5545D-D5E4-6F10-CF5F-AB27E7756B6E}"/>
              </a:ext>
            </a:extLst>
          </p:cNvPr>
          <p:cNvSpPr>
            <a:spLocks noGrp="1"/>
          </p:cNvSpPr>
          <p:nvPr>
            <p:ph type="title"/>
          </p:nvPr>
        </p:nvSpPr>
        <p:spPr/>
        <p:txBody>
          <a:bodyPr>
            <a:normAutofit fontScale="90000"/>
          </a:bodyPr>
          <a:lstStyle/>
          <a:p>
            <a:r>
              <a:rPr lang="en-US" dirty="0"/>
              <a:t>Deeper Understanding of Physics and Vulnerabilities</a:t>
            </a:r>
          </a:p>
        </p:txBody>
      </p:sp>
      <p:sp>
        <p:nvSpPr>
          <p:cNvPr id="3" name="Content Placeholder 2">
            <a:extLst>
              <a:ext uri="{FF2B5EF4-FFF2-40B4-BE49-F238E27FC236}">
                <a16:creationId xmlns:a16="http://schemas.microsoft.com/office/drawing/2014/main" id="{F196191C-FFD3-7ED4-D5D3-A1DB62CC7952}"/>
              </a:ext>
            </a:extLst>
          </p:cNvPr>
          <p:cNvSpPr>
            <a:spLocks noGrp="1"/>
          </p:cNvSpPr>
          <p:nvPr>
            <p:ph idx="1"/>
          </p:nvPr>
        </p:nvSpPr>
        <p:spPr/>
        <p:txBody>
          <a:bodyPr>
            <a:normAutofit/>
          </a:bodyPr>
          <a:lstStyle/>
          <a:p>
            <a:endParaRPr lang="en-US" sz="2800" dirty="0"/>
          </a:p>
          <a:p>
            <a:pPr>
              <a:buClr>
                <a:schemeClr val="tx1"/>
              </a:buClr>
            </a:pPr>
            <a:r>
              <a:rPr lang="en-US" sz="2800" dirty="0"/>
              <a:t>The effect of </a:t>
            </a:r>
            <a:r>
              <a:rPr lang="en-US" sz="2800" b="1" dirty="0">
                <a:solidFill>
                  <a:srgbClr val="7030A0"/>
                </a:solidFill>
              </a:rPr>
              <a:t>aging</a:t>
            </a:r>
            <a:br>
              <a:rPr lang="en-US" sz="4000" b="1" dirty="0">
                <a:solidFill>
                  <a:srgbClr val="7030A0"/>
                </a:solidFill>
              </a:rPr>
            </a:br>
            <a:r>
              <a:rPr lang="en-US" dirty="0"/>
              <a:t>Preliminary data on</a:t>
            </a:r>
            <a:br>
              <a:rPr lang="en-US" dirty="0"/>
            </a:br>
            <a:r>
              <a:rPr lang="en-US" dirty="0"/>
              <a:t>aging via 68-day of </a:t>
            </a:r>
            <a:br>
              <a:rPr lang="en-US" dirty="0"/>
            </a:br>
            <a:r>
              <a:rPr lang="en-US" dirty="0"/>
              <a:t>continuous hammering</a:t>
            </a:r>
          </a:p>
          <a:p>
            <a:pPr>
              <a:buClr>
                <a:schemeClr val="tx1"/>
              </a:buClr>
            </a:pPr>
            <a:endParaRPr lang="en-US" sz="3600" dirty="0"/>
          </a:p>
          <a:p>
            <a:pPr>
              <a:buClr>
                <a:schemeClr val="tx1"/>
              </a:buClr>
            </a:pPr>
            <a:endParaRPr lang="en-US" b="1" dirty="0">
              <a:solidFill>
                <a:srgbClr val="7030A0"/>
              </a:solidFill>
            </a:endParaRPr>
          </a:p>
          <a:p>
            <a:pPr>
              <a:buClr>
                <a:schemeClr val="tx1"/>
              </a:buClr>
            </a:pPr>
            <a:endParaRPr lang="en-US" sz="2800" dirty="0"/>
          </a:p>
          <a:p>
            <a:pPr marL="0" indent="0">
              <a:buClr>
                <a:schemeClr val="tx1"/>
              </a:buClr>
              <a:buNone/>
            </a:pPr>
            <a:endParaRPr lang="en-US" sz="2800" dirty="0"/>
          </a:p>
        </p:txBody>
      </p:sp>
      <p:sp>
        <p:nvSpPr>
          <p:cNvPr id="4" name="Slide Number Placeholder 3">
            <a:extLst>
              <a:ext uri="{FF2B5EF4-FFF2-40B4-BE49-F238E27FC236}">
                <a16:creationId xmlns:a16="http://schemas.microsoft.com/office/drawing/2014/main" id="{18370E86-C90A-25D1-37DA-62FF159C9F48}"/>
              </a:ext>
            </a:extLst>
          </p:cNvPr>
          <p:cNvSpPr>
            <a:spLocks noGrp="1"/>
          </p:cNvSpPr>
          <p:nvPr>
            <p:ph type="sldNum" sz="quarter" idx="12"/>
          </p:nvPr>
        </p:nvSpPr>
        <p:spPr/>
        <p:txBody>
          <a:bodyPr/>
          <a:lstStyle/>
          <a:p>
            <a:fld id="{676C2683-0D41-1E45-8714-724CB2570654}" type="slidenum">
              <a:rPr lang="en-US" smtClean="0"/>
              <a:pPr/>
              <a:t>52</a:t>
            </a:fld>
            <a:endParaRPr lang="en-US" dirty="0"/>
          </a:p>
        </p:txBody>
      </p:sp>
      <p:sp>
        <p:nvSpPr>
          <p:cNvPr id="9" name="Content Placeholder 2">
            <a:extLst>
              <a:ext uri="{FF2B5EF4-FFF2-40B4-BE49-F238E27FC236}">
                <a16:creationId xmlns:a16="http://schemas.microsoft.com/office/drawing/2014/main" id="{CB24A333-27E6-D772-350F-01827E539F21}"/>
              </a:ext>
            </a:extLst>
          </p:cNvPr>
          <p:cNvSpPr txBox="1">
            <a:spLocks/>
          </p:cNvSpPr>
          <p:nvPr/>
        </p:nvSpPr>
        <p:spPr>
          <a:xfrm>
            <a:off x="1678368" y="965201"/>
            <a:ext cx="8989630" cy="5336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endParaRPr lang="en-US" sz="2800" dirty="0"/>
          </a:p>
        </p:txBody>
      </p:sp>
      <p:grpSp>
        <p:nvGrpSpPr>
          <p:cNvPr id="10" name="Group 9">
            <a:extLst>
              <a:ext uri="{FF2B5EF4-FFF2-40B4-BE49-F238E27FC236}">
                <a16:creationId xmlns:a16="http://schemas.microsoft.com/office/drawing/2014/main" id="{F97A37B3-D228-3FFC-1CA0-5B6AC8D4A4A2}"/>
              </a:ext>
            </a:extLst>
          </p:cNvPr>
          <p:cNvGrpSpPr/>
          <p:nvPr/>
        </p:nvGrpSpPr>
        <p:grpSpPr>
          <a:xfrm>
            <a:off x="5086710" y="1146429"/>
            <a:ext cx="5581297" cy="5589896"/>
            <a:chOff x="3562703" y="1146429"/>
            <a:chExt cx="5581297" cy="5589896"/>
          </a:xfrm>
        </p:grpSpPr>
        <p:pic>
          <p:nvPicPr>
            <p:cNvPr id="11" name="Picture 10">
              <a:extLst>
                <a:ext uri="{FF2B5EF4-FFF2-40B4-BE49-F238E27FC236}">
                  <a16:creationId xmlns:a16="http://schemas.microsoft.com/office/drawing/2014/main" id="{6A4DCD79-8F51-70BA-6014-CAE55C5D120E}"/>
                </a:ext>
              </a:extLst>
            </p:cNvPr>
            <p:cNvPicPr>
              <a:picLocks noChangeAspect="1"/>
            </p:cNvPicPr>
            <p:nvPr/>
          </p:nvPicPr>
          <p:blipFill>
            <a:blip r:embed="rId2"/>
            <a:stretch>
              <a:fillRect/>
            </a:stretch>
          </p:blipFill>
          <p:spPr>
            <a:xfrm>
              <a:off x="3885869" y="1146429"/>
              <a:ext cx="5258130" cy="5258130"/>
            </a:xfrm>
            <a:prstGeom prst="rect">
              <a:avLst/>
            </a:prstGeom>
          </p:spPr>
        </p:pic>
        <p:sp>
          <p:nvSpPr>
            <p:cNvPr id="12" name="TextBox 11">
              <a:extLst>
                <a:ext uri="{FF2B5EF4-FFF2-40B4-BE49-F238E27FC236}">
                  <a16:creationId xmlns:a16="http://schemas.microsoft.com/office/drawing/2014/main" id="{626077D6-AA0A-791B-90AB-9705115C239C}"/>
                </a:ext>
              </a:extLst>
            </p:cNvPr>
            <p:cNvSpPr txBox="1"/>
            <p:nvPr/>
          </p:nvSpPr>
          <p:spPr>
            <a:xfrm>
              <a:off x="4072226" y="60899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13" name="TextBox 12">
              <a:extLst>
                <a:ext uri="{FF2B5EF4-FFF2-40B4-BE49-F238E27FC236}">
                  <a16:creationId xmlns:a16="http://schemas.microsoft.com/office/drawing/2014/main" id="{F8430BBB-6733-A973-98C0-35F448CD0154}"/>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4" name="Triangle 13">
            <a:extLst>
              <a:ext uri="{FF2B5EF4-FFF2-40B4-BE49-F238E27FC236}">
                <a16:creationId xmlns:a16="http://schemas.microsoft.com/office/drawing/2014/main" id="{65DA8167-7BA3-7489-1CBB-C85A633FF9A5}"/>
              </a:ext>
            </a:extLst>
          </p:cNvPr>
          <p:cNvSpPr/>
          <p:nvPr/>
        </p:nvSpPr>
        <p:spPr>
          <a:xfrm>
            <a:off x="6267451" y="1297314"/>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96ED4D-EE7C-61B2-3F7F-B94EEB3C2C1D}"/>
              </a:ext>
            </a:extLst>
          </p:cNvPr>
          <p:cNvSpPr/>
          <p:nvPr/>
        </p:nvSpPr>
        <p:spPr>
          <a:xfrm>
            <a:off x="6246674" y="1253843"/>
            <a:ext cx="4278455" cy="430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338AAD0-EB88-2D7C-5C25-3722CD64A23D}"/>
              </a:ext>
            </a:extLst>
          </p:cNvPr>
          <p:cNvSpPr txBox="1"/>
          <p:nvPr/>
        </p:nvSpPr>
        <p:spPr>
          <a:xfrm>
            <a:off x="1678368" y="3313931"/>
            <a:ext cx="3253966" cy="1323439"/>
          </a:xfrm>
          <a:prstGeom prst="rect">
            <a:avLst/>
          </a:prstGeom>
          <a:solidFill>
            <a:schemeClr val="accent2">
              <a:lumMod val="20000"/>
              <a:lumOff val="80000"/>
            </a:schemeClr>
          </a:solidFill>
          <a:ln>
            <a:solidFill>
              <a:schemeClr val="accent2">
                <a:lumMod val="50000"/>
              </a:schemeClr>
            </a:solidFill>
          </a:ln>
        </p:spPr>
        <p:txBody>
          <a:bodyPr wrap="square" rtlCol="0">
            <a:spAutoFit/>
          </a:bodyPr>
          <a:lstStyle/>
          <a:p>
            <a:pPr algn="ctr"/>
            <a:r>
              <a:rPr lang="en-US" sz="2000" b="1" dirty="0">
                <a:solidFill>
                  <a:schemeClr val="accent2">
                    <a:lumMod val="50000"/>
                  </a:schemeClr>
                </a:solidFill>
                <a:latin typeface="Cambria" panose="02040503050406030204" pitchFamily="18" charset="0"/>
              </a:rPr>
              <a:t>Aging</a:t>
            </a:r>
            <a:r>
              <a:rPr lang="en-US" sz="2000" dirty="0">
                <a:solidFill>
                  <a:schemeClr val="accent2">
                    <a:lumMod val="50000"/>
                  </a:schemeClr>
                </a:solidFill>
                <a:latin typeface="Cambria" panose="02040503050406030204" pitchFamily="18" charset="0"/>
              </a:rPr>
              <a:t> can lead to read disturbance bitflips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at </a:t>
            </a:r>
            <a:r>
              <a:rPr lang="en-US" sz="2000" b="1" dirty="0">
                <a:solidFill>
                  <a:schemeClr val="accent2">
                    <a:lumMod val="50000"/>
                  </a:schemeClr>
                </a:solidFill>
                <a:latin typeface="Cambria" panose="02040503050406030204" pitchFamily="18" charset="0"/>
              </a:rPr>
              <a:t>smaller</a:t>
            </a:r>
            <a:r>
              <a:rPr lang="en-US" sz="2000" dirty="0">
                <a:solidFill>
                  <a:schemeClr val="accent2">
                    <a:lumMod val="50000"/>
                  </a:schemeClr>
                </a:solidFill>
                <a:latin typeface="Cambria" panose="02040503050406030204" pitchFamily="18" charset="0"/>
              </a:rPr>
              <a:t>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hammer counts</a:t>
            </a:r>
          </a:p>
        </p:txBody>
      </p:sp>
      <p:grpSp>
        <p:nvGrpSpPr>
          <p:cNvPr id="17" name="Group 16">
            <a:extLst>
              <a:ext uri="{FF2B5EF4-FFF2-40B4-BE49-F238E27FC236}">
                <a16:creationId xmlns:a16="http://schemas.microsoft.com/office/drawing/2014/main" id="{BE9247B9-99A1-1F51-0661-6F35A84CEA01}"/>
              </a:ext>
            </a:extLst>
          </p:cNvPr>
          <p:cNvGrpSpPr/>
          <p:nvPr/>
        </p:nvGrpSpPr>
        <p:grpSpPr>
          <a:xfrm>
            <a:off x="5086710" y="1146429"/>
            <a:ext cx="5581297" cy="5564496"/>
            <a:chOff x="3562703" y="1146429"/>
            <a:chExt cx="5581297" cy="5564496"/>
          </a:xfrm>
        </p:grpSpPr>
        <p:pic>
          <p:nvPicPr>
            <p:cNvPr id="18" name="Picture 17">
              <a:extLst>
                <a:ext uri="{FF2B5EF4-FFF2-40B4-BE49-F238E27FC236}">
                  <a16:creationId xmlns:a16="http://schemas.microsoft.com/office/drawing/2014/main" id="{96A4CB52-8F2B-BA26-358C-01BB3E05FA11}"/>
                </a:ext>
              </a:extLst>
            </p:cNvPr>
            <p:cNvPicPr>
              <a:picLocks noChangeAspect="1"/>
            </p:cNvPicPr>
            <p:nvPr/>
          </p:nvPicPr>
          <p:blipFill>
            <a:blip r:embed="rId2"/>
            <a:stretch>
              <a:fillRect/>
            </a:stretch>
          </p:blipFill>
          <p:spPr>
            <a:xfrm>
              <a:off x="3885869" y="1146429"/>
              <a:ext cx="5258130" cy="5258130"/>
            </a:xfrm>
            <a:prstGeom prst="rect">
              <a:avLst/>
            </a:prstGeom>
          </p:spPr>
        </p:pic>
        <p:sp>
          <p:nvSpPr>
            <p:cNvPr id="19" name="TextBox 18">
              <a:extLst>
                <a:ext uri="{FF2B5EF4-FFF2-40B4-BE49-F238E27FC236}">
                  <a16:creationId xmlns:a16="http://schemas.microsoft.com/office/drawing/2014/main" id="{5BE05E85-92C2-18FE-BECE-BBFAE366AABA}"/>
                </a:ext>
              </a:extLst>
            </p:cNvPr>
            <p:cNvSpPr txBox="1"/>
            <p:nvPr/>
          </p:nvSpPr>
          <p:spPr>
            <a:xfrm>
              <a:off x="4072226" y="60645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20" name="TextBox 19">
              <a:extLst>
                <a:ext uri="{FF2B5EF4-FFF2-40B4-BE49-F238E27FC236}">
                  <a16:creationId xmlns:a16="http://schemas.microsoft.com/office/drawing/2014/main" id="{BB3D935C-2B09-85E6-F7D5-E923AB7FEEF8}"/>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21" name="Triangle 20">
            <a:extLst>
              <a:ext uri="{FF2B5EF4-FFF2-40B4-BE49-F238E27FC236}">
                <a16:creationId xmlns:a16="http://schemas.microsoft.com/office/drawing/2014/main" id="{C84A9FCF-DD3C-3830-B161-F4420DD0C0B7}"/>
              </a:ext>
            </a:extLst>
          </p:cNvPr>
          <p:cNvSpPr/>
          <p:nvPr/>
        </p:nvSpPr>
        <p:spPr>
          <a:xfrm>
            <a:off x="6267449" y="1297314"/>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9A6A02C6-1920-407D-A775-A010A301F2B4}"/>
              </a:ext>
            </a:extLst>
          </p:cNvPr>
          <p:cNvSpPr txBox="1">
            <a:spLocks/>
          </p:cNvSpPr>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a:pPr/>
              <a:t>52</a:t>
            </a:fld>
            <a:endParaRPr lang="en-US" dirty="0"/>
          </a:p>
        </p:txBody>
      </p:sp>
      <p:grpSp>
        <p:nvGrpSpPr>
          <p:cNvPr id="23" name="Group 22">
            <a:extLst>
              <a:ext uri="{FF2B5EF4-FFF2-40B4-BE49-F238E27FC236}">
                <a16:creationId xmlns:a16="http://schemas.microsoft.com/office/drawing/2014/main" id="{160A2813-3D8E-5961-3B37-EE1D5DCD84BA}"/>
              </a:ext>
            </a:extLst>
          </p:cNvPr>
          <p:cNvGrpSpPr/>
          <p:nvPr/>
        </p:nvGrpSpPr>
        <p:grpSpPr>
          <a:xfrm>
            <a:off x="6524816" y="2527300"/>
            <a:ext cx="2898584" cy="2855080"/>
            <a:chOff x="5000816" y="2527300"/>
            <a:chExt cx="2898584" cy="2855080"/>
          </a:xfrm>
        </p:grpSpPr>
        <p:cxnSp>
          <p:nvCxnSpPr>
            <p:cNvPr id="24" name="Straight Arrow Connector 23">
              <a:extLst>
                <a:ext uri="{FF2B5EF4-FFF2-40B4-BE49-F238E27FC236}">
                  <a16:creationId xmlns:a16="http://schemas.microsoft.com/office/drawing/2014/main" id="{642EB9C0-D3A0-1DEA-D26E-6B96A7EE9EE5}"/>
                </a:ext>
              </a:extLst>
            </p:cNvPr>
            <p:cNvCxnSpPr/>
            <p:nvPr/>
          </p:nvCxnSpPr>
          <p:spPr>
            <a:xfrm>
              <a:off x="7899400" y="2527300"/>
              <a:ext cx="0" cy="7866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A71339-A229-DDB4-F05D-2B6C41C7DE71}"/>
                </a:ext>
              </a:extLst>
            </p:cNvPr>
            <p:cNvCxnSpPr>
              <a:cxnSpLocks/>
            </p:cNvCxnSpPr>
            <p:nvPr/>
          </p:nvCxnSpPr>
          <p:spPr>
            <a:xfrm>
              <a:off x="6931898" y="3429000"/>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3E92B4-CB6C-ED55-2D70-C3D0ACF0BD1C}"/>
                </a:ext>
              </a:extLst>
            </p:cNvPr>
            <p:cNvCxnSpPr>
              <a:cxnSpLocks/>
            </p:cNvCxnSpPr>
            <p:nvPr/>
          </p:nvCxnSpPr>
          <p:spPr>
            <a:xfrm>
              <a:off x="6666989" y="3704138"/>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5B81F76-3619-8AB5-515F-1B7BC1315EA6}"/>
                </a:ext>
              </a:extLst>
            </p:cNvPr>
            <p:cNvCxnSpPr>
              <a:cxnSpLocks/>
            </p:cNvCxnSpPr>
            <p:nvPr/>
          </p:nvCxnSpPr>
          <p:spPr>
            <a:xfrm>
              <a:off x="6163761" y="4225776"/>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AA4C00D-6662-04CA-0ACE-0CBDAD5CBF53}"/>
                </a:ext>
              </a:extLst>
            </p:cNvPr>
            <p:cNvCxnSpPr>
              <a:cxnSpLocks/>
            </p:cNvCxnSpPr>
            <p:nvPr/>
          </p:nvCxnSpPr>
          <p:spPr>
            <a:xfrm>
              <a:off x="5604279" y="4758665"/>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472837-54B3-9908-9D03-4E47B63FBA94}"/>
                </a:ext>
              </a:extLst>
            </p:cNvPr>
            <p:cNvCxnSpPr>
              <a:cxnSpLocks/>
            </p:cNvCxnSpPr>
            <p:nvPr/>
          </p:nvCxnSpPr>
          <p:spPr>
            <a:xfrm>
              <a:off x="5339369" y="5015034"/>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E3B8BA8-CDFF-3CED-117C-2E895E75645A}"/>
                </a:ext>
              </a:extLst>
            </p:cNvPr>
            <p:cNvCxnSpPr>
              <a:cxnSpLocks/>
            </p:cNvCxnSpPr>
            <p:nvPr/>
          </p:nvCxnSpPr>
          <p:spPr>
            <a:xfrm>
              <a:off x="5000816" y="5198707"/>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6ADB321C-F6D1-0A4D-4250-2466796C64D6}"/>
              </a:ext>
            </a:extLst>
          </p:cNvPr>
          <p:cNvSpPr/>
          <p:nvPr/>
        </p:nvSpPr>
        <p:spPr>
          <a:xfrm>
            <a:off x="1524000" y="1028702"/>
            <a:ext cx="9144000" cy="5454650"/>
          </a:xfrm>
          <a:prstGeom prst="rect">
            <a:avLst/>
          </a:prstGeom>
          <a:solidFill>
            <a:srgbClr val="FEFFFA">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5CAE15-A935-FCE5-3153-40E66AB0B6E1}"/>
              </a:ext>
            </a:extLst>
          </p:cNvPr>
          <p:cNvSpPr txBox="1"/>
          <p:nvPr/>
        </p:nvSpPr>
        <p:spPr>
          <a:xfrm>
            <a:off x="1524000" y="4800769"/>
            <a:ext cx="9144001" cy="1200329"/>
          </a:xfrm>
          <a:prstGeom prst="rect">
            <a:avLst/>
          </a:prstGeom>
          <a:solidFill>
            <a:srgbClr val="C00000"/>
          </a:solidFill>
          <a:ln>
            <a:solidFill>
              <a:schemeClr val="tx1"/>
            </a:solidFill>
          </a:ln>
        </p:spPr>
        <p:txBody>
          <a:bodyPr wrap="square" rtlCol="0">
            <a:spAutoFit/>
          </a:bodyPr>
          <a:lstStyle/>
          <a:p>
            <a:pPr algn="ctr"/>
            <a:r>
              <a:rPr lang="en-US" sz="2400" dirty="0">
                <a:solidFill>
                  <a:schemeClr val="bg1"/>
                </a:solidFill>
                <a:latin typeface="Cambria" panose="02040503050406030204" pitchFamily="18" charset="0"/>
              </a:rPr>
              <a:t>Future work: </a:t>
            </a:r>
          </a:p>
          <a:p>
            <a:pPr algn="ctr"/>
            <a:r>
              <a:rPr lang="en-US" sz="2400" b="1" dirty="0">
                <a:solidFill>
                  <a:schemeClr val="bg1"/>
                </a:solidFill>
                <a:latin typeface="Cambria" panose="02040503050406030204" pitchFamily="18" charset="0"/>
              </a:rPr>
              <a:t>rigorous aging characterization </a:t>
            </a:r>
          </a:p>
          <a:p>
            <a:pPr algn="ctr"/>
            <a:r>
              <a:rPr lang="en-US" sz="2400" dirty="0">
                <a:solidFill>
                  <a:schemeClr val="bg1"/>
                </a:solidFill>
                <a:latin typeface="Cambria" panose="02040503050406030204" pitchFamily="18" charset="0"/>
              </a:rPr>
              <a:t>and</a:t>
            </a:r>
            <a:r>
              <a:rPr lang="en-US" sz="2400" b="1" dirty="0">
                <a:solidFill>
                  <a:schemeClr val="bg1"/>
                </a:solidFill>
                <a:latin typeface="Cambria" panose="02040503050406030204" pitchFamily="18" charset="0"/>
              </a:rPr>
              <a:t> online profiling of read disturbance vulnerability</a:t>
            </a:r>
            <a:endParaRPr lang="en-US" sz="24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2441872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5764D-AB74-7C1C-BCA3-B24FD2278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5545D-D5E4-6F10-CF5F-AB27E7756B6E}"/>
              </a:ext>
            </a:extLst>
          </p:cNvPr>
          <p:cNvSpPr>
            <a:spLocks noGrp="1"/>
          </p:cNvSpPr>
          <p:nvPr>
            <p:ph type="title"/>
          </p:nvPr>
        </p:nvSpPr>
        <p:spPr/>
        <p:txBody>
          <a:bodyPr>
            <a:normAutofit fontScale="90000"/>
          </a:bodyPr>
          <a:lstStyle/>
          <a:p>
            <a:r>
              <a:rPr lang="en-US" dirty="0"/>
              <a:t>Deeper Understanding of Physics and Vulnerabilities</a:t>
            </a:r>
          </a:p>
        </p:txBody>
      </p:sp>
      <p:sp>
        <p:nvSpPr>
          <p:cNvPr id="3" name="Content Placeholder 2">
            <a:extLst>
              <a:ext uri="{FF2B5EF4-FFF2-40B4-BE49-F238E27FC236}">
                <a16:creationId xmlns:a16="http://schemas.microsoft.com/office/drawing/2014/main" id="{F196191C-FFD3-7ED4-D5D3-A1DB62CC7952}"/>
              </a:ext>
            </a:extLst>
          </p:cNvPr>
          <p:cNvSpPr>
            <a:spLocks noGrp="1"/>
          </p:cNvSpPr>
          <p:nvPr>
            <p:ph idx="1"/>
          </p:nvPr>
        </p:nvSpPr>
        <p:spPr/>
        <p:txBody>
          <a:bodyPr>
            <a:normAutofit/>
          </a:bodyPr>
          <a:lstStyle/>
          <a:p>
            <a:endParaRPr lang="en-US" sz="2800" dirty="0"/>
          </a:p>
          <a:p>
            <a:pPr>
              <a:buClr>
                <a:schemeClr val="tx1"/>
              </a:buClr>
            </a:pPr>
            <a:r>
              <a:rPr lang="en-US" sz="2800" dirty="0"/>
              <a:t>The effect of </a:t>
            </a:r>
            <a:r>
              <a:rPr lang="en-US" sz="2800" b="1" dirty="0">
                <a:solidFill>
                  <a:srgbClr val="7030A0"/>
                </a:solidFill>
              </a:rPr>
              <a:t>aging</a:t>
            </a:r>
          </a:p>
          <a:p>
            <a:pPr>
              <a:buClr>
                <a:schemeClr val="tx1"/>
              </a:buClr>
            </a:pPr>
            <a:endParaRPr lang="en-US" sz="2800" dirty="0"/>
          </a:p>
          <a:p>
            <a:pPr>
              <a:buClr>
                <a:schemeClr val="tx1"/>
              </a:buClr>
            </a:pPr>
            <a:r>
              <a:rPr lang="en-US" sz="2800" b="1" dirty="0">
                <a:solidFill>
                  <a:schemeClr val="accent2">
                    <a:lumMod val="75000"/>
                  </a:schemeClr>
                </a:solidFill>
              </a:rPr>
              <a:t>Interactions</a:t>
            </a:r>
            <a:r>
              <a:rPr lang="en-US" sz="2800" dirty="0"/>
              <a:t> across different error mechanisms</a:t>
            </a:r>
          </a:p>
          <a:p>
            <a:pPr>
              <a:buClr>
                <a:schemeClr val="tx1"/>
              </a:buClr>
            </a:pPr>
            <a:endParaRPr lang="en-US" sz="2800" dirty="0"/>
          </a:p>
        </p:txBody>
      </p:sp>
      <p:sp>
        <p:nvSpPr>
          <p:cNvPr id="4" name="Slide Number Placeholder 3">
            <a:extLst>
              <a:ext uri="{FF2B5EF4-FFF2-40B4-BE49-F238E27FC236}">
                <a16:creationId xmlns:a16="http://schemas.microsoft.com/office/drawing/2014/main" id="{18370E86-C90A-25D1-37DA-62FF159C9F48}"/>
              </a:ext>
            </a:extLst>
          </p:cNvPr>
          <p:cNvSpPr>
            <a:spLocks noGrp="1"/>
          </p:cNvSpPr>
          <p:nvPr>
            <p:ph type="sldNum" sz="quarter" idx="12"/>
          </p:nvPr>
        </p:nvSpPr>
        <p:spPr/>
        <p:txBody>
          <a:bodyPr/>
          <a:lstStyle/>
          <a:p>
            <a:fld id="{676C2683-0D41-1E45-8714-724CB2570654}" type="slidenum">
              <a:rPr lang="en-US" smtClean="0"/>
              <a:pPr/>
              <a:t>53</a:t>
            </a:fld>
            <a:endParaRPr lang="en-US" dirty="0"/>
          </a:p>
        </p:txBody>
      </p:sp>
      <p:grpSp>
        <p:nvGrpSpPr>
          <p:cNvPr id="8" name="Group 7">
            <a:extLst>
              <a:ext uri="{FF2B5EF4-FFF2-40B4-BE49-F238E27FC236}">
                <a16:creationId xmlns:a16="http://schemas.microsoft.com/office/drawing/2014/main" id="{A7EAA218-96C2-639C-533A-AD8BE9735227}"/>
              </a:ext>
            </a:extLst>
          </p:cNvPr>
          <p:cNvGrpSpPr/>
          <p:nvPr/>
        </p:nvGrpSpPr>
        <p:grpSpPr>
          <a:xfrm>
            <a:off x="1824045" y="3013500"/>
            <a:ext cx="7268443" cy="830998"/>
            <a:chOff x="300038" y="3013500"/>
            <a:chExt cx="7268443" cy="830998"/>
          </a:xfrm>
        </p:grpSpPr>
        <p:sp>
          <p:nvSpPr>
            <p:cNvPr id="5" name="TextBox 4">
              <a:extLst>
                <a:ext uri="{FF2B5EF4-FFF2-40B4-BE49-F238E27FC236}">
                  <a16:creationId xmlns:a16="http://schemas.microsoft.com/office/drawing/2014/main" id="{3F0EC1AA-E368-E856-8039-9E583680F6FF}"/>
                </a:ext>
              </a:extLst>
            </p:cNvPr>
            <p:cNvSpPr txBox="1"/>
            <p:nvPr/>
          </p:nvSpPr>
          <p:spPr>
            <a:xfrm>
              <a:off x="300038" y="3013501"/>
              <a:ext cx="2211824"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Cambria" panose="02040503050406030204" pitchFamily="18" charset="0"/>
                </a:rPr>
                <a:t>RowHammer</a:t>
              </a:r>
            </a:p>
            <a:p>
              <a:pPr marL="285750" indent="-285750">
                <a:buFont typeface="Arial" panose="020B0604020202020204" pitchFamily="34" charset="0"/>
                <a:buChar char="•"/>
              </a:pPr>
              <a:r>
                <a:rPr lang="en-US" sz="2400" dirty="0" err="1">
                  <a:latin typeface="Cambria" panose="02040503050406030204" pitchFamily="18" charset="0"/>
                </a:rPr>
                <a:t>RowPress</a:t>
              </a:r>
              <a:endParaRPr lang="en-US" sz="2400" dirty="0">
                <a:latin typeface="Cambria" panose="02040503050406030204" pitchFamily="18" charset="0"/>
              </a:endParaRPr>
            </a:p>
          </p:txBody>
        </p:sp>
        <p:sp>
          <p:nvSpPr>
            <p:cNvPr id="6" name="TextBox 5">
              <a:extLst>
                <a:ext uri="{FF2B5EF4-FFF2-40B4-BE49-F238E27FC236}">
                  <a16:creationId xmlns:a16="http://schemas.microsoft.com/office/drawing/2014/main" id="{A96A5E7D-614B-E602-DDFB-738CA364AEDB}"/>
                </a:ext>
              </a:extLst>
            </p:cNvPr>
            <p:cNvSpPr txBox="1"/>
            <p:nvPr/>
          </p:nvSpPr>
          <p:spPr>
            <a:xfrm>
              <a:off x="2811901" y="3013500"/>
              <a:ext cx="3924023"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Cambria" panose="02040503050406030204" pitchFamily="18" charset="0"/>
                </a:rPr>
                <a:t>Data retention time errors</a:t>
              </a:r>
            </a:p>
            <a:p>
              <a:pPr marL="285750" indent="-285750">
                <a:buFont typeface="Arial" panose="020B0604020202020204" pitchFamily="34" charset="0"/>
                <a:buChar char="•"/>
              </a:pPr>
              <a:r>
                <a:rPr lang="en-US" sz="2400" dirty="0">
                  <a:latin typeface="Cambria" panose="02040503050406030204" pitchFamily="18" charset="0"/>
                </a:rPr>
                <a:t>Variable retention time</a:t>
              </a:r>
            </a:p>
          </p:txBody>
        </p:sp>
        <p:sp>
          <p:nvSpPr>
            <p:cNvPr id="7" name="TextBox 6">
              <a:extLst>
                <a:ext uri="{FF2B5EF4-FFF2-40B4-BE49-F238E27FC236}">
                  <a16:creationId xmlns:a16="http://schemas.microsoft.com/office/drawing/2014/main" id="{88EE6037-6D01-F5EF-5AB9-2B648AE2C3DB}"/>
                </a:ext>
              </a:extLst>
            </p:cNvPr>
            <p:cNvSpPr txBox="1"/>
            <p:nvPr/>
          </p:nvSpPr>
          <p:spPr>
            <a:xfrm>
              <a:off x="7035963" y="3013500"/>
              <a:ext cx="532518" cy="646331"/>
            </a:xfrm>
            <a:prstGeom prst="rect">
              <a:avLst/>
            </a:prstGeom>
            <a:noFill/>
          </p:spPr>
          <p:txBody>
            <a:bodyPr wrap="none" rtlCol="0">
              <a:spAutoFit/>
            </a:bodyPr>
            <a:lstStyle/>
            <a:p>
              <a:r>
                <a:rPr lang="en-US" sz="3600" dirty="0">
                  <a:latin typeface="Cambria" panose="02040503050406030204" pitchFamily="18" charset="0"/>
                </a:rPr>
                <a:t>…</a:t>
              </a:r>
            </a:p>
          </p:txBody>
        </p:sp>
      </p:grpSp>
    </p:spTree>
    <p:extLst>
      <p:ext uri="{BB962C8B-B14F-4D97-AF65-F5344CB8AC3E}">
        <p14:creationId xmlns:p14="http://schemas.microsoft.com/office/powerpoint/2010/main" val="238830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12D50-49B5-0333-64B6-8DAC089B27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D87A1-D6C2-90D9-9D6E-34EF62DF5A94}"/>
              </a:ext>
            </a:extLst>
          </p:cNvPr>
          <p:cNvSpPr>
            <a:spLocks noGrp="1"/>
          </p:cNvSpPr>
          <p:nvPr>
            <p:ph type="title"/>
          </p:nvPr>
        </p:nvSpPr>
        <p:spPr/>
        <p:txBody>
          <a:bodyPr>
            <a:normAutofit fontScale="90000"/>
          </a:bodyPr>
          <a:lstStyle/>
          <a:p>
            <a:r>
              <a:rPr lang="en-US" dirty="0"/>
              <a:t>Deeper Understanding of Physics and Vulnerabilities</a:t>
            </a:r>
          </a:p>
        </p:txBody>
      </p:sp>
      <p:sp>
        <p:nvSpPr>
          <p:cNvPr id="3" name="Content Placeholder 2">
            <a:extLst>
              <a:ext uri="{FF2B5EF4-FFF2-40B4-BE49-F238E27FC236}">
                <a16:creationId xmlns:a16="http://schemas.microsoft.com/office/drawing/2014/main" id="{D6067F34-C0D6-C5EE-C214-DEE81F801D3D}"/>
              </a:ext>
            </a:extLst>
          </p:cNvPr>
          <p:cNvSpPr>
            <a:spLocks noGrp="1"/>
          </p:cNvSpPr>
          <p:nvPr>
            <p:ph idx="1"/>
          </p:nvPr>
        </p:nvSpPr>
        <p:spPr/>
        <p:txBody>
          <a:bodyPr>
            <a:normAutofit/>
          </a:bodyPr>
          <a:lstStyle/>
          <a:p>
            <a:endParaRPr lang="en-US" sz="2800" dirty="0"/>
          </a:p>
          <a:p>
            <a:pPr>
              <a:buClr>
                <a:schemeClr val="tx1"/>
              </a:buClr>
            </a:pPr>
            <a:r>
              <a:rPr lang="en-US" sz="2800" dirty="0"/>
              <a:t>The effect of </a:t>
            </a:r>
            <a:r>
              <a:rPr lang="en-US" sz="2800" b="1" dirty="0">
                <a:solidFill>
                  <a:srgbClr val="7030A0"/>
                </a:solidFill>
              </a:rPr>
              <a:t>aging</a:t>
            </a:r>
          </a:p>
          <a:p>
            <a:pPr>
              <a:buClr>
                <a:schemeClr val="tx1"/>
              </a:buClr>
            </a:pPr>
            <a:endParaRPr lang="en-US" sz="2800" dirty="0"/>
          </a:p>
          <a:p>
            <a:pPr>
              <a:buClr>
                <a:schemeClr val="tx1"/>
              </a:buClr>
            </a:pPr>
            <a:r>
              <a:rPr lang="en-US" sz="2800" b="1" dirty="0">
                <a:solidFill>
                  <a:schemeClr val="accent2">
                    <a:lumMod val="75000"/>
                  </a:schemeClr>
                </a:solidFill>
              </a:rPr>
              <a:t>Interactions</a:t>
            </a:r>
            <a:r>
              <a:rPr lang="en-US" sz="2800" dirty="0"/>
              <a:t> across different error mechanisms</a:t>
            </a:r>
          </a:p>
          <a:p>
            <a:pPr>
              <a:buClr>
                <a:schemeClr val="tx1"/>
              </a:buClr>
            </a:pPr>
            <a:endParaRPr lang="en-US" sz="2800" dirty="0"/>
          </a:p>
          <a:p>
            <a:pPr>
              <a:buClr>
                <a:schemeClr val="tx1"/>
              </a:buClr>
            </a:pPr>
            <a:r>
              <a:rPr lang="en-US" sz="2800" dirty="0"/>
              <a:t>What is </a:t>
            </a:r>
            <a:r>
              <a:rPr lang="en-US" sz="2800" b="1" dirty="0">
                <a:solidFill>
                  <a:srgbClr val="C00000"/>
                </a:solidFill>
              </a:rPr>
              <a:t>the worst-case</a:t>
            </a:r>
            <a:r>
              <a:rPr lang="en-US" sz="2800" dirty="0"/>
              <a:t>?</a:t>
            </a:r>
          </a:p>
          <a:p>
            <a:pPr lvl="1">
              <a:buClr>
                <a:schemeClr val="tx1"/>
              </a:buClr>
            </a:pPr>
            <a:r>
              <a:rPr lang="en-US" sz="2400" dirty="0"/>
              <a:t>Temperature </a:t>
            </a:r>
          </a:p>
          <a:p>
            <a:pPr lvl="1">
              <a:buClr>
                <a:schemeClr val="tx1"/>
              </a:buClr>
            </a:pPr>
            <a:r>
              <a:rPr lang="en-US" sz="2400" dirty="0"/>
              <a:t>Data pattern </a:t>
            </a:r>
          </a:p>
          <a:p>
            <a:pPr lvl="1">
              <a:buClr>
                <a:schemeClr val="tx1"/>
              </a:buClr>
            </a:pPr>
            <a:r>
              <a:rPr lang="en-US" sz="2400" dirty="0"/>
              <a:t>Memory access pattern</a:t>
            </a:r>
          </a:p>
          <a:p>
            <a:pPr lvl="1">
              <a:buClr>
                <a:schemeClr val="tx1"/>
              </a:buClr>
            </a:pPr>
            <a:r>
              <a:rPr lang="en-US" sz="2400" dirty="0"/>
              <a:t>Spatial variation</a:t>
            </a:r>
          </a:p>
          <a:p>
            <a:pPr lvl="1">
              <a:buClr>
                <a:schemeClr val="tx1"/>
              </a:buClr>
            </a:pPr>
            <a:r>
              <a:rPr lang="en-US" sz="2400" dirty="0"/>
              <a:t>Voltage </a:t>
            </a:r>
          </a:p>
          <a:p>
            <a:pPr>
              <a:buClr>
                <a:schemeClr val="tx1"/>
              </a:buClr>
            </a:pPr>
            <a:endParaRPr lang="en-US" sz="2800" dirty="0"/>
          </a:p>
        </p:txBody>
      </p:sp>
      <p:sp>
        <p:nvSpPr>
          <p:cNvPr id="4" name="Slide Number Placeholder 3">
            <a:extLst>
              <a:ext uri="{FF2B5EF4-FFF2-40B4-BE49-F238E27FC236}">
                <a16:creationId xmlns:a16="http://schemas.microsoft.com/office/drawing/2014/main" id="{4C7A80D0-F475-5B95-9C2A-AE122F439EBC}"/>
              </a:ext>
            </a:extLst>
          </p:cNvPr>
          <p:cNvSpPr>
            <a:spLocks noGrp="1"/>
          </p:cNvSpPr>
          <p:nvPr>
            <p:ph type="sldNum" sz="quarter" idx="12"/>
          </p:nvPr>
        </p:nvSpPr>
        <p:spPr/>
        <p:txBody>
          <a:bodyPr/>
          <a:lstStyle/>
          <a:p>
            <a:fld id="{676C2683-0D41-1E45-8714-724CB2570654}" type="slidenum">
              <a:rPr lang="en-US" smtClean="0"/>
              <a:pPr/>
              <a:t>54</a:t>
            </a:fld>
            <a:endParaRPr lang="en-US" dirty="0"/>
          </a:p>
        </p:txBody>
      </p:sp>
      <p:sp>
        <p:nvSpPr>
          <p:cNvPr id="5" name="Right Brace 4">
            <a:extLst>
              <a:ext uri="{FF2B5EF4-FFF2-40B4-BE49-F238E27FC236}">
                <a16:creationId xmlns:a16="http://schemas.microsoft.com/office/drawing/2014/main" id="{38DF3105-EF89-3184-D12B-47DA64B2E4C4}"/>
              </a:ext>
            </a:extLst>
          </p:cNvPr>
          <p:cNvSpPr/>
          <p:nvPr/>
        </p:nvSpPr>
        <p:spPr>
          <a:xfrm>
            <a:off x="5638800" y="3957638"/>
            <a:ext cx="457200" cy="20431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3E1B5756-49F9-DB2E-116D-9A3618C6ED80}"/>
              </a:ext>
            </a:extLst>
          </p:cNvPr>
          <p:cNvSpPr txBox="1"/>
          <p:nvPr/>
        </p:nvSpPr>
        <p:spPr>
          <a:xfrm>
            <a:off x="6153157" y="3825032"/>
            <a:ext cx="4514847" cy="2308324"/>
          </a:xfrm>
          <a:prstGeom prst="rect">
            <a:avLst/>
          </a:prstGeom>
          <a:noFill/>
        </p:spPr>
        <p:txBody>
          <a:bodyPr wrap="square" rtlCol="0">
            <a:spAutoFit/>
          </a:bodyPr>
          <a:lstStyle/>
          <a:p>
            <a:r>
              <a:rPr lang="en-US" sz="2400" dirty="0"/>
              <a:t>What is </a:t>
            </a:r>
            <a:r>
              <a:rPr lang="en-US" sz="2400" b="1" dirty="0">
                <a:solidFill>
                  <a:srgbClr val="C00000"/>
                </a:solidFill>
              </a:rPr>
              <a:t>the worst-case </a:t>
            </a:r>
            <a:r>
              <a:rPr lang="en-US" sz="2400" dirty="0"/>
              <a:t>considering all </a:t>
            </a:r>
            <a:r>
              <a:rPr lang="en-US" sz="2400" b="1" dirty="0">
                <a:solidFill>
                  <a:schemeClr val="accent1">
                    <a:lumMod val="75000"/>
                  </a:schemeClr>
                </a:solidFill>
              </a:rPr>
              <a:t>these sensitivities</a:t>
            </a:r>
            <a:r>
              <a:rPr lang="en-US" sz="2400" dirty="0"/>
              <a:t>?</a:t>
            </a:r>
          </a:p>
          <a:p>
            <a:endParaRPr lang="en-US" sz="2400" dirty="0"/>
          </a:p>
          <a:p>
            <a:r>
              <a:rPr lang="en-US" sz="2400" dirty="0"/>
              <a:t>What is </a:t>
            </a:r>
            <a:r>
              <a:rPr lang="en-US" sz="2400" b="1" dirty="0">
                <a:solidFill>
                  <a:srgbClr val="C00000"/>
                </a:solidFill>
              </a:rPr>
              <a:t>the minimum hammer count</a:t>
            </a:r>
            <a:r>
              <a:rPr lang="en-US" sz="2400" dirty="0">
                <a:solidFill>
                  <a:srgbClr val="C00000"/>
                </a:solidFill>
              </a:rPr>
              <a:t> </a:t>
            </a:r>
            <a:r>
              <a:rPr lang="en-US" sz="2400" dirty="0"/>
              <a:t>to induce a read disturbance bitflip?</a:t>
            </a:r>
          </a:p>
        </p:txBody>
      </p:sp>
    </p:spTree>
    <p:extLst>
      <p:ext uri="{BB962C8B-B14F-4D97-AF65-F5344CB8AC3E}">
        <p14:creationId xmlns:p14="http://schemas.microsoft.com/office/powerpoint/2010/main" val="172859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uiExpand="1"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3D601-FA0D-7F1F-2F93-1852B12BA8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FC89D-3FEA-935D-1C88-364B903E3FC6}"/>
              </a:ext>
            </a:extLst>
          </p:cNvPr>
          <p:cNvSpPr>
            <a:spLocks noGrp="1"/>
          </p:cNvSpPr>
          <p:nvPr>
            <p:ph type="title"/>
          </p:nvPr>
        </p:nvSpPr>
        <p:spPr/>
        <p:txBody>
          <a:bodyPr>
            <a:normAutofit fontScale="90000"/>
          </a:bodyPr>
          <a:lstStyle/>
          <a:p>
            <a:r>
              <a:rPr lang="en-US" dirty="0"/>
              <a:t>Deeper Understanding of Physics and Vulnerabilities</a:t>
            </a:r>
          </a:p>
        </p:txBody>
      </p:sp>
      <p:sp>
        <p:nvSpPr>
          <p:cNvPr id="3" name="Content Placeholder 2">
            <a:extLst>
              <a:ext uri="{FF2B5EF4-FFF2-40B4-BE49-F238E27FC236}">
                <a16:creationId xmlns:a16="http://schemas.microsoft.com/office/drawing/2014/main" id="{8ABE60AD-433E-BDBC-B8A0-472F0B5E4EEB}"/>
              </a:ext>
            </a:extLst>
          </p:cNvPr>
          <p:cNvSpPr>
            <a:spLocks noGrp="1"/>
          </p:cNvSpPr>
          <p:nvPr>
            <p:ph idx="1"/>
          </p:nvPr>
        </p:nvSpPr>
        <p:spPr/>
        <p:txBody>
          <a:bodyPr>
            <a:normAutofit/>
          </a:bodyPr>
          <a:lstStyle/>
          <a:p>
            <a:endParaRPr lang="en-US" sz="2800" dirty="0"/>
          </a:p>
          <a:p>
            <a:pPr>
              <a:buClr>
                <a:schemeClr val="tx1"/>
              </a:buClr>
            </a:pPr>
            <a:r>
              <a:rPr lang="en-US" sz="2800" dirty="0"/>
              <a:t>The effect of </a:t>
            </a:r>
            <a:r>
              <a:rPr lang="en-US" sz="2800" b="1" dirty="0">
                <a:solidFill>
                  <a:srgbClr val="7030A0"/>
                </a:solidFill>
              </a:rPr>
              <a:t>aging</a:t>
            </a:r>
          </a:p>
          <a:p>
            <a:pPr>
              <a:buClr>
                <a:schemeClr val="tx1"/>
              </a:buClr>
            </a:pPr>
            <a:endParaRPr lang="en-US" sz="2800" dirty="0"/>
          </a:p>
          <a:p>
            <a:pPr>
              <a:buClr>
                <a:schemeClr val="tx1"/>
              </a:buClr>
            </a:pPr>
            <a:r>
              <a:rPr lang="en-US" sz="2800" b="1" dirty="0">
                <a:solidFill>
                  <a:schemeClr val="accent2">
                    <a:lumMod val="75000"/>
                  </a:schemeClr>
                </a:solidFill>
              </a:rPr>
              <a:t>Interactions</a:t>
            </a:r>
            <a:r>
              <a:rPr lang="en-US" sz="2800" dirty="0"/>
              <a:t> across different error mechanisms</a:t>
            </a:r>
          </a:p>
          <a:p>
            <a:pPr>
              <a:buClr>
                <a:schemeClr val="tx1"/>
              </a:buClr>
            </a:pPr>
            <a:endParaRPr lang="en-US" sz="2800" dirty="0"/>
          </a:p>
          <a:p>
            <a:pPr>
              <a:buClr>
                <a:schemeClr val="tx1"/>
              </a:buClr>
            </a:pPr>
            <a:r>
              <a:rPr lang="en-US" sz="2800" dirty="0"/>
              <a:t>What is </a:t>
            </a:r>
            <a:r>
              <a:rPr lang="en-US" sz="2800" b="1" dirty="0">
                <a:solidFill>
                  <a:srgbClr val="C00000"/>
                </a:solidFill>
              </a:rPr>
              <a:t>the worst-case</a:t>
            </a:r>
            <a:r>
              <a:rPr lang="en-US" sz="2800" dirty="0"/>
              <a:t>?</a:t>
            </a:r>
          </a:p>
          <a:p>
            <a:pPr>
              <a:buClr>
                <a:schemeClr val="tx1"/>
              </a:buClr>
            </a:pPr>
            <a:endParaRPr lang="en-US" sz="2800" dirty="0"/>
          </a:p>
        </p:txBody>
      </p:sp>
      <p:sp>
        <p:nvSpPr>
          <p:cNvPr id="4" name="Slide Number Placeholder 3">
            <a:extLst>
              <a:ext uri="{FF2B5EF4-FFF2-40B4-BE49-F238E27FC236}">
                <a16:creationId xmlns:a16="http://schemas.microsoft.com/office/drawing/2014/main" id="{DD320A57-585B-5383-EAE4-2C773475314E}"/>
              </a:ext>
            </a:extLst>
          </p:cNvPr>
          <p:cNvSpPr>
            <a:spLocks noGrp="1"/>
          </p:cNvSpPr>
          <p:nvPr>
            <p:ph type="sldNum" sz="quarter" idx="12"/>
          </p:nvPr>
        </p:nvSpPr>
        <p:spPr/>
        <p:txBody>
          <a:bodyPr/>
          <a:lstStyle/>
          <a:p>
            <a:fld id="{676C2683-0D41-1E45-8714-724CB2570654}" type="slidenum">
              <a:rPr lang="en-US" smtClean="0"/>
              <a:pPr/>
              <a:t>55</a:t>
            </a:fld>
            <a:endParaRPr lang="en-US" dirty="0"/>
          </a:p>
        </p:txBody>
      </p:sp>
      <p:sp>
        <p:nvSpPr>
          <p:cNvPr id="8" name="Rectangle 7">
            <a:extLst>
              <a:ext uri="{FF2B5EF4-FFF2-40B4-BE49-F238E27FC236}">
                <a16:creationId xmlns:a16="http://schemas.microsoft.com/office/drawing/2014/main" id="{2FA401CA-23F3-FC3E-246F-3456CDF17B07}"/>
              </a:ext>
            </a:extLst>
          </p:cNvPr>
          <p:cNvSpPr/>
          <p:nvPr/>
        </p:nvSpPr>
        <p:spPr>
          <a:xfrm>
            <a:off x="1523996" y="5665715"/>
            <a:ext cx="9144002" cy="636413"/>
          </a:xfrm>
          <a:prstGeom prst="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 name="Rectangle 4">
            <a:extLst>
              <a:ext uri="{FF2B5EF4-FFF2-40B4-BE49-F238E27FC236}">
                <a16:creationId xmlns:a16="http://schemas.microsoft.com/office/drawing/2014/main" id="{467FBE2E-E88D-C13E-3F83-6A79AB961F99}"/>
              </a:ext>
            </a:extLst>
          </p:cNvPr>
          <p:cNvSpPr/>
          <p:nvPr/>
        </p:nvSpPr>
        <p:spPr>
          <a:xfrm>
            <a:off x="1524000" y="4229105"/>
            <a:ext cx="9144001" cy="636411"/>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Cambria" panose="02040503050406030204" pitchFamily="18" charset="0"/>
              </a:rPr>
              <a:t>How reliable are our DRAM chips?</a:t>
            </a:r>
          </a:p>
        </p:txBody>
      </p:sp>
      <p:sp>
        <p:nvSpPr>
          <p:cNvPr id="6" name="Rectangle 5">
            <a:extLst>
              <a:ext uri="{FF2B5EF4-FFF2-40B4-BE49-F238E27FC236}">
                <a16:creationId xmlns:a16="http://schemas.microsoft.com/office/drawing/2014/main" id="{BB8A285E-3821-EED6-27C9-FD49C2334C5C}"/>
              </a:ext>
            </a:extLst>
          </p:cNvPr>
          <p:cNvSpPr/>
          <p:nvPr/>
        </p:nvSpPr>
        <p:spPr>
          <a:xfrm>
            <a:off x="1524007" y="4947412"/>
            <a:ext cx="9144001" cy="636411"/>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Cambria" panose="02040503050406030204" pitchFamily="18" charset="0"/>
              </a:rPr>
              <a:t>How reliable will our DRAM chips be tomorrow?</a:t>
            </a:r>
          </a:p>
        </p:txBody>
      </p:sp>
      <p:sp>
        <p:nvSpPr>
          <p:cNvPr id="7" name="TextBox 6">
            <a:extLst>
              <a:ext uri="{FF2B5EF4-FFF2-40B4-BE49-F238E27FC236}">
                <a16:creationId xmlns:a16="http://schemas.microsoft.com/office/drawing/2014/main" id="{BE1E34C4-4B3B-CC5E-EF41-C16586A6FFE2}"/>
              </a:ext>
            </a:extLst>
          </p:cNvPr>
          <p:cNvSpPr txBox="1"/>
          <p:nvPr/>
        </p:nvSpPr>
        <p:spPr>
          <a:xfrm>
            <a:off x="1524000" y="5722306"/>
            <a:ext cx="9144000" cy="523220"/>
          </a:xfrm>
          <a:prstGeom prst="rect">
            <a:avLst/>
          </a:prstGeom>
          <a:noFill/>
        </p:spPr>
        <p:txBody>
          <a:bodyPr wrap="square" rtlCol="0">
            <a:spAutoFit/>
          </a:bodyPr>
          <a:lstStyle/>
          <a:p>
            <a:pPr algn="ctr"/>
            <a:r>
              <a:rPr lang="en-US" sz="2800" dirty="0">
                <a:solidFill>
                  <a:schemeClr val="accent2">
                    <a:lumMod val="50000"/>
                  </a:schemeClr>
                </a:solidFill>
                <a:latin typeface="Cambria" panose="02040503050406030204" pitchFamily="18" charset="0"/>
              </a:rPr>
              <a:t>We </a:t>
            </a:r>
            <a:r>
              <a:rPr lang="en-US" sz="2800" b="1" dirty="0">
                <a:solidFill>
                  <a:schemeClr val="accent2">
                    <a:lumMod val="50000"/>
                  </a:schemeClr>
                </a:solidFill>
                <a:latin typeface="Cambria" panose="02040503050406030204" pitchFamily="18" charset="0"/>
              </a:rPr>
              <a:t>do not </a:t>
            </a:r>
            <a:r>
              <a:rPr lang="en-US" sz="2800" dirty="0">
                <a:solidFill>
                  <a:schemeClr val="accent2">
                    <a:lumMod val="50000"/>
                  </a:schemeClr>
                </a:solidFill>
                <a:latin typeface="Cambria" panose="02040503050406030204" pitchFamily="18" charset="0"/>
              </a:rPr>
              <a:t>know! This is an </a:t>
            </a:r>
            <a:r>
              <a:rPr lang="en-US" sz="2800" b="1" dirty="0">
                <a:solidFill>
                  <a:schemeClr val="accent2">
                    <a:lumMod val="50000"/>
                  </a:schemeClr>
                </a:solidFill>
                <a:latin typeface="Cambria" panose="02040503050406030204" pitchFamily="18" charset="0"/>
              </a:rPr>
              <a:t>open research problem</a:t>
            </a:r>
          </a:p>
        </p:txBody>
      </p:sp>
    </p:spTree>
    <p:extLst>
      <p:ext uri="{BB962C8B-B14F-4D97-AF65-F5344CB8AC3E}">
        <p14:creationId xmlns:p14="http://schemas.microsoft.com/office/powerpoint/2010/main" val="277744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5" grpId="0" animBg="1"/>
      <p:bldP spid="6" grpId="0" animBg="1"/>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BA7B3-69C8-F974-17C8-3F1982B93A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09606B-4D1E-E7E9-D401-8FBB78BC1715}"/>
              </a:ext>
            </a:extLst>
          </p:cNvPr>
          <p:cNvSpPr>
            <a:spLocks noGrp="1"/>
          </p:cNvSpPr>
          <p:nvPr>
            <p:ph type="title"/>
          </p:nvPr>
        </p:nvSpPr>
        <p:spPr/>
        <p:txBody>
          <a:bodyPr>
            <a:noAutofit/>
          </a:bodyPr>
          <a:lstStyle/>
          <a:p>
            <a:r>
              <a:rPr lang="en-US" dirty="0"/>
              <a:t>Future Research for Better Memory Systems</a:t>
            </a:r>
          </a:p>
        </p:txBody>
      </p:sp>
      <p:sp>
        <p:nvSpPr>
          <p:cNvPr id="8" name="Slide Number Placeholder 7">
            <a:extLst>
              <a:ext uri="{FF2B5EF4-FFF2-40B4-BE49-F238E27FC236}">
                <a16:creationId xmlns:a16="http://schemas.microsoft.com/office/drawing/2014/main" id="{94754530-3E36-C4BE-6ADE-6DFE463225F3}"/>
              </a:ext>
            </a:extLst>
          </p:cNvPr>
          <p:cNvSpPr>
            <a:spLocks noGrp="1"/>
          </p:cNvSpPr>
          <p:nvPr>
            <p:ph type="sldNum" sz="quarter" idx="12"/>
          </p:nvPr>
        </p:nvSpPr>
        <p:spPr/>
        <p:txBody>
          <a:bodyPr/>
          <a:lstStyle/>
          <a:p>
            <a:fld id="{676C2683-0D41-1E45-8714-724CB2570654}" type="slidenum">
              <a:rPr lang="en-US" smtClean="0"/>
              <a:pPr/>
              <a:t>56</a:t>
            </a:fld>
            <a:endParaRPr lang="en-US" dirty="0"/>
          </a:p>
        </p:txBody>
      </p:sp>
      <p:sp>
        <p:nvSpPr>
          <p:cNvPr id="9" name="TextBox 8">
            <a:extLst>
              <a:ext uri="{FF2B5EF4-FFF2-40B4-BE49-F238E27FC236}">
                <a16:creationId xmlns:a16="http://schemas.microsoft.com/office/drawing/2014/main" id="{8D055567-A7AE-76B2-914D-27E209205BD2}"/>
              </a:ext>
            </a:extLst>
          </p:cNvPr>
          <p:cNvSpPr txBox="1"/>
          <p:nvPr/>
        </p:nvSpPr>
        <p:spPr>
          <a:xfrm>
            <a:off x="1618528" y="1116603"/>
            <a:ext cx="1210588" cy="1400383"/>
          </a:xfrm>
          <a:prstGeom prst="rect">
            <a:avLst/>
          </a:prstGeom>
          <a:noFill/>
        </p:spPr>
        <p:txBody>
          <a:bodyPr wrap="none" rtlCol="0">
            <a:spAutoFit/>
          </a:bodyPr>
          <a:lstStyle/>
          <a:p>
            <a:pPr algn="ctr"/>
            <a:r>
              <a:rPr lang="en-US" sz="8000" dirty="0">
                <a:ln w="3175">
                  <a:noFill/>
                </a:ln>
                <a:solidFill>
                  <a:schemeClr val="accent2">
                    <a:lumMod val="75000"/>
                  </a:schemeClr>
                </a:solidFill>
                <a:latin typeface="Font Awesome 5 Free Regular" panose="02000503000000000000" pitchFamily="2" charset="0"/>
              </a:rPr>
              <a:t></a:t>
            </a:r>
          </a:p>
          <a:p>
            <a:pPr algn="ctr"/>
            <a:endParaRPr lang="en-US" sz="500" dirty="0">
              <a:ln w="3175">
                <a:noFill/>
              </a:ln>
              <a:solidFill>
                <a:srgbClr val="00B050"/>
              </a:solidFill>
              <a:latin typeface="Cambria" panose="02040503050406030204" pitchFamily="18" charset="0"/>
            </a:endParaRPr>
          </a:p>
        </p:txBody>
      </p:sp>
      <p:sp>
        <p:nvSpPr>
          <p:cNvPr id="10" name="TextBox 9">
            <a:extLst>
              <a:ext uri="{FF2B5EF4-FFF2-40B4-BE49-F238E27FC236}">
                <a16:creationId xmlns:a16="http://schemas.microsoft.com/office/drawing/2014/main" id="{1F876434-F6EE-4223-B16E-62FCF1A764E5}"/>
              </a:ext>
            </a:extLst>
          </p:cNvPr>
          <p:cNvSpPr txBox="1"/>
          <p:nvPr/>
        </p:nvSpPr>
        <p:spPr>
          <a:xfrm>
            <a:off x="1542328" y="2807024"/>
            <a:ext cx="1338828" cy="1323439"/>
          </a:xfrm>
          <a:prstGeom prst="rect">
            <a:avLst/>
          </a:prstGeom>
          <a:noFill/>
        </p:spPr>
        <p:txBody>
          <a:bodyPr wrap="none" rtlCol="0">
            <a:spAutoFit/>
          </a:bodyPr>
          <a:lstStyle/>
          <a:p>
            <a:pPr algn="ctr"/>
            <a:r>
              <a:rPr lang="en-US" sz="8000" dirty="0">
                <a:ln w="3175">
                  <a:noFill/>
                </a:ln>
                <a:solidFill>
                  <a:srgbClr val="7030A0"/>
                </a:solidFill>
                <a:latin typeface="Font Awesome 5 Free Regular" panose="02000503000000000000" pitchFamily="2" charset="0"/>
              </a:rPr>
              <a:t></a:t>
            </a:r>
          </a:p>
        </p:txBody>
      </p:sp>
      <p:sp>
        <p:nvSpPr>
          <p:cNvPr id="12" name="TextBox 11">
            <a:extLst>
              <a:ext uri="{FF2B5EF4-FFF2-40B4-BE49-F238E27FC236}">
                <a16:creationId xmlns:a16="http://schemas.microsoft.com/office/drawing/2014/main" id="{356065D7-DE39-40C3-A6AA-A2681698EE61}"/>
              </a:ext>
            </a:extLst>
          </p:cNvPr>
          <p:cNvSpPr txBox="1"/>
          <p:nvPr/>
        </p:nvSpPr>
        <p:spPr>
          <a:xfrm>
            <a:off x="1648698" y="4462683"/>
            <a:ext cx="1503725" cy="1323439"/>
          </a:xfrm>
          <a:prstGeom prst="rect">
            <a:avLst/>
          </a:prstGeom>
          <a:noFill/>
        </p:spPr>
        <p:txBody>
          <a:bodyPr wrap="square" rtlCol="0">
            <a:spAutoFit/>
          </a:bodyPr>
          <a:lstStyle/>
          <a:p>
            <a:pPr algn="ctr"/>
            <a:r>
              <a:rPr lang="en-US" sz="8000" dirty="0">
                <a:ln w="3175">
                  <a:noFill/>
                </a:ln>
                <a:solidFill>
                  <a:srgbClr val="2E5597"/>
                </a:solidFill>
                <a:latin typeface="Font Awesome 5 Free Regular" panose="02000503000000000000" pitchFamily="2" charset="0"/>
              </a:rPr>
              <a:t></a:t>
            </a:r>
            <a:r>
              <a:rPr lang="en-US" sz="2000" dirty="0">
                <a:ln w="3175">
                  <a:noFill/>
                </a:ln>
                <a:solidFill>
                  <a:schemeClr val="accent1">
                    <a:lumMod val="75000"/>
                  </a:schemeClr>
                </a:solidFill>
                <a:latin typeface="Cambria" panose="02040503050406030204" pitchFamily="18" charset="0"/>
              </a:rPr>
              <a:t> </a:t>
            </a:r>
            <a:endParaRPr lang="en-US" sz="8000" dirty="0">
              <a:ln w="3175">
                <a:noFill/>
              </a:ln>
              <a:solidFill>
                <a:schemeClr val="accent1">
                  <a:lumMod val="75000"/>
                </a:schemeClr>
              </a:solidFill>
              <a:latin typeface="Font Awesome 5 Free Regular" panose="02000503000000000000" pitchFamily="2" charset="0"/>
            </a:endParaRPr>
          </a:p>
        </p:txBody>
      </p:sp>
      <p:sp>
        <p:nvSpPr>
          <p:cNvPr id="3" name="TextBox 2">
            <a:extLst>
              <a:ext uri="{FF2B5EF4-FFF2-40B4-BE49-F238E27FC236}">
                <a16:creationId xmlns:a16="http://schemas.microsoft.com/office/drawing/2014/main" id="{F31EE887-361E-38DA-223D-E66F29039161}"/>
              </a:ext>
            </a:extLst>
          </p:cNvPr>
          <p:cNvSpPr txBox="1"/>
          <p:nvPr/>
        </p:nvSpPr>
        <p:spPr>
          <a:xfrm>
            <a:off x="3152416" y="4753974"/>
            <a:ext cx="3263900" cy="830997"/>
          </a:xfrm>
          <a:prstGeom prst="rect">
            <a:avLst/>
          </a:prstGeom>
          <a:noFill/>
        </p:spPr>
        <p:txBody>
          <a:bodyPr wrap="square" rtlCol="0">
            <a:spAutoFit/>
          </a:bodyPr>
          <a:lstStyle/>
          <a:p>
            <a:r>
              <a:rPr lang="en-US" sz="2400" dirty="0">
                <a:ln w="3175">
                  <a:noFill/>
                </a:ln>
                <a:solidFill>
                  <a:schemeClr val="accent1">
                    <a:lumMod val="75000"/>
                  </a:schemeClr>
                </a:solidFill>
                <a:latin typeface="Cambria" panose="02040503050406030204" pitchFamily="18" charset="0"/>
              </a:rPr>
              <a:t>Cross-Layer</a:t>
            </a:r>
          </a:p>
          <a:p>
            <a:r>
              <a:rPr lang="en-US" sz="2400" dirty="0">
                <a:ln w="3175">
                  <a:noFill/>
                </a:ln>
                <a:solidFill>
                  <a:schemeClr val="accent1">
                    <a:lumMod val="75000"/>
                  </a:schemeClr>
                </a:solidFill>
                <a:latin typeface="Cambria" panose="02040503050406030204" pitchFamily="18" charset="0"/>
              </a:rPr>
              <a:t>Communication</a:t>
            </a:r>
            <a:endParaRPr lang="en-US" sz="2400" dirty="0"/>
          </a:p>
        </p:txBody>
      </p:sp>
      <p:sp>
        <p:nvSpPr>
          <p:cNvPr id="5" name="TextBox 4">
            <a:extLst>
              <a:ext uri="{FF2B5EF4-FFF2-40B4-BE49-F238E27FC236}">
                <a16:creationId xmlns:a16="http://schemas.microsoft.com/office/drawing/2014/main" id="{5E36F30F-1BF8-F33C-0331-3041F092CA1E}"/>
              </a:ext>
            </a:extLst>
          </p:cNvPr>
          <p:cNvSpPr txBox="1"/>
          <p:nvPr/>
        </p:nvSpPr>
        <p:spPr>
          <a:xfrm>
            <a:off x="3027732" y="3051608"/>
            <a:ext cx="4428035" cy="830997"/>
          </a:xfrm>
          <a:prstGeom prst="rect">
            <a:avLst/>
          </a:prstGeom>
          <a:noFill/>
        </p:spPr>
        <p:txBody>
          <a:bodyPr wrap="square" rtlCol="0">
            <a:spAutoFit/>
          </a:bodyPr>
          <a:lstStyle/>
          <a:p>
            <a:r>
              <a:rPr lang="en-US" sz="2400" dirty="0">
                <a:ln w="3175">
                  <a:noFill/>
                </a:ln>
                <a:solidFill>
                  <a:srgbClr val="7030A0"/>
                </a:solidFill>
                <a:latin typeface="Cambria" panose="02040503050406030204" pitchFamily="18" charset="0"/>
              </a:rPr>
              <a:t>Flexible and Intelligent Memory</a:t>
            </a:r>
            <a:br>
              <a:rPr lang="en-US" sz="2400" dirty="0">
                <a:ln w="3175">
                  <a:noFill/>
                </a:ln>
                <a:solidFill>
                  <a:srgbClr val="7030A0"/>
                </a:solidFill>
                <a:latin typeface="Cambria" panose="02040503050406030204" pitchFamily="18" charset="0"/>
              </a:rPr>
            </a:br>
            <a:r>
              <a:rPr lang="en-US" sz="2400" dirty="0">
                <a:ln w="3175">
                  <a:noFill/>
                </a:ln>
                <a:solidFill>
                  <a:srgbClr val="7030A0"/>
                </a:solidFill>
                <a:latin typeface="Cambria" panose="02040503050406030204" pitchFamily="18" charset="0"/>
              </a:rPr>
              <a:t>Chips, Interfaces, Controllers</a:t>
            </a:r>
          </a:p>
        </p:txBody>
      </p:sp>
      <p:sp>
        <p:nvSpPr>
          <p:cNvPr id="6" name="TextBox 5">
            <a:extLst>
              <a:ext uri="{FF2B5EF4-FFF2-40B4-BE49-F238E27FC236}">
                <a16:creationId xmlns:a16="http://schemas.microsoft.com/office/drawing/2014/main" id="{FECAC204-F521-77AA-FE19-E7EADB1342BE}"/>
              </a:ext>
            </a:extLst>
          </p:cNvPr>
          <p:cNvSpPr txBox="1"/>
          <p:nvPr/>
        </p:nvSpPr>
        <p:spPr>
          <a:xfrm>
            <a:off x="2975692" y="1401295"/>
            <a:ext cx="4428035" cy="830997"/>
          </a:xfrm>
          <a:prstGeom prst="rect">
            <a:avLst/>
          </a:prstGeom>
          <a:noFill/>
        </p:spPr>
        <p:txBody>
          <a:bodyPr wrap="square" rtlCol="0">
            <a:spAutoFit/>
          </a:bodyPr>
          <a:lstStyle/>
          <a:p>
            <a:r>
              <a:rPr lang="en-US" sz="2400" dirty="0">
                <a:ln w="3175">
                  <a:noFill/>
                </a:ln>
                <a:solidFill>
                  <a:schemeClr val="accent2">
                    <a:lumMod val="75000"/>
                  </a:schemeClr>
                </a:solidFill>
                <a:latin typeface="Cambria" panose="02040503050406030204" pitchFamily="18" charset="0"/>
              </a:rPr>
              <a:t>Deeper Understanding of</a:t>
            </a:r>
          </a:p>
          <a:p>
            <a:r>
              <a:rPr lang="en-US" sz="2400" dirty="0">
                <a:ln w="3175">
                  <a:noFill/>
                </a:ln>
                <a:solidFill>
                  <a:schemeClr val="accent2">
                    <a:lumMod val="75000"/>
                  </a:schemeClr>
                </a:solidFill>
                <a:latin typeface="Cambria" panose="02040503050406030204" pitchFamily="18" charset="0"/>
              </a:rPr>
              <a:t>Physics and Vulnerabilities</a:t>
            </a:r>
          </a:p>
        </p:txBody>
      </p:sp>
    </p:spTree>
    <p:extLst>
      <p:ext uri="{BB962C8B-B14F-4D97-AF65-F5344CB8AC3E}">
        <p14:creationId xmlns:p14="http://schemas.microsoft.com/office/powerpoint/2010/main" val="715359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CC87-283F-F09F-BA7A-CEE5DF4748EE}"/>
              </a:ext>
            </a:extLst>
          </p:cNvPr>
          <p:cNvSpPr>
            <a:spLocks noGrp="1"/>
          </p:cNvSpPr>
          <p:nvPr>
            <p:ph type="title"/>
          </p:nvPr>
        </p:nvSpPr>
        <p:spPr/>
        <p:txBody>
          <a:bodyPr>
            <a:normAutofit fontScale="90000"/>
          </a:bodyPr>
          <a:lstStyle/>
          <a:p>
            <a:r>
              <a:rPr lang="en-US" dirty="0"/>
              <a:t>Flexible and Intelligent Chips, Interfaces, Controllers</a:t>
            </a:r>
          </a:p>
        </p:txBody>
      </p:sp>
      <p:sp>
        <p:nvSpPr>
          <p:cNvPr id="3" name="Content Placeholder 2">
            <a:extLst>
              <a:ext uri="{FF2B5EF4-FFF2-40B4-BE49-F238E27FC236}">
                <a16:creationId xmlns:a16="http://schemas.microsoft.com/office/drawing/2014/main" id="{5033FF80-0581-7BEA-2497-4FC1B61DCB1C}"/>
              </a:ext>
            </a:extLst>
          </p:cNvPr>
          <p:cNvSpPr>
            <a:spLocks noGrp="1"/>
          </p:cNvSpPr>
          <p:nvPr>
            <p:ph idx="1"/>
          </p:nvPr>
        </p:nvSpPr>
        <p:spPr/>
        <p:txBody>
          <a:bodyPr>
            <a:normAutofit/>
          </a:bodyPr>
          <a:lstStyle/>
          <a:p>
            <a:pPr>
              <a:buClr>
                <a:schemeClr val="tx1"/>
              </a:buClr>
            </a:pPr>
            <a:r>
              <a:rPr lang="en-US" sz="2800" b="1" dirty="0">
                <a:solidFill>
                  <a:schemeClr val="accent2">
                    <a:lumMod val="75000"/>
                  </a:schemeClr>
                </a:solidFill>
              </a:rPr>
              <a:t>In-field patching </a:t>
            </a:r>
            <a:r>
              <a:rPr lang="en-US" sz="2800" dirty="0"/>
              <a:t>is necessary</a:t>
            </a:r>
          </a:p>
          <a:p>
            <a:pPr>
              <a:buClr>
                <a:schemeClr val="tx1"/>
              </a:buClr>
            </a:pPr>
            <a:endParaRPr lang="en-US" sz="2800" dirty="0"/>
          </a:p>
        </p:txBody>
      </p:sp>
      <p:sp>
        <p:nvSpPr>
          <p:cNvPr id="4" name="Slide Number Placeholder 3">
            <a:extLst>
              <a:ext uri="{FF2B5EF4-FFF2-40B4-BE49-F238E27FC236}">
                <a16:creationId xmlns:a16="http://schemas.microsoft.com/office/drawing/2014/main" id="{DC3B7AA7-821C-FBA7-5158-B04A854D77F9}"/>
              </a:ext>
            </a:extLst>
          </p:cNvPr>
          <p:cNvSpPr>
            <a:spLocks noGrp="1"/>
          </p:cNvSpPr>
          <p:nvPr>
            <p:ph type="sldNum" sz="quarter" idx="12"/>
          </p:nvPr>
        </p:nvSpPr>
        <p:spPr/>
        <p:txBody>
          <a:bodyPr/>
          <a:lstStyle/>
          <a:p>
            <a:fld id="{676C2683-0D41-1E45-8714-724CB2570654}" type="slidenum">
              <a:rPr lang="en-US" smtClean="0"/>
              <a:pPr/>
              <a:t>57</a:t>
            </a:fld>
            <a:endParaRPr lang="en-US" dirty="0"/>
          </a:p>
        </p:txBody>
      </p:sp>
      <p:pic>
        <p:nvPicPr>
          <p:cNvPr id="5" name="Picture 2" descr="Amazon.com: Intel Xeon Processor 3.20 GHz, 1M Cache, 800 MHz FSB SL7PF  64-bit : Electronics">
            <a:extLst>
              <a:ext uri="{FF2B5EF4-FFF2-40B4-BE49-F238E27FC236}">
                <a16:creationId xmlns:a16="http://schemas.microsoft.com/office/drawing/2014/main" id="{623E2B80-02BD-270C-98EC-0B4F4AD3C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382" y="1623010"/>
            <a:ext cx="1306124" cy="1207439"/>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9E5E258C-6FA4-A91A-A77D-3B516BD726E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0" r="100000"/>
                    </a14:imgEffect>
                  </a14:imgLayer>
                </a14:imgProps>
              </a:ext>
              <a:ext uri="{28A0092B-C50C-407E-A947-70E740481C1C}">
                <a14:useLocalDpi xmlns:a14="http://schemas.microsoft.com/office/drawing/2010/main" val="0"/>
              </a:ext>
            </a:extLst>
          </a:blip>
          <a:stretch/>
        </p:blipFill>
        <p:spPr>
          <a:xfrm>
            <a:off x="8057358" y="1361712"/>
            <a:ext cx="1732727" cy="1732727"/>
          </a:xfrm>
          <a:prstGeom prst="rect">
            <a:avLst/>
          </a:prstGeom>
        </p:spPr>
      </p:pic>
      <p:cxnSp>
        <p:nvCxnSpPr>
          <p:cNvPr id="7" name="Straight Arrow Connector 6">
            <a:extLst>
              <a:ext uri="{FF2B5EF4-FFF2-40B4-BE49-F238E27FC236}">
                <a16:creationId xmlns:a16="http://schemas.microsoft.com/office/drawing/2014/main" id="{8BF76878-E38B-3744-F568-E5D9CFC1CE3E}"/>
              </a:ext>
            </a:extLst>
          </p:cNvPr>
          <p:cNvCxnSpPr>
            <a:cxnSpLocks/>
            <a:stCxn id="5" idx="3"/>
            <a:endCxn id="6" idx="1"/>
          </p:cNvCxnSpPr>
          <p:nvPr/>
        </p:nvCxnSpPr>
        <p:spPr>
          <a:xfrm>
            <a:off x="3708513" y="2226723"/>
            <a:ext cx="4348845" cy="134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5C32574-EC46-0725-6078-7CB01099E154}"/>
              </a:ext>
            </a:extLst>
          </p:cNvPr>
          <p:cNvGrpSpPr/>
          <p:nvPr/>
        </p:nvGrpSpPr>
        <p:grpSpPr>
          <a:xfrm>
            <a:off x="1960942" y="2830442"/>
            <a:ext cx="2189017" cy="1527050"/>
            <a:chOff x="468108" y="3165010"/>
            <a:chExt cx="2189017" cy="1527050"/>
          </a:xfrm>
        </p:grpSpPr>
        <p:sp>
          <p:nvSpPr>
            <p:cNvPr id="8" name="TextBox 7">
              <a:extLst>
                <a:ext uri="{FF2B5EF4-FFF2-40B4-BE49-F238E27FC236}">
                  <a16:creationId xmlns:a16="http://schemas.microsoft.com/office/drawing/2014/main" id="{BBB54115-194D-B0A6-4A48-9109AC96A153}"/>
                </a:ext>
              </a:extLst>
            </p:cNvPr>
            <p:cNvSpPr txBox="1"/>
            <p:nvPr/>
          </p:nvSpPr>
          <p:spPr>
            <a:xfrm>
              <a:off x="468108" y="3768730"/>
              <a:ext cx="2189017" cy="923330"/>
            </a:xfrm>
            <a:prstGeom prst="rect">
              <a:avLst/>
            </a:prstGeom>
            <a:noFill/>
          </p:spPr>
          <p:txBody>
            <a:bodyPr wrap="square" rtlCol="0">
              <a:spAutoFit/>
            </a:bodyPr>
            <a:lstStyle/>
            <a:p>
              <a:pPr algn="ctr"/>
              <a:r>
                <a:rPr lang="en-US" dirty="0">
                  <a:latin typeface="Cambria" panose="02040503050406030204" pitchFamily="18" charset="0"/>
                </a:rPr>
                <a:t>DRAM read disturbance solution is here</a:t>
              </a:r>
            </a:p>
          </p:txBody>
        </p:sp>
        <p:cxnSp>
          <p:nvCxnSpPr>
            <p:cNvPr id="10" name="Straight Arrow Connector 9">
              <a:extLst>
                <a:ext uri="{FF2B5EF4-FFF2-40B4-BE49-F238E27FC236}">
                  <a16:creationId xmlns:a16="http://schemas.microsoft.com/office/drawing/2014/main" id="{2CB1194B-37D3-ACA3-A547-CA9B99E91CBC}"/>
                </a:ext>
              </a:extLst>
            </p:cNvPr>
            <p:cNvCxnSpPr>
              <a:cxnSpLocks/>
              <a:stCxn id="8" idx="0"/>
              <a:endCxn id="5" idx="2"/>
            </p:cNvCxnSpPr>
            <p:nvPr/>
          </p:nvCxnSpPr>
          <p:spPr>
            <a:xfrm flipV="1">
              <a:off x="1562617" y="3165010"/>
              <a:ext cx="0" cy="603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22BEF98-1EAA-E0DC-16F8-E4E876A196D3}"/>
              </a:ext>
            </a:extLst>
          </p:cNvPr>
          <p:cNvGrpSpPr/>
          <p:nvPr/>
        </p:nvGrpSpPr>
        <p:grpSpPr>
          <a:xfrm>
            <a:off x="7829212" y="2830442"/>
            <a:ext cx="2189017" cy="973052"/>
            <a:chOff x="6336378" y="3165010"/>
            <a:chExt cx="2189017" cy="973052"/>
          </a:xfrm>
        </p:grpSpPr>
        <p:sp>
          <p:nvSpPr>
            <p:cNvPr id="11" name="TextBox 10">
              <a:extLst>
                <a:ext uri="{FF2B5EF4-FFF2-40B4-BE49-F238E27FC236}">
                  <a16:creationId xmlns:a16="http://schemas.microsoft.com/office/drawing/2014/main" id="{CBF70B0B-017F-3336-9A90-98DEC83B2C94}"/>
                </a:ext>
              </a:extLst>
            </p:cNvPr>
            <p:cNvSpPr txBox="1"/>
            <p:nvPr/>
          </p:nvSpPr>
          <p:spPr>
            <a:xfrm>
              <a:off x="6336378" y="3768730"/>
              <a:ext cx="2189017" cy="369332"/>
            </a:xfrm>
            <a:prstGeom prst="rect">
              <a:avLst/>
            </a:prstGeom>
            <a:noFill/>
          </p:spPr>
          <p:txBody>
            <a:bodyPr wrap="square" rtlCol="0">
              <a:spAutoFit/>
            </a:bodyPr>
            <a:lstStyle/>
            <a:p>
              <a:pPr algn="ctr"/>
              <a:r>
                <a:rPr lang="en-US" dirty="0">
                  <a:latin typeface="Cambria" panose="02040503050406030204" pitchFamily="18" charset="0"/>
                </a:rPr>
                <a:t>DRAM chip is here</a:t>
              </a:r>
            </a:p>
          </p:txBody>
        </p:sp>
        <p:cxnSp>
          <p:nvCxnSpPr>
            <p:cNvPr id="12" name="Straight Arrow Connector 11">
              <a:extLst>
                <a:ext uri="{FF2B5EF4-FFF2-40B4-BE49-F238E27FC236}">
                  <a16:creationId xmlns:a16="http://schemas.microsoft.com/office/drawing/2014/main" id="{60E4DAC1-7087-00B1-58D2-514CD5D6C7A6}"/>
                </a:ext>
              </a:extLst>
            </p:cNvPr>
            <p:cNvCxnSpPr>
              <a:cxnSpLocks/>
            </p:cNvCxnSpPr>
            <p:nvPr/>
          </p:nvCxnSpPr>
          <p:spPr>
            <a:xfrm flipV="1">
              <a:off x="7430886" y="3165010"/>
              <a:ext cx="0" cy="603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20F46D31-1748-F9A8-B8DE-441D5C47542C}"/>
              </a:ext>
            </a:extLst>
          </p:cNvPr>
          <p:cNvGrpSpPr/>
          <p:nvPr/>
        </p:nvGrpSpPr>
        <p:grpSpPr>
          <a:xfrm>
            <a:off x="4118786" y="3284260"/>
            <a:ext cx="3679253" cy="460024"/>
            <a:chOff x="2625952" y="3618828"/>
            <a:chExt cx="3679253" cy="460024"/>
          </a:xfrm>
        </p:grpSpPr>
        <p:cxnSp>
          <p:nvCxnSpPr>
            <p:cNvPr id="15" name="Straight Arrow Connector 14">
              <a:extLst>
                <a:ext uri="{FF2B5EF4-FFF2-40B4-BE49-F238E27FC236}">
                  <a16:creationId xmlns:a16="http://schemas.microsoft.com/office/drawing/2014/main" id="{475714F0-CFB3-4206-D424-A0651AD59BF2}"/>
                </a:ext>
              </a:extLst>
            </p:cNvPr>
            <p:cNvCxnSpPr>
              <a:cxnSpLocks/>
              <a:stCxn id="11" idx="1"/>
              <a:endCxn id="8" idx="3"/>
            </p:cNvCxnSpPr>
            <p:nvPr/>
          </p:nvCxnSpPr>
          <p:spPr>
            <a:xfrm flipH="1">
              <a:off x="2625952" y="3618828"/>
              <a:ext cx="3679253" cy="2769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F552AE6-FD2D-2F83-D665-11AD3449D1B9}"/>
                </a:ext>
              </a:extLst>
            </p:cNvPr>
            <p:cNvSpPr txBox="1"/>
            <p:nvPr/>
          </p:nvSpPr>
          <p:spPr>
            <a:xfrm rot="21341597">
              <a:off x="3537186" y="3678742"/>
              <a:ext cx="1808829" cy="400110"/>
            </a:xfrm>
            <a:prstGeom prst="rect">
              <a:avLst/>
            </a:prstGeom>
            <a:noFill/>
          </p:spPr>
          <p:txBody>
            <a:bodyPr wrap="none" rtlCol="0">
              <a:spAutoFit/>
            </a:bodyPr>
            <a:lstStyle/>
            <a:p>
              <a:r>
                <a:rPr lang="en-US" sz="2000" b="1" dirty="0">
                  <a:solidFill>
                    <a:srgbClr val="C00000"/>
                  </a:solidFill>
                  <a:latin typeface="Cambria" panose="02040503050406030204" pitchFamily="18" charset="0"/>
                </a:rPr>
                <a:t>Configuration</a:t>
              </a:r>
            </a:p>
          </p:txBody>
        </p:sp>
      </p:grpSp>
      <p:sp>
        <p:nvSpPr>
          <p:cNvPr id="18" name="TextBox 17">
            <a:extLst>
              <a:ext uri="{FF2B5EF4-FFF2-40B4-BE49-F238E27FC236}">
                <a16:creationId xmlns:a16="http://schemas.microsoft.com/office/drawing/2014/main" id="{389E8FA4-1CC1-0078-D648-482E36A31F1A}"/>
              </a:ext>
            </a:extLst>
          </p:cNvPr>
          <p:cNvSpPr txBox="1"/>
          <p:nvPr/>
        </p:nvSpPr>
        <p:spPr>
          <a:xfrm>
            <a:off x="7882399" y="4849055"/>
            <a:ext cx="2589849" cy="646331"/>
          </a:xfrm>
          <a:prstGeom prst="rect">
            <a:avLst/>
          </a:prstGeom>
          <a:solidFill>
            <a:schemeClr val="accent2">
              <a:lumMod val="60000"/>
              <a:lumOff val="40000"/>
            </a:schemeClr>
          </a:solidFill>
          <a:ln w="38100">
            <a:solidFill>
              <a:schemeClr val="tx1"/>
            </a:solidFill>
          </a:ln>
        </p:spPr>
        <p:txBody>
          <a:bodyPr wrap="square" rtlCol="0">
            <a:spAutoFit/>
          </a:bodyPr>
          <a:lstStyle/>
          <a:p>
            <a:pPr algn="ctr"/>
            <a:r>
              <a:rPr lang="en-US" dirty="0">
                <a:latin typeface="Cambria" panose="02040503050406030204" pitchFamily="18" charset="0"/>
              </a:rPr>
              <a:t>Aging might change the chip’s characteristics</a:t>
            </a:r>
          </a:p>
        </p:txBody>
      </p:sp>
      <p:sp>
        <p:nvSpPr>
          <p:cNvPr id="19" name="TextBox 18">
            <a:extLst>
              <a:ext uri="{FF2B5EF4-FFF2-40B4-BE49-F238E27FC236}">
                <a16:creationId xmlns:a16="http://schemas.microsoft.com/office/drawing/2014/main" id="{0F6AD16D-3162-D627-4676-FF1619C0C8B4}"/>
              </a:ext>
            </a:extLst>
          </p:cNvPr>
          <p:cNvSpPr txBox="1"/>
          <p:nvPr/>
        </p:nvSpPr>
        <p:spPr>
          <a:xfrm>
            <a:off x="8579434" y="4021496"/>
            <a:ext cx="1851659" cy="646331"/>
          </a:xfrm>
          <a:prstGeom prst="rect">
            <a:avLst/>
          </a:prstGeom>
          <a:solidFill>
            <a:schemeClr val="accent5">
              <a:lumMod val="40000"/>
              <a:lumOff val="60000"/>
            </a:schemeClr>
          </a:solidFill>
          <a:ln w="38100">
            <a:solidFill>
              <a:schemeClr val="tx1"/>
            </a:solidFill>
          </a:ln>
        </p:spPr>
        <p:txBody>
          <a:bodyPr wrap="square" rtlCol="0">
            <a:spAutoFit/>
          </a:bodyPr>
          <a:lstStyle/>
          <a:p>
            <a:pPr algn="ctr"/>
            <a:r>
              <a:rPr lang="en-US" dirty="0">
                <a:latin typeface="Cambria" panose="02040503050406030204" pitchFamily="18" charset="0"/>
              </a:rPr>
              <a:t>DRAM module </a:t>
            </a:r>
            <a:br>
              <a:rPr lang="en-US" dirty="0">
                <a:latin typeface="Cambria" panose="02040503050406030204" pitchFamily="18" charset="0"/>
              </a:rPr>
            </a:br>
            <a:r>
              <a:rPr lang="en-US" dirty="0">
                <a:latin typeface="Cambria" panose="02040503050406030204" pitchFamily="18" charset="0"/>
              </a:rPr>
              <a:t>can be replaced</a:t>
            </a:r>
          </a:p>
        </p:txBody>
      </p:sp>
      <p:cxnSp>
        <p:nvCxnSpPr>
          <p:cNvPr id="20" name="Straight Arrow Connector 19">
            <a:extLst>
              <a:ext uri="{FF2B5EF4-FFF2-40B4-BE49-F238E27FC236}">
                <a16:creationId xmlns:a16="http://schemas.microsoft.com/office/drawing/2014/main" id="{9DBFC5CF-15AC-00EF-5E7F-EBCFBBF8656B}"/>
              </a:ext>
            </a:extLst>
          </p:cNvPr>
          <p:cNvCxnSpPr>
            <a:cxnSpLocks/>
          </p:cNvCxnSpPr>
          <p:nvPr/>
        </p:nvCxnSpPr>
        <p:spPr>
          <a:xfrm rot="120000" flipH="1">
            <a:off x="4069772" y="4542158"/>
            <a:ext cx="390993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9886B4F-FB6B-F365-B7C9-D964A0FB73FF}"/>
              </a:ext>
            </a:extLst>
          </p:cNvPr>
          <p:cNvSpPr txBox="1"/>
          <p:nvPr/>
        </p:nvSpPr>
        <p:spPr>
          <a:xfrm rot="120000">
            <a:off x="4432487" y="4189693"/>
            <a:ext cx="3264676" cy="400110"/>
          </a:xfrm>
          <a:prstGeom prst="rect">
            <a:avLst/>
          </a:prstGeom>
          <a:noFill/>
        </p:spPr>
        <p:txBody>
          <a:bodyPr wrap="none" rtlCol="0">
            <a:spAutoFit/>
          </a:bodyPr>
          <a:lstStyle/>
          <a:p>
            <a:r>
              <a:rPr lang="en-US" sz="2000" b="1" dirty="0">
                <a:solidFill>
                  <a:srgbClr val="C00000"/>
                </a:solidFill>
                <a:latin typeface="Cambria" panose="02040503050406030204" pitchFamily="18" charset="0"/>
              </a:rPr>
              <a:t>Reconfiguration is needed</a:t>
            </a:r>
          </a:p>
        </p:txBody>
      </p:sp>
      <p:sp>
        <p:nvSpPr>
          <p:cNvPr id="24" name="TextBox 23">
            <a:extLst>
              <a:ext uri="{FF2B5EF4-FFF2-40B4-BE49-F238E27FC236}">
                <a16:creationId xmlns:a16="http://schemas.microsoft.com/office/drawing/2014/main" id="{224BE994-7043-F05C-19D6-6B2B671B20D4}"/>
              </a:ext>
            </a:extLst>
          </p:cNvPr>
          <p:cNvSpPr txBox="1"/>
          <p:nvPr/>
        </p:nvSpPr>
        <p:spPr>
          <a:xfrm rot="120000">
            <a:off x="4238047" y="4548513"/>
            <a:ext cx="3503075" cy="646331"/>
          </a:xfrm>
          <a:prstGeom prst="rect">
            <a:avLst/>
          </a:prstGeom>
          <a:noFill/>
        </p:spPr>
        <p:txBody>
          <a:bodyPr wrap="none" rtlCol="0">
            <a:spAutoFit/>
          </a:bodyPr>
          <a:lstStyle/>
          <a:p>
            <a:r>
              <a:rPr lang="en-US" dirty="0">
                <a:solidFill>
                  <a:srgbClr val="C00000"/>
                </a:solidFill>
              </a:rPr>
              <a:t>+ add more hardware counters</a:t>
            </a:r>
          </a:p>
          <a:p>
            <a:r>
              <a:rPr lang="en-US" dirty="0">
                <a:solidFill>
                  <a:srgbClr val="C00000"/>
                </a:solidFill>
              </a:rPr>
              <a:t>+ increase metadata cache capacity</a:t>
            </a:r>
          </a:p>
        </p:txBody>
      </p:sp>
      <p:sp>
        <p:nvSpPr>
          <p:cNvPr id="27" name="Rectangle 26">
            <a:extLst>
              <a:ext uri="{FF2B5EF4-FFF2-40B4-BE49-F238E27FC236}">
                <a16:creationId xmlns:a16="http://schemas.microsoft.com/office/drawing/2014/main" id="{56560296-CE10-5492-1937-DACA84230CBA}"/>
              </a:ext>
            </a:extLst>
          </p:cNvPr>
          <p:cNvSpPr/>
          <p:nvPr/>
        </p:nvSpPr>
        <p:spPr>
          <a:xfrm>
            <a:off x="1524000" y="5713379"/>
            <a:ext cx="9144001" cy="559993"/>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Cambria" panose="02040503050406030204" pitchFamily="18" charset="0"/>
              </a:rPr>
              <a:t>Deployed solutions should be patchable in field</a:t>
            </a:r>
          </a:p>
        </p:txBody>
      </p:sp>
    </p:spTree>
    <p:extLst>
      <p:ext uri="{BB962C8B-B14F-4D97-AF65-F5344CB8AC3E}">
        <p14:creationId xmlns:p14="http://schemas.microsoft.com/office/powerpoint/2010/main" val="386396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nodeType="clickEffect">
                                  <p:stCondLst>
                                    <p:cond delay="0"/>
                                  </p:stCondLst>
                                  <p:childTnLst>
                                    <p:anim calcmode="lin" valueType="num">
                                      <p:cBhvr additive="base">
                                        <p:cTn id="18" dur="200"/>
                                        <p:tgtEl>
                                          <p:spTgt spid="6"/>
                                        </p:tgtEl>
                                        <p:attrNameLst>
                                          <p:attrName>ppt_x</p:attrName>
                                        </p:attrNameLst>
                                      </p:cBhvr>
                                      <p:tavLst>
                                        <p:tav tm="0">
                                          <p:val>
                                            <p:strVal val="ppt_x"/>
                                          </p:val>
                                        </p:tav>
                                        <p:tav tm="100000">
                                          <p:val>
                                            <p:strVal val="1+ppt_w/2"/>
                                          </p:val>
                                        </p:tav>
                                      </p:tavLst>
                                    </p:anim>
                                    <p:anim calcmode="lin" valueType="num">
                                      <p:cBhvr additive="base">
                                        <p:cTn id="19" dur="200"/>
                                        <p:tgtEl>
                                          <p:spTgt spid="6"/>
                                        </p:tgtEl>
                                        <p:attrNameLst>
                                          <p:attrName>ppt_y</p:attrName>
                                        </p:attrNameLst>
                                      </p:cBhvr>
                                      <p:tavLst>
                                        <p:tav tm="0">
                                          <p:val>
                                            <p:strVal val="ppt_y"/>
                                          </p:val>
                                        </p:tav>
                                        <p:tav tm="100000">
                                          <p:val>
                                            <p:strVal val="ppt_y"/>
                                          </p:val>
                                        </p:tav>
                                      </p:tavLst>
                                    </p:anim>
                                    <p:set>
                                      <p:cBhvr>
                                        <p:cTn id="20" dur="1" fill="hold">
                                          <p:stCondLst>
                                            <p:cond delay="199"/>
                                          </p:stCondLst>
                                        </p:cTn>
                                        <p:tgtEl>
                                          <p:spTgt spid="6"/>
                                        </p:tgtEl>
                                        <p:attrNameLst>
                                          <p:attrName>style.visibility</p:attrName>
                                        </p:attrNameLst>
                                      </p:cBhvr>
                                      <p:to>
                                        <p:strVal val="hidden"/>
                                      </p:to>
                                    </p:set>
                                  </p:childTnLst>
                                </p:cTn>
                              </p:par>
                            </p:childTnLst>
                          </p:cTn>
                        </p:par>
                        <p:par>
                          <p:cTn id="21" fill="hold">
                            <p:stCondLst>
                              <p:cond delay="200"/>
                            </p:stCondLst>
                            <p:childTnLst>
                              <p:par>
                                <p:cTn id="22" presetID="2" presetClass="entr" presetSubtype="2"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200" fill="hold"/>
                                        <p:tgtEl>
                                          <p:spTgt spid="6"/>
                                        </p:tgtEl>
                                        <p:attrNameLst>
                                          <p:attrName>ppt_x</p:attrName>
                                        </p:attrNameLst>
                                      </p:cBhvr>
                                      <p:tavLst>
                                        <p:tav tm="0">
                                          <p:val>
                                            <p:strVal val="1+#ppt_w/2"/>
                                          </p:val>
                                        </p:tav>
                                        <p:tav tm="100000">
                                          <p:val>
                                            <p:strVal val="#ppt_x"/>
                                          </p:val>
                                        </p:tav>
                                      </p:tavLst>
                                    </p:anim>
                                    <p:anim calcmode="lin" valueType="num">
                                      <p:cBhvr additive="base">
                                        <p:cTn id="25" dur="2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400"/>
                            </p:stCondLst>
                            <p:childTnLst>
                              <p:par>
                                <p:cTn id="27" presetID="1"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p:bldP spid="24" grpId="0"/>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A7D54-DA94-E2DD-5997-7DFA1B7BD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3DAD9-A722-776A-FFE8-15E2AE5ABE0B}"/>
              </a:ext>
            </a:extLst>
          </p:cNvPr>
          <p:cNvSpPr>
            <a:spLocks noGrp="1"/>
          </p:cNvSpPr>
          <p:nvPr>
            <p:ph type="title"/>
          </p:nvPr>
        </p:nvSpPr>
        <p:spPr/>
        <p:txBody>
          <a:bodyPr>
            <a:normAutofit fontScale="90000"/>
          </a:bodyPr>
          <a:lstStyle/>
          <a:p>
            <a:r>
              <a:rPr lang="en-US" dirty="0"/>
              <a:t>Flexible and Intelligent Chips, Interfaces, Controllers</a:t>
            </a:r>
          </a:p>
        </p:txBody>
      </p:sp>
      <p:sp>
        <p:nvSpPr>
          <p:cNvPr id="3" name="Content Placeholder 2">
            <a:extLst>
              <a:ext uri="{FF2B5EF4-FFF2-40B4-BE49-F238E27FC236}">
                <a16:creationId xmlns:a16="http://schemas.microsoft.com/office/drawing/2014/main" id="{6D1469B7-350E-63AA-C65C-69F88010DD1B}"/>
              </a:ext>
            </a:extLst>
          </p:cNvPr>
          <p:cNvSpPr>
            <a:spLocks noGrp="1"/>
          </p:cNvSpPr>
          <p:nvPr>
            <p:ph idx="1"/>
          </p:nvPr>
        </p:nvSpPr>
        <p:spPr/>
        <p:txBody>
          <a:bodyPr>
            <a:normAutofit/>
          </a:bodyPr>
          <a:lstStyle/>
          <a:p>
            <a:pPr>
              <a:buClr>
                <a:schemeClr val="tx1"/>
              </a:buClr>
            </a:pPr>
            <a:r>
              <a:rPr lang="en-US" sz="2800" b="1" dirty="0">
                <a:solidFill>
                  <a:schemeClr val="accent2">
                    <a:lumMod val="75000"/>
                  </a:schemeClr>
                </a:solidFill>
              </a:rPr>
              <a:t>In-field patching </a:t>
            </a:r>
            <a:r>
              <a:rPr lang="en-US" sz="2800" dirty="0"/>
              <a:t>is necessary</a:t>
            </a:r>
          </a:p>
          <a:p>
            <a:pPr>
              <a:buClr>
                <a:schemeClr val="tx1"/>
              </a:buClr>
            </a:pPr>
            <a:r>
              <a:rPr lang="en-US" sz="2800" dirty="0"/>
              <a:t>Interfaces should be </a:t>
            </a:r>
            <a:r>
              <a:rPr lang="en-US" sz="2800" b="1" dirty="0">
                <a:solidFill>
                  <a:srgbClr val="00B050"/>
                </a:solidFill>
              </a:rPr>
              <a:t>more flexible</a:t>
            </a:r>
            <a:br>
              <a:rPr lang="en-US" sz="2800" dirty="0"/>
            </a:br>
            <a:endParaRPr lang="en-US" sz="2800" dirty="0"/>
          </a:p>
        </p:txBody>
      </p:sp>
      <p:sp>
        <p:nvSpPr>
          <p:cNvPr id="4" name="Slide Number Placeholder 3">
            <a:extLst>
              <a:ext uri="{FF2B5EF4-FFF2-40B4-BE49-F238E27FC236}">
                <a16:creationId xmlns:a16="http://schemas.microsoft.com/office/drawing/2014/main" id="{476304DA-0FB4-967C-9561-5416A938F4F8}"/>
              </a:ext>
            </a:extLst>
          </p:cNvPr>
          <p:cNvSpPr>
            <a:spLocks noGrp="1"/>
          </p:cNvSpPr>
          <p:nvPr>
            <p:ph type="sldNum" sz="quarter" idx="12"/>
          </p:nvPr>
        </p:nvSpPr>
        <p:spPr/>
        <p:txBody>
          <a:bodyPr/>
          <a:lstStyle/>
          <a:p>
            <a:fld id="{676C2683-0D41-1E45-8714-724CB2570654}" type="slidenum">
              <a:rPr lang="en-US" smtClean="0"/>
              <a:pPr/>
              <a:t>58</a:t>
            </a:fld>
            <a:endParaRPr lang="en-US" dirty="0"/>
          </a:p>
        </p:txBody>
      </p:sp>
      <p:pic>
        <p:nvPicPr>
          <p:cNvPr id="5" name="Picture 2" descr="Amazon.com: Intel Xeon Processor 3.20 GHz, 1M Cache, 800 MHz FSB SL7PF  64-bit : Electronics">
            <a:extLst>
              <a:ext uri="{FF2B5EF4-FFF2-40B4-BE49-F238E27FC236}">
                <a16:creationId xmlns:a16="http://schemas.microsoft.com/office/drawing/2014/main" id="{81AAC036-5BD7-72DD-489D-366E8E2D7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382" y="1957578"/>
            <a:ext cx="1306124" cy="1207439"/>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D975FB4F-3A51-5185-9057-BAFD34F2196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0" r="100000"/>
                    </a14:imgEffect>
                  </a14:imgLayer>
                </a14:imgProps>
              </a:ext>
              <a:ext uri="{28A0092B-C50C-407E-A947-70E740481C1C}">
                <a14:useLocalDpi xmlns:a14="http://schemas.microsoft.com/office/drawing/2010/main" val="0"/>
              </a:ext>
            </a:extLst>
          </a:blip>
          <a:stretch/>
        </p:blipFill>
        <p:spPr>
          <a:xfrm>
            <a:off x="8057358" y="1696280"/>
            <a:ext cx="1732727" cy="1732727"/>
          </a:xfrm>
          <a:prstGeom prst="rect">
            <a:avLst/>
          </a:prstGeom>
        </p:spPr>
      </p:pic>
      <p:cxnSp>
        <p:nvCxnSpPr>
          <p:cNvPr id="7" name="Straight Arrow Connector 6">
            <a:extLst>
              <a:ext uri="{FF2B5EF4-FFF2-40B4-BE49-F238E27FC236}">
                <a16:creationId xmlns:a16="http://schemas.microsoft.com/office/drawing/2014/main" id="{9AF26155-8107-F911-3366-EB85E1C347E1}"/>
              </a:ext>
            </a:extLst>
          </p:cNvPr>
          <p:cNvCxnSpPr>
            <a:cxnSpLocks/>
            <a:stCxn id="5" idx="3"/>
            <a:endCxn id="6" idx="1"/>
          </p:cNvCxnSpPr>
          <p:nvPr/>
        </p:nvCxnSpPr>
        <p:spPr>
          <a:xfrm>
            <a:off x="3708513" y="2561291"/>
            <a:ext cx="4348845" cy="134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41BEF7B-F5B5-B4D5-126A-E356739530F7}"/>
              </a:ext>
            </a:extLst>
          </p:cNvPr>
          <p:cNvGrpSpPr/>
          <p:nvPr/>
        </p:nvGrpSpPr>
        <p:grpSpPr>
          <a:xfrm>
            <a:off x="1945640" y="2971807"/>
            <a:ext cx="2189017" cy="1299115"/>
            <a:chOff x="468108" y="3392945"/>
            <a:chExt cx="2189017" cy="1299115"/>
          </a:xfrm>
        </p:grpSpPr>
        <p:sp>
          <p:nvSpPr>
            <p:cNvPr id="9" name="TextBox 8">
              <a:extLst>
                <a:ext uri="{FF2B5EF4-FFF2-40B4-BE49-F238E27FC236}">
                  <a16:creationId xmlns:a16="http://schemas.microsoft.com/office/drawing/2014/main" id="{5F13BDF9-135F-468D-AC4D-6EA5AB4BA373}"/>
                </a:ext>
              </a:extLst>
            </p:cNvPr>
            <p:cNvSpPr txBox="1"/>
            <p:nvPr/>
          </p:nvSpPr>
          <p:spPr>
            <a:xfrm>
              <a:off x="468108" y="3768730"/>
              <a:ext cx="2189017" cy="923330"/>
            </a:xfrm>
            <a:prstGeom prst="rect">
              <a:avLst/>
            </a:prstGeom>
            <a:noFill/>
          </p:spPr>
          <p:txBody>
            <a:bodyPr wrap="square" rtlCol="0">
              <a:spAutoFit/>
            </a:bodyPr>
            <a:lstStyle/>
            <a:p>
              <a:pPr algn="ctr"/>
              <a:r>
                <a:rPr lang="en-US" dirty="0">
                  <a:latin typeface="Cambria" panose="02040503050406030204" pitchFamily="18" charset="0"/>
                </a:rPr>
                <a:t>Memory controller decides what should be done when</a:t>
              </a:r>
            </a:p>
          </p:txBody>
        </p:sp>
        <p:cxnSp>
          <p:nvCxnSpPr>
            <p:cNvPr id="10" name="Straight Arrow Connector 9">
              <a:extLst>
                <a:ext uri="{FF2B5EF4-FFF2-40B4-BE49-F238E27FC236}">
                  <a16:creationId xmlns:a16="http://schemas.microsoft.com/office/drawing/2014/main" id="{5EBB7C24-7BAF-91E3-A670-F39574A9FF21}"/>
                </a:ext>
              </a:extLst>
            </p:cNvPr>
            <p:cNvCxnSpPr>
              <a:cxnSpLocks/>
              <a:stCxn id="9" idx="0"/>
            </p:cNvCxnSpPr>
            <p:nvPr/>
          </p:nvCxnSpPr>
          <p:spPr>
            <a:xfrm flipV="1">
              <a:off x="1562617" y="3392945"/>
              <a:ext cx="0" cy="3757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229CDEC4-DF60-38CA-5EA3-0D97E6D303AB}"/>
              </a:ext>
            </a:extLst>
          </p:cNvPr>
          <p:cNvGrpSpPr/>
          <p:nvPr/>
        </p:nvGrpSpPr>
        <p:grpSpPr>
          <a:xfrm>
            <a:off x="7455199" y="2971807"/>
            <a:ext cx="2927208" cy="1299115"/>
            <a:chOff x="5977674" y="3392945"/>
            <a:chExt cx="2927208" cy="1299115"/>
          </a:xfrm>
        </p:grpSpPr>
        <p:sp>
          <p:nvSpPr>
            <p:cNvPr id="12" name="TextBox 11">
              <a:extLst>
                <a:ext uri="{FF2B5EF4-FFF2-40B4-BE49-F238E27FC236}">
                  <a16:creationId xmlns:a16="http://schemas.microsoft.com/office/drawing/2014/main" id="{E8367DB1-CD02-BD96-7CEF-C619CBE6353C}"/>
                </a:ext>
              </a:extLst>
            </p:cNvPr>
            <p:cNvSpPr txBox="1"/>
            <p:nvPr/>
          </p:nvSpPr>
          <p:spPr>
            <a:xfrm>
              <a:off x="5977674" y="3768730"/>
              <a:ext cx="2927208" cy="923330"/>
            </a:xfrm>
            <a:prstGeom prst="rect">
              <a:avLst/>
            </a:prstGeom>
            <a:noFill/>
          </p:spPr>
          <p:txBody>
            <a:bodyPr wrap="square" rtlCol="0">
              <a:spAutoFit/>
            </a:bodyPr>
            <a:lstStyle/>
            <a:p>
              <a:pPr algn="ctr"/>
              <a:r>
                <a:rPr lang="en-US" dirty="0">
                  <a:latin typeface="Cambria" panose="02040503050406030204" pitchFamily="18" charset="0"/>
                </a:rPr>
                <a:t>DRAM chip has read disturbance solution inside (</a:t>
              </a:r>
              <a:r>
                <a:rPr lang="en-US" dirty="0" err="1">
                  <a:latin typeface="Cambria" panose="02040503050406030204" pitchFamily="18" charset="0"/>
                </a:rPr>
                <a:t>tracking+prevention</a:t>
              </a:r>
              <a:r>
                <a:rPr lang="en-US" dirty="0">
                  <a:latin typeface="Cambria" panose="02040503050406030204" pitchFamily="18" charset="0"/>
                </a:rPr>
                <a:t>)</a:t>
              </a:r>
            </a:p>
          </p:txBody>
        </p:sp>
        <p:cxnSp>
          <p:nvCxnSpPr>
            <p:cNvPr id="13" name="Straight Arrow Connector 12">
              <a:extLst>
                <a:ext uri="{FF2B5EF4-FFF2-40B4-BE49-F238E27FC236}">
                  <a16:creationId xmlns:a16="http://schemas.microsoft.com/office/drawing/2014/main" id="{13248330-5D9D-78B0-C987-9159B509589B}"/>
                </a:ext>
              </a:extLst>
            </p:cNvPr>
            <p:cNvCxnSpPr>
              <a:cxnSpLocks/>
            </p:cNvCxnSpPr>
            <p:nvPr/>
          </p:nvCxnSpPr>
          <p:spPr>
            <a:xfrm flipV="1">
              <a:off x="7430886" y="3392945"/>
              <a:ext cx="0" cy="3757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154F677-406D-1681-A66A-F2ED2E026D1B}"/>
              </a:ext>
            </a:extLst>
          </p:cNvPr>
          <p:cNvSpPr txBox="1"/>
          <p:nvPr/>
        </p:nvSpPr>
        <p:spPr>
          <a:xfrm>
            <a:off x="1731832" y="4259689"/>
            <a:ext cx="8936173"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panose="02040503050406030204" pitchFamily="18" charset="0"/>
              </a:rPr>
              <a:t>The memory controller should provide the DRAM chip with </a:t>
            </a:r>
            <a:r>
              <a:rPr lang="en-US" b="1" dirty="0">
                <a:solidFill>
                  <a:srgbClr val="C00000"/>
                </a:solidFill>
                <a:latin typeface="Cambria" panose="02040503050406030204" pitchFamily="18" charset="0"/>
              </a:rPr>
              <a:t>necessary time window </a:t>
            </a:r>
            <a:br>
              <a:rPr lang="en-US" dirty="0">
                <a:latin typeface="Cambria" panose="02040503050406030204" pitchFamily="18" charset="0"/>
              </a:rPr>
            </a:br>
            <a:r>
              <a:rPr lang="en-US" dirty="0">
                <a:latin typeface="Cambria" panose="02040503050406030204" pitchFamily="18" charset="0"/>
              </a:rPr>
              <a:t>to perform </a:t>
            </a:r>
            <a:r>
              <a:rPr lang="en-US" b="1" dirty="0">
                <a:solidFill>
                  <a:srgbClr val="C00000"/>
                </a:solidFill>
                <a:latin typeface="Cambria" panose="02040503050406030204" pitchFamily="18" charset="0"/>
              </a:rPr>
              <a:t>preventive actions (e.g., refreshing rows)</a:t>
            </a:r>
          </a:p>
          <a:p>
            <a:pPr marL="285750" indent="-285750">
              <a:buFont typeface="Arial" panose="020B0604020202020204" pitchFamily="34" charset="0"/>
              <a:buChar char="•"/>
            </a:pPr>
            <a:r>
              <a:rPr lang="en-US" dirty="0">
                <a:latin typeface="Cambria" panose="02040503050406030204" pitchFamily="18" charset="0"/>
              </a:rPr>
              <a:t>The memory controller </a:t>
            </a:r>
            <a:r>
              <a:rPr lang="en-US" b="1" dirty="0">
                <a:solidFill>
                  <a:srgbClr val="C00000"/>
                </a:solidFill>
                <a:latin typeface="Cambria" panose="02040503050406030204" pitchFamily="18" charset="0"/>
              </a:rPr>
              <a:t>does not have </a:t>
            </a:r>
            <a:r>
              <a:rPr lang="en-US" dirty="0">
                <a:latin typeface="Cambria" panose="02040503050406030204" pitchFamily="18" charset="0"/>
              </a:rPr>
              <a:t>the tracking information</a:t>
            </a:r>
          </a:p>
          <a:p>
            <a:pPr marL="285750" indent="-285750">
              <a:buFont typeface="Arial" panose="020B0604020202020204" pitchFamily="34" charset="0"/>
              <a:buChar char="•"/>
            </a:pPr>
            <a:r>
              <a:rPr lang="en-US" dirty="0">
                <a:latin typeface="Cambria" panose="02040503050406030204" pitchFamily="18" charset="0"/>
              </a:rPr>
              <a:t>Communicating is </a:t>
            </a:r>
            <a:r>
              <a:rPr lang="en-US" b="1" dirty="0">
                <a:solidFill>
                  <a:srgbClr val="C00000"/>
                </a:solidFill>
                <a:latin typeface="Cambria" panose="02040503050406030204" pitchFamily="18" charset="0"/>
              </a:rPr>
              <a:t>not straightforward </a:t>
            </a:r>
            <a:r>
              <a:rPr lang="en-US" dirty="0">
                <a:latin typeface="Cambria" panose="02040503050406030204" pitchFamily="18" charset="0"/>
              </a:rPr>
              <a:t>due to strict communication protocol</a:t>
            </a:r>
          </a:p>
        </p:txBody>
      </p:sp>
      <p:sp>
        <p:nvSpPr>
          <p:cNvPr id="23" name="Rectangle 22">
            <a:extLst>
              <a:ext uri="{FF2B5EF4-FFF2-40B4-BE49-F238E27FC236}">
                <a16:creationId xmlns:a16="http://schemas.microsoft.com/office/drawing/2014/main" id="{5BD08E24-BF05-FF04-B515-1032D8E14CA7}"/>
              </a:ext>
            </a:extLst>
          </p:cNvPr>
          <p:cNvSpPr/>
          <p:nvPr/>
        </p:nvSpPr>
        <p:spPr>
          <a:xfrm>
            <a:off x="1524000" y="5671815"/>
            <a:ext cx="9144001" cy="559993"/>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Cambria" panose="02040503050406030204" pitchFamily="18" charset="0"/>
              </a:rPr>
              <a:t>A more flexible interface is necessary</a:t>
            </a:r>
          </a:p>
        </p:txBody>
      </p:sp>
    </p:spTree>
    <p:extLst>
      <p:ext uri="{BB962C8B-B14F-4D97-AF65-F5344CB8AC3E}">
        <p14:creationId xmlns:p14="http://schemas.microsoft.com/office/powerpoint/2010/main" val="29358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uiExpand="1" build="allAtOnce"/>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10CA-A617-6CD3-03A7-36FCEA661746}"/>
              </a:ext>
            </a:extLst>
          </p:cNvPr>
          <p:cNvSpPr>
            <a:spLocks noGrp="1"/>
          </p:cNvSpPr>
          <p:nvPr>
            <p:ph type="title"/>
          </p:nvPr>
        </p:nvSpPr>
        <p:spPr/>
        <p:txBody>
          <a:bodyPr/>
          <a:lstStyle/>
          <a:p>
            <a:r>
              <a:rPr lang="en-US" dirty="0"/>
              <a:t>How Large is 1000 Activations?</a:t>
            </a:r>
          </a:p>
        </p:txBody>
      </p:sp>
      <p:sp>
        <p:nvSpPr>
          <p:cNvPr id="3" name="Content Placeholder 2">
            <a:extLst>
              <a:ext uri="{FF2B5EF4-FFF2-40B4-BE49-F238E27FC236}">
                <a16:creationId xmlns:a16="http://schemas.microsoft.com/office/drawing/2014/main" id="{FB746CCE-69A1-5138-77CF-1C0A186F774F}"/>
              </a:ext>
            </a:extLst>
          </p:cNvPr>
          <p:cNvSpPr>
            <a:spLocks noGrp="1"/>
          </p:cNvSpPr>
          <p:nvPr>
            <p:ph idx="1"/>
          </p:nvPr>
        </p:nvSpPr>
        <p:spPr>
          <a:xfrm>
            <a:off x="1524000" y="965201"/>
            <a:ext cx="3601116" cy="5336922"/>
          </a:xfrm>
        </p:spPr>
        <p:txBody>
          <a:bodyPr>
            <a:noAutofit/>
          </a:bodyPr>
          <a:lstStyle/>
          <a:p>
            <a:endParaRPr lang="en-US" sz="1300" dirty="0"/>
          </a:p>
          <a:p>
            <a:pPr>
              <a:buClr>
                <a:schemeClr val="tx1"/>
              </a:buClr>
            </a:pPr>
            <a:r>
              <a:rPr lang="en-US" sz="2000" dirty="0"/>
              <a:t>Bitflips occur </a:t>
            </a:r>
            <a:br>
              <a:rPr lang="en-US" sz="2000" dirty="0"/>
            </a:br>
            <a:r>
              <a:rPr lang="en-US" sz="2000" b="1" dirty="0"/>
              <a:t>at ~1000 activations</a:t>
            </a:r>
          </a:p>
          <a:p>
            <a:pPr>
              <a:buClr>
                <a:schemeClr val="tx1"/>
              </a:buClr>
            </a:pPr>
            <a:endParaRPr lang="en-US" sz="1200" dirty="0"/>
          </a:p>
          <a:p>
            <a:pPr>
              <a:buClr>
                <a:schemeClr val="tx1"/>
              </a:buClr>
            </a:pPr>
            <a:r>
              <a:rPr lang="en-US" sz="2000" dirty="0"/>
              <a:t>Mitigation mechanisms trigger </a:t>
            </a:r>
            <a:r>
              <a:rPr lang="en-US" sz="2000" b="1" dirty="0"/>
              <a:t>preventive actions</a:t>
            </a:r>
            <a:r>
              <a:rPr lang="en-US" sz="2000" dirty="0"/>
              <a:t> (e.g., preventive refresh) </a:t>
            </a:r>
            <a:br>
              <a:rPr lang="en-US" sz="2000" dirty="0"/>
            </a:br>
            <a:r>
              <a:rPr lang="en-US" sz="2000" b="1" dirty="0"/>
              <a:t>at</a:t>
            </a:r>
            <a:r>
              <a:rPr lang="en-US" sz="2000" dirty="0"/>
              <a:t> </a:t>
            </a:r>
            <a:r>
              <a:rPr lang="en-US" sz="2000" b="1" dirty="0"/>
              <a:t>~500 activations</a:t>
            </a:r>
          </a:p>
          <a:p>
            <a:pPr>
              <a:buClr>
                <a:schemeClr val="tx1"/>
              </a:buClr>
            </a:pPr>
            <a:endParaRPr lang="en-US" sz="1200" b="1" dirty="0"/>
          </a:p>
          <a:p>
            <a:pPr>
              <a:buClr>
                <a:schemeClr val="tx1"/>
              </a:buClr>
            </a:pPr>
            <a:r>
              <a:rPr lang="en-US" sz="2000" dirty="0"/>
              <a:t>Is 500 </a:t>
            </a:r>
            <a:r>
              <a:rPr lang="en-US" sz="2000" b="1" dirty="0"/>
              <a:t>a distinctive activation count</a:t>
            </a:r>
            <a:r>
              <a:rPr lang="en-US" sz="2000" dirty="0"/>
              <a:t>? </a:t>
            </a:r>
          </a:p>
          <a:p>
            <a:pPr>
              <a:buClr>
                <a:schemeClr val="tx1"/>
              </a:buClr>
            </a:pPr>
            <a:endParaRPr lang="en-US" sz="1200" dirty="0"/>
          </a:p>
          <a:p>
            <a:pPr>
              <a:buClr>
                <a:schemeClr val="tx1"/>
              </a:buClr>
            </a:pPr>
            <a:r>
              <a:rPr lang="en-US" sz="2000" dirty="0"/>
              <a:t>Benign workloads activate </a:t>
            </a:r>
            <a:r>
              <a:rPr lang="en-US" sz="2000" b="1" dirty="0"/>
              <a:t>hundreds of rows</a:t>
            </a:r>
            <a:r>
              <a:rPr lang="en-US" sz="2000" dirty="0"/>
              <a:t> </a:t>
            </a:r>
            <a:br>
              <a:rPr lang="en-US" sz="2000" dirty="0"/>
            </a:br>
            <a:r>
              <a:rPr lang="en-US" sz="2000" dirty="0"/>
              <a:t>more than </a:t>
            </a:r>
            <a:r>
              <a:rPr lang="en-US" sz="2000" b="1" dirty="0"/>
              <a:t>500 times </a:t>
            </a:r>
            <a:br>
              <a:rPr lang="en-US" sz="2000" dirty="0"/>
            </a:br>
            <a:r>
              <a:rPr lang="en-US" sz="2000" dirty="0"/>
              <a:t>in a refresh window  </a:t>
            </a:r>
          </a:p>
        </p:txBody>
      </p:sp>
      <p:sp>
        <p:nvSpPr>
          <p:cNvPr id="4" name="Slide Number Placeholder 3">
            <a:extLst>
              <a:ext uri="{FF2B5EF4-FFF2-40B4-BE49-F238E27FC236}">
                <a16:creationId xmlns:a16="http://schemas.microsoft.com/office/drawing/2014/main" id="{11E5BB19-E0AD-EE34-CCC0-97E35A3FF9AA}"/>
              </a:ext>
            </a:extLst>
          </p:cNvPr>
          <p:cNvSpPr>
            <a:spLocks noGrp="1"/>
          </p:cNvSpPr>
          <p:nvPr>
            <p:ph type="sldNum" sz="quarter" idx="12"/>
          </p:nvPr>
        </p:nvSpPr>
        <p:spPr/>
        <p:txBody>
          <a:bodyPr/>
          <a:lstStyle/>
          <a:p>
            <a:fld id="{676C2683-0D41-1E45-8714-724CB2570654}" type="slidenum">
              <a:rPr lang="en-US" smtClean="0"/>
              <a:pPr/>
              <a:t>59</a:t>
            </a:fld>
            <a:endParaRPr lang="en-US" dirty="0"/>
          </a:p>
        </p:txBody>
      </p:sp>
      <p:grpSp>
        <p:nvGrpSpPr>
          <p:cNvPr id="12" name="Group 11">
            <a:extLst>
              <a:ext uri="{FF2B5EF4-FFF2-40B4-BE49-F238E27FC236}">
                <a16:creationId xmlns:a16="http://schemas.microsoft.com/office/drawing/2014/main" id="{FD790E6D-D1C8-0853-7A26-C63AF8C7FC01}"/>
              </a:ext>
            </a:extLst>
          </p:cNvPr>
          <p:cNvGrpSpPr/>
          <p:nvPr/>
        </p:nvGrpSpPr>
        <p:grpSpPr>
          <a:xfrm>
            <a:off x="5174139" y="1767741"/>
            <a:ext cx="5458156" cy="3895132"/>
            <a:chOff x="3650139" y="1878581"/>
            <a:chExt cx="5458156" cy="3895132"/>
          </a:xfrm>
        </p:grpSpPr>
        <p:sp>
          <p:nvSpPr>
            <p:cNvPr id="8" name="Rectangle 7">
              <a:extLst>
                <a:ext uri="{FF2B5EF4-FFF2-40B4-BE49-F238E27FC236}">
                  <a16:creationId xmlns:a16="http://schemas.microsoft.com/office/drawing/2014/main" id="{D3C7E276-F8CE-7CF1-43CA-DEFE5B8F0CAA}"/>
                </a:ext>
              </a:extLst>
            </p:cNvPr>
            <p:cNvSpPr/>
            <p:nvPr/>
          </p:nvSpPr>
          <p:spPr>
            <a:xfrm>
              <a:off x="3650139" y="1878581"/>
              <a:ext cx="5444836" cy="40742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4CA2A2-6472-ACFA-7EE5-338391EA24C4}"/>
                </a:ext>
              </a:extLst>
            </p:cNvPr>
            <p:cNvSpPr/>
            <p:nvPr/>
          </p:nvSpPr>
          <p:spPr>
            <a:xfrm>
              <a:off x="3650139" y="2891285"/>
              <a:ext cx="5444836" cy="40742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2262D0-BF73-65B9-6CF4-EC7AA395798E}"/>
                </a:ext>
              </a:extLst>
            </p:cNvPr>
            <p:cNvSpPr/>
            <p:nvPr/>
          </p:nvSpPr>
          <p:spPr>
            <a:xfrm>
              <a:off x="3650139" y="3903989"/>
              <a:ext cx="5444836" cy="84812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BF08B6-296F-66AC-C130-F433022057BF}"/>
                </a:ext>
              </a:extLst>
            </p:cNvPr>
            <p:cNvSpPr/>
            <p:nvPr/>
          </p:nvSpPr>
          <p:spPr>
            <a:xfrm>
              <a:off x="3663459" y="5555673"/>
              <a:ext cx="5444836" cy="21804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2EBB25BC-0B99-EFAB-C184-549404539817}"/>
              </a:ext>
            </a:extLst>
          </p:cNvPr>
          <p:cNvGrpSpPr/>
          <p:nvPr/>
        </p:nvGrpSpPr>
        <p:grpSpPr>
          <a:xfrm>
            <a:off x="5125122" y="871822"/>
            <a:ext cx="5542885" cy="5013787"/>
            <a:chOff x="3601115" y="982655"/>
            <a:chExt cx="5542885" cy="5013787"/>
          </a:xfrm>
        </p:grpSpPr>
        <p:pic>
          <p:nvPicPr>
            <p:cNvPr id="5" name="Picture 4">
              <a:extLst>
                <a:ext uri="{FF2B5EF4-FFF2-40B4-BE49-F238E27FC236}">
                  <a16:creationId xmlns:a16="http://schemas.microsoft.com/office/drawing/2014/main" id="{4988E5F3-33FE-1EBD-C0CD-494AE24913CF}"/>
                </a:ext>
              </a:extLst>
            </p:cNvPr>
            <p:cNvPicPr>
              <a:picLocks noChangeAspect="1"/>
            </p:cNvPicPr>
            <p:nvPr/>
          </p:nvPicPr>
          <p:blipFill rotWithShape="1">
            <a:blip r:embed="rId2">
              <a:clrChange>
                <a:clrFrom>
                  <a:srgbClr val="FFFFFF"/>
                </a:clrFrom>
                <a:clrTo>
                  <a:srgbClr val="FFFFFF">
                    <a:alpha val="0"/>
                  </a:srgbClr>
                </a:clrTo>
              </a:clrChange>
            </a:blip>
            <a:srcRect t="17373" b="5371"/>
            <a:stretch/>
          </p:blipFill>
          <p:spPr>
            <a:xfrm>
              <a:off x="3601115" y="1600223"/>
              <a:ext cx="5542885" cy="4396219"/>
            </a:xfrm>
            <a:prstGeom prst="rect">
              <a:avLst/>
            </a:prstGeom>
          </p:spPr>
        </p:pic>
        <p:sp>
          <p:nvSpPr>
            <p:cNvPr id="6" name="TextBox 5">
              <a:extLst>
                <a:ext uri="{FF2B5EF4-FFF2-40B4-BE49-F238E27FC236}">
                  <a16:creationId xmlns:a16="http://schemas.microsoft.com/office/drawing/2014/main" id="{6163E00F-EA91-22D8-3B12-57C693EEF1EE}"/>
                </a:ext>
              </a:extLst>
            </p:cNvPr>
            <p:cNvSpPr txBox="1"/>
            <p:nvPr/>
          </p:nvSpPr>
          <p:spPr>
            <a:xfrm>
              <a:off x="3601115" y="982655"/>
              <a:ext cx="5542885" cy="677108"/>
            </a:xfrm>
            <a:prstGeom prst="rect">
              <a:avLst/>
            </a:prstGeom>
            <a:noFill/>
          </p:spPr>
          <p:txBody>
            <a:bodyPr wrap="square" rtlCol="0">
              <a:spAutoFit/>
            </a:bodyPr>
            <a:lstStyle/>
            <a:p>
              <a:r>
                <a:rPr lang="en-US" sz="2000" b="1" dirty="0">
                  <a:latin typeface="Cambria" panose="02040503050406030204" pitchFamily="18" charset="0"/>
                </a:rPr>
                <a:t>Memory intensive workloads </a:t>
              </a:r>
              <a:br>
                <a:rPr lang="en-US" sz="2000" b="1" dirty="0">
                  <a:latin typeface="Cambria" panose="02040503050406030204" pitchFamily="18" charset="0"/>
                </a:rPr>
              </a:br>
              <a:r>
                <a:rPr lang="en-US" dirty="0">
                  <a:latin typeface="Cambria" panose="02040503050406030204" pitchFamily="18" charset="0"/>
                </a:rPr>
                <a:t>from SPEC’06, SPEC’17, TPC, YCSB, and </a:t>
              </a:r>
              <a:r>
                <a:rPr lang="en-US" dirty="0" err="1">
                  <a:latin typeface="Cambria" panose="02040503050406030204" pitchFamily="18" charset="0"/>
                </a:rPr>
                <a:t>MediaBench</a:t>
              </a:r>
              <a:endParaRPr lang="en-US" sz="2000" dirty="0">
                <a:latin typeface="Cambria" panose="02040503050406030204" pitchFamily="18" charset="0"/>
              </a:endParaRPr>
            </a:p>
          </p:txBody>
        </p:sp>
      </p:grpSp>
      <p:sp>
        <p:nvSpPr>
          <p:cNvPr id="7" name="Rectangle 6">
            <a:extLst>
              <a:ext uri="{FF2B5EF4-FFF2-40B4-BE49-F238E27FC236}">
                <a16:creationId xmlns:a16="http://schemas.microsoft.com/office/drawing/2014/main" id="{F0DB4CFA-52D1-71BC-2BE8-6393E822AF0E}"/>
              </a:ext>
            </a:extLst>
          </p:cNvPr>
          <p:cNvSpPr/>
          <p:nvPr/>
        </p:nvSpPr>
        <p:spPr>
          <a:xfrm>
            <a:off x="6733309" y="1489383"/>
            <a:ext cx="2854036" cy="4344398"/>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9976B7-191A-9E92-E34C-FB17737A64C3}"/>
              </a:ext>
            </a:extLst>
          </p:cNvPr>
          <p:cNvSpPr/>
          <p:nvPr/>
        </p:nvSpPr>
        <p:spPr>
          <a:xfrm>
            <a:off x="1524000" y="5936902"/>
            <a:ext cx="9144000" cy="543728"/>
          </a:xfrm>
          <a:prstGeom prst="rect">
            <a:avLst/>
          </a:prstGeom>
          <a:solidFill>
            <a:schemeClr val="accent2">
              <a:lumMod val="20000"/>
              <a:lumOff val="80000"/>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sz="2800" dirty="0">
                <a:solidFill>
                  <a:srgbClr val="C00000"/>
                </a:solidFill>
                <a:latin typeface="Cambria" panose="02040503050406030204" pitchFamily="18" charset="0"/>
              </a:rPr>
              <a:t>Benign workloads </a:t>
            </a:r>
            <a:r>
              <a:rPr lang="en-US" sz="2800" b="1" dirty="0">
                <a:solidFill>
                  <a:srgbClr val="C00000"/>
                </a:solidFill>
                <a:latin typeface="Cambria" panose="02040503050406030204" pitchFamily="18" charset="0"/>
              </a:rPr>
              <a:t>might not be so benign</a:t>
            </a:r>
          </a:p>
        </p:txBody>
      </p:sp>
    </p:spTree>
    <p:extLst>
      <p:ext uri="{BB962C8B-B14F-4D97-AF65-F5344CB8AC3E}">
        <p14:creationId xmlns:p14="http://schemas.microsoft.com/office/powerpoint/2010/main" val="195634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44C7-C2A9-517B-5FB1-9AF154050AC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AB7D038-08B5-1BE1-27F3-0899F3EA26FA}"/>
              </a:ext>
            </a:extLst>
          </p:cNvPr>
          <p:cNvSpPr>
            <a:spLocks noGrp="1"/>
          </p:cNvSpPr>
          <p:nvPr>
            <p:ph type="title"/>
          </p:nvPr>
        </p:nvSpPr>
        <p:spPr/>
        <p:txBody>
          <a:bodyPr>
            <a:normAutofit fontScale="90000"/>
          </a:bodyPr>
          <a:lstStyle/>
          <a:p>
            <a:r>
              <a:rPr lang="en-US" dirty="0"/>
              <a:t>An Example RowHammer Mitigation:</a:t>
            </a:r>
            <a:br>
              <a:rPr lang="en-US" dirty="0"/>
            </a:br>
            <a:r>
              <a:rPr lang="en-US" dirty="0"/>
              <a:t>Preventive Refresh</a:t>
            </a:r>
            <a:endParaRPr lang="tr-TR" dirty="0"/>
          </a:p>
        </p:txBody>
      </p:sp>
      <p:sp>
        <p:nvSpPr>
          <p:cNvPr id="4" name="Alt Bilgi Yer Tutucusu 3">
            <a:extLst>
              <a:ext uri="{FF2B5EF4-FFF2-40B4-BE49-F238E27FC236}">
                <a16:creationId xmlns:a16="http://schemas.microsoft.com/office/drawing/2014/main" id="{114C7E27-BF29-01B9-68E1-363A42A78107}"/>
              </a:ext>
            </a:extLst>
          </p:cNvPr>
          <p:cNvSpPr>
            <a:spLocks noGrp="1"/>
          </p:cNvSpPr>
          <p:nvPr>
            <p:ph type="ftr" sz="quarter" idx="11"/>
          </p:nvPr>
        </p:nvSpPr>
        <p:spPr/>
        <p:txBody>
          <a:bodyPr/>
          <a:lstStyle/>
          <a:p>
            <a:r>
              <a:rPr lang="en-US" b="1" dirty="0">
                <a:solidFill>
                  <a:prstClr val="black"/>
                </a:solidFill>
                <a:ea typeface="ＭＳ Ｐゴシック" charset="0"/>
                <a:cs typeface="ＭＳ Ｐゴシック" charset="0"/>
              </a:rPr>
              <a:t>[Kim+ ISCA’20]</a:t>
            </a:r>
          </a:p>
        </p:txBody>
      </p:sp>
      <p:sp>
        <p:nvSpPr>
          <p:cNvPr id="5" name="Slayt Numarası Yer Tutucusu 4">
            <a:extLst>
              <a:ext uri="{FF2B5EF4-FFF2-40B4-BE49-F238E27FC236}">
                <a16:creationId xmlns:a16="http://schemas.microsoft.com/office/drawing/2014/main" id="{6408ED9F-B82F-4B5F-97F6-78D7B52C8F3B}"/>
              </a:ext>
            </a:extLst>
          </p:cNvPr>
          <p:cNvSpPr>
            <a:spLocks noGrp="1"/>
          </p:cNvSpPr>
          <p:nvPr>
            <p:ph type="sldNum" sz="quarter" idx="12"/>
          </p:nvPr>
        </p:nvSpPr>
        <p:spPr/>
        <p:txBody>
          <a:bodyPr/>
          <a:lstStyle/>
          <a:p>
            <a:fld id="{CBE5B309-C2CE-4D90-B104-F7E98438FC65}" type="slidenum">
              <a:rPr lang="tr-TR" smtClean="0"/>
              <a:t>6</a:t>
            </a:fld>
            <a:endParaRPr lang="tr-TR"/>
          </a:p>
        </p:txBody>
      </p:sp>
      <p:sp>
        <p:nvSpPr>
          <p:cNvPr id="28" name="Punchline">
            <a:extLst>
              <a:ext uri="{FF2B5EF4-FFF2-40B4-BE49-F238E27FC236}">
                <a16:creationId xmlns:a16="http://schemas.microsoft.com/office/drawing/2014/main" id="{6423C439-244E-9AB5-42D3-22D61C5780AE}"/>
              </a:ext>
            </a:extLst>
          </p:cNvPr>
          <p:cNvSpPr txBox="1"/>
          <p:nvPr/>
        </p:nvSpPr>
        <p:spPr>
          <a:xfrm>
            <a:off x="1919295" y="4953000"/>
            <a:ext cx="8359775" cy="1143000"/>
          </a:xfrm>
          <a:prstGeom prst="rect">
            <a:avLst/>
          </a:prstGeom>
          <a:noFill/>
        </p:spPr>
        <p:txBody>
          <a:bodyPr anchor="ctr"/>
          <a:lstStyle/>
          <a:p>
            <a:pPr defTabSz="914400">
              <a:defRPr/>
            </a:pPr>
            <a:endParaRPr lang="en-US" sz="2600" dirty="0">
              <a:solidFill>
                <a:prstClr val="black"/>
              </a:solidFill>
              <a:latin typeface="Calibri Light"/>
              <a:ea typeface="ＭＳ Ｐゴシック" charset="0"/>
              <a:cs typeface="ＭＳ Ｐゴシック" charset="0"/>
            </a:endParaRPr>
          </a:p>
        </p:txBody>
      </p:sp>
      <p:sp>
        <p:nvSpPr>
          <p:cNvPr id="42" name="Rounded Rectangle 4">
            <a:extLst>
              <a:ext uri="{FF2B5EF4-FFF2-40B4-BE49-F238E27FC236}">
                <a16:creationId xmlns:a16="http://schemas.microsoft.com/office/drawing/2014/main" id="{FD9E752C-B333-DA59-A0E1-0F252896BC00}"/>
              </a:ext>
            </a:extLst>
          </p:cNvPr>
          <p:cNvSpPr/>
          <p:nvPr/>
        </p:nvSpPr>
        <p:spPr>
          <a:xfrm>
            <a:off x="2103899" y="1044312"/>
            <a:ext cx="7984215" cy="4217949"/>
          </a:xfrm>
          <a:prstGeom prst="roundRect">
            <a:avLst>
              <a:gd name="adj" fmla="val 9311"/>
            </a:avLst>
          </a:prstGeom>
          <a:solidFill>
            <a:srgbClr val="F3F6FB"/>
          </a:solidFill>
          <a:ln w="38100">
            <a:solidFill>
              <a:srgbClr val="316C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dirty="0">
              <a:solidFill>
                <a:prstClr val="white"/>
              </a:solidFill>
              <a:latin typeface="Calibri" panose="020F0502020204030204"/>
            </a:endParaRPr>
          </a:p>
        </p:txBody>
      </p:sp>
      <p:cxnSp>
        <p:nvCxnSpPr>
          <p:cNvPr id="43" name="Straight Connector 14">
            <a:extLst>
              <a:ext uri="{FF2B5EF4-FFF2-40B4-BE49-F238E27FC236}">
                <a16:creationId xmlns:a16="http://schemas.microsoft.com/office/drawing/2014/main" id="{CD0DFF6C-A4D2-BEA3-46CE-63B24F5F39F2}"/>
              </a:ext>
            </a:extLst>
          </p:cNvPr>
          <p:cNvCxnSpPr>
            <a:cxnSpLocks/>
          </p:cNvCxnSpPr>
          <p:nvPr/>
        </p:nvCxnSpPr>
        <p:spPr>
          <a:xfrm>
            <a:off x="2548997" y="1972276"/>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16">
            <a:extLst>
              <a:ext uri="{FF2B5EF4-FFF2-40B4-BE49-F238E27FC236}">
                <a16:creationId xmlns:a16="http://schemas.microsoft.com/office/drawing/2014/main" id="{D2811A76-60F5-E4D8-921D-9665990AD36D}"/>
              </a:ext>
            </a:extLst>
          </p:cNvPr>
          <p:cNvCxnSpPr>
            <a:cxnSpLocks/>
          </p:cNvCxnSpPr>
          <p:nvPr/>
        </p:nvCxnSpPr>
        <p:spPr>
          <a:xfrm>
            <a:off x="2548997" y="2658076"/>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17">
            <a:extLst>
              <a:ext uri="{FF2B5EF4-FFF2-40B4-BE49-F238E27FC236}">
                <a16:creationId xmlns:a16="http://schemas.microsoft.com/office/drawing/2014/main" id="{FFF95D21-4785-798B-F5B9-44E96E099832}"/>
              </a:ext>
            </a:extLst>
          </p:cNvPr>
          <p:cNvCxnSpPr>
            <a:cxnSpLocks/>
          </p:cNvCxnSpPr>
          <p:nvPr/>
        </p:nvCxnSpPr>
        <p:spPr>
          <a:xfrm>
            <a:off x="2548997" y="3340084"/>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18">
            <a:extLst>
              <a:ext uri="{FF2B5EF4-FFF2-40B4-BE49-F238E27FC236}">
                <a16:creationId xmlns:a16="http://schemas.microsoft.com/office/drawing/2014/main" id="{9549D0F3-34BB-0A6E-A6E6-AA7CEF67659C}"/>
              </a:ext>
            </a:extLst>
          </p:cNvPr>
          <p:cNvCxnSpPr>
            <a:cxnSpLocks/>
          </p:cNvCxnSpPr>
          <p:nvPr/>
        </p:nvCxnSpPr>
        <p:spPr>
          <a:xfrm>
            <a:off x="2548997" y="4014436"/>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19">
            <a:extLst>
              <a:ext uri="{FF2B5EF4-FFF2-40B4-BE49-F238E27FC236}">
                <a16:creationId xmlns:a16="http://schemas.microsoft.com/office/drawing/2014/main" id="{6FFDD20D-154B-E61B-9F24-49FA623C64E9}"/>
              </a:ext>
            </a:extLst>
          </p:cNvPr>
          <p:cNvCxnSpPr>
            <a:cxnSpLocks/>
          </p:cNvCxnSpPr>
          <p:nvPr/>
        </p:nvCxnSpPr>
        <p:spPr>
          <a:xfrm>
            <a:off x="2548997" y="4654985"/>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 name="Rectangle 2">
            <a:extLst>
              <a:ext uri="{FF2B5EF4-FFF2-40B4-BE49-F238E27FC236}">
                <a16:creationId xmlns:a16="http://schemas.microsoft.com/office/drawing/2014/main" id="{B5A14210-8F7B-EC2A-91A3-CCB59D328DC4}"/>
              </a:ext>
            </a:extLst>
          </p:cNvPr>
          <p:cNvSpPr/>
          <p:nvPr/>
        </p:nvSpPr>
        <p:spPr>
          <a:xfrm>
            <a:off x="2960477" y="1638892"/>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0</a:t>
            </a:r>
          </a:p>
        </p:txBody>
      </p:sp>
      <p:sp>
        <p:nvSpPr>
          <p:cNvPr id="49" name="Rectangle 12">
            <a:extLst>
              <a:ext uri="{FF2B5EF4-FFF2-40B4-BE49-F238E27FC236}">
                <a16:creationId xmlns:a16="http://schemas.microsoft.com/office/drawing/2014/main" id="{3B8A600A-4C2E-6CE8-6F7E-1F30E400D55A}"/>
              </a:ext>
            </a:extLst>
          </p:cNvPr>
          <p:cNvSpPr/>
          <p:nvPr/>
        </p:nvSpPr>
        <p:spPr>
          <a:xfrm>
            <a:off x="2960477" y="4347243"/>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sp>
        <p:nvSpPr>
          <p:cNvPr id="50" name="Rectangle 20">
            <a:extLst>
              <a:ext uri="{FF2B5EF4-FFF2-40B4-BE49-F238E27FC236}">
                <a16:creationId xmlns:a16="http://schemas.microsoft.com/office/drawing/2014/main" id="{FF75C161-4F55-0602-02C0-DAC2F8A18C77}"/>
              </a:ext>
            </a:extLst>
          </p:cNvPr>
          <p:cNvSpPr/>
          <p:nvPr/>
        </p:nvSpPr>
        <p:spPr>
          <a:xfrm>
            <a:off x="2960477" y="2313204"/>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1</a:t>
            </a:r>
          </a:p>
        </p:txBody>
      </p:sp>
      <p:sp>
        <p:nvSpPr>
          <p:cNvPr id="51" name="Rectangle 21">
            <a:extLst>
              <a:ext uri="{FF2B5EF4-FFF2-40B4-BE49-F238E27FC236}">
                <a16:creationId xmlns:a16="http://schemas.microsoft.com/office/drawing/2014/main" id="{FE31D657-E992-5052-95D2-B8C9E7EAD730}"/>
              </a:ext>
            </a:extLst>
          </p:cNvPr>
          <p:cNvSpPr/>
          <p:nvPr/>
        </p:nvSpPr>
        <p:spPr>
          <a:xfrm>
            <a:off x="2960477" y="2978952"/>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2</a:t>
            </a:r>
          </a:p>
        </p:txBody>
      </p:sp>
      <p:sp>
        <p:nvSpPr>
          <p:cNvPr id="52" name="Rectangle 22">
            <a:extLst>
              <a:ext uri="{FF2B5EF4-FFF2-40B4-BE49-F238E27FC236}">
                <a16:creationId xmlns:a16="http://schemas.microsoft.com/office/drawing/2014/main" id="{6728CD3A-8BD0-55AD-1EAB-45E8B55AC078}"/>
              </a:ext>
            </a:extLst>
          </p:cNvPr>
          <p:cNvSpPr/>
          <p:nvPr/>
        </p:nvSpPr>
        <p:spPr>
          <a:xfrm>
            <a:off x="2960477" y="3652251"/>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3</a:t>
            </a:r>
          </a:p>
        </p:txBody>
      </p:sp>
      <p:sp>
        <p:nvSpPr>
          <p:cNvPr id="53" name="Rectangle 23">
            <a:extLst>
              <a:ext uri="{FF2B5EF4-FFF2-40B4-BE49-F238E27FC236}">
                <a16:creationId xmlns:a16="http://schemas.microsoft.com/office/drawing/2014/main" id="{B773B42A-9FF4-EB49-0DDD-555C80A47755}"/>
              </a:ext>
            </a:extLst>
          </p:cNvPr>
          <p:cNvSpPr/>
          <p:nvPr/>
        </p:nvSpPr>
        <p:spPr>
          <a:xfrm>
            <a:off x="2960477" y="4330169"/>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4</a:t>
            </a:r>
          </a:p>
        </p:txBody>
      </p:sp>
      <p:grpSp>
        <p:nvGrpSpPr>
          <p:cNvPr id="54" name="Group 3">
            <a:extLst>
              <a:ext uri="{FF2B5EF4-FFF2-40B4-BE49-F238E27FC236}">
                <a16:creationId xmlns:a16="http://schemas.microsoft.com/office/drawing/2014/main" id="{A835A1B2-4743-8581-AE0A-2AA9AC00F4B7}"/>
              </a:ext>
            </a:extLst>
          </p:cNvPr>
          <p:cNvGrpSpPr/>
          <p:nvPr/>
        </p:nvGrpSpPr>
        <p:grpSpPr>
          <a:xfrm>
            <a:off x="2952651" y="2311233"/>
            <a:ext cx="6286713" cy="1990657"/>
            <a:chOff x="1428644" y="1937227"/>
            <a:chExt cx="6286713" cy="1990657"/>
          </a:xfrm>
        </p:grpSpPr>
        <p:sp>
          <p:nvSpPr>
            <p:cNvPr id="55" name="Rectangle 57">
              <a:extLst>
                <a:ext uri="{FF2B5EF4-FFF2-40B4-BE49-F238E27FC236}">
                  <a16:creationId xmlns:a16="http://schemas.microsoft.com/office/drawing/2014/main" id="{EABE3221-BB0A-5BFA-9A3F-7E5DC3B4538A}"/>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2</a:t>
              </a:r>
            </a:p>
          </p:txBody>
        </p:sp>
        <p:sp>
          <p:nvSpPr>
            <p:cNvPr id="56" name="Content Placeholder 2">
              <a:extLst>
                <a:ext uri="{FF2B5EF4-FFF2-40B4-BE49-F238E27FC236}">
                  <a16:creationId xmlns:a16="http://schemas.microsoft.com/office/drawing/2014/main" id="{1D19F1BD-B52E-49A2-68DA-407A0E51A6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sz="3200" b="1" i="1">
                  <a:solidFill>
                    <a:srgbClr val="FF0000"/>
                  </a:solidFill>
                </a:rPr>
                <a:t>open</a:t>
              </a:r>
            </a:p>
          </p:txBody>
        </p:sp>
        <p:sp>
          <p:nvSpPr>
            <p:cNvPr id="57" name="Rectangle 58">
              <a:extLst>
                <a:ext uri="{FF2B5EF4-FFF2-40B4-BE49-F238E27FC236}">
                  <a16:creationId xmlns:a16="http://schemas.microsoft.com/office/drawing/2014/main" id="{78D8E557-DE5C-D2D9-B524-A9EC8964731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1</a:t>
              </a:r>
            </a:p>
          </p:txBody>
        </p:sp>
        <p:sp>
          <p:nvSpPr>
            <p:cNvPr id="58" name="Rectangle 59">
              <a:extLst>
                <a:ext uri="{FF2B5EF4-FFF2-40B4-BE49-F238E27FC236}">
                  <a16:creationId xmlns:a16="http://schemas.microsoft.com/office/drawing/2014/main" id="{E8F127D6-C218-7814-002E-C8278B367CE2}"/>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3</a:t>
              </a:r>
            </a:p>
          </p:txBody>
        </p:sp>
      </p:grpSp>
      <p:grpSp>
        <p:nvGrpSpPr>
          <p:cNvPr id="59" name="Group 8">
            <a:extLst>
              <a:ext uri="{FF2B5EF4-FFF2-40B4-BE49-F238E27FC236}">
                <a16:creationId xmlns:a16="http://schemas.microsoft.com/office/drawing/2014/main" id="{41903D26-5C02-28EE-03CB-B8E196569AA2}"/>
              </a:ext>
            </a:extLst>
          </p:cNvPr>
          <p:cNvGrpSpPr/>
          <p:nvPr/>
        </p:nvGrpSpPr>
        <p:grpSpPr>
          <a:xfrm>
            <a:off x="2952651" y="2977963"/>
            <a:ext cx="6286713" cy="649632"/>
            <a:chOff x="1428644" y="2603964"/>
            <a:chExt cx="6286713" cy="649632"/>
          </a:xfrm>
        </p:grpSpPr>
        <p:sp>
          <p:nvSpPr>
            <p:cNvPr id="60" name="Rectangle 60">
              <a:extLst>
                <a:ext uri="{FF2B5EF4-FFF2-40B4-BE49-F238E27FC236}">
                  <a16:creationId xmlns:a16="http://schemas.microsoft.com/office/drawing/2014/main" id="{C255E0CD-E875-9110-4129-18A662BBC48E}"/>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2</a:t>
              </a:r>
            </a:p>
          </p:txBody>
        </p:sp>
        <p:sp>
          <p:nvSpPr>
            <p:cNvPr id="61" name="Content Placeholder 2">
              <a:extLst>
                <a:ext uri="{FF2B5EF4-FFF2-40B4-BE49-F238E27FC236}">
                  <a16:creationId xmlns:a16="http://schemas.microsoft.com/office/drawing/2014/main" id="{C8B90AF4-4403-9388-9093-9C45A766B435}"/>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sz="3200" b="1" i="1">
                  <a:solidFill>
                    <a:srgbClr val="FF0000"/>
                  </a:solidFill>
                </a:rPr>
                <a:t>closed</a:t>
              </a:r>
            </a:p>
          </p:txBody>
        </p:sp>
      </p:grpSp>
      <p:grpSp>
        <p:nvGrpSpPr>
          <p:cNvPr id="62" name="Group 62">
            <a:extLst>
              <a:ext uri="{FF2B5EF4-FFF2-40B4-BE49-F238E27FC236}">
                <a16:creationId xmlns:a16="http://schemas.microsoft.com/office/drawing/2014/main" id="{EA39F8D4-6831-3D3C-9411-382BE89AC4C6}"/>
              </a:ext>
            </a:extLst>
          </p:cNvPr>
          <p:cNvGrpSpPr/>
          <p:nvPr/>
        </p:nvGrpSpPr>
        <p:grpSpPr>
          <a:xfrm>
            <a:off x="2949318" y="1638899"/>
            <a:ext cx="6286713" cy="3344517"/>
            <a:chOff x="1428644" y="1260576"/>
            <a:chExt cx="6286713" cy="3344517"/>
          </a:xfrm>
        </p:grpSpPr>
        <p:sp>
          <p:nvSpPr>
            <p:cNvPr id="63" name="Rectangle 63">
              <a:extLst>
                <a:ext uri="{FF2B5EF4-FFF2-40B4-BE49-F238E27FC236}">
                  <a16:creationId xmlns:a16="http://schemas.microsoft.com/office/drawing/2014/main" id="{666E21CE-57C9-817F-5BB5-AC98B5F3AF5C}"/>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2</a:t>
              </a:r>
            </a:p>
          </p:txBody>
        </p:sp>
        <p:sp>
          <p:nvSpPr>
            <p:cNvPr id="64" name="Content Placeholder 2">
              <a:extLst>
                <a:ext uri="{FF2B5EF4-FFF2-40B4-BE49-F238E27FC236}">
                  <a16:creationId xmlns:a16="http://schemas.microsoft.com/office/drawing/2014/main" id="{11AACEE0-2F65-14C3-C10C-3442004FB315}"/>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sz="3200" b="1" i="1">
                  <a:solidFill>
                    <a:srgbClr val="FF0000"/>
                  </a:solidFill>
                </a:rPr>
                <a:t>open</a:t>
              </a:r>
            </a:p>
          </p:txBody>
        </p:sp>
        <p:sp>
          <p:nvSpPr>
            <p:cNvPr id="65" name="Rectangle 65">
              <a:extLst>
                <a:ext uri="{FF2B5EF4-FFF2-40B4-BE49-F238E27FC236}">
                  <a16:creationId xmlns:a16="http://schemas.microsoft.com/office/drawing/2014/main" id="{A58FB7E6-7861-5CFA-00DE-E0CDB78A4CF7}"/>
                </a:ext>
              </a:extLst>
            </p:cNvPr>
            <p:cNvSpPr/>
            <p:nvPr/>
          </p:nvSpPr>
          <p:spPr>
            <a:xfrm>
              <a:off x="1436477" y="1937227"/>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dirty="0">
                  <a:solidFill>
                    <a:prstClr val="black"/>
                  </a:solidFill>
                  <a:latin typeface="Cambria" panose="02040503050406030204" pitchFamily="18" charset="0"/>
                </a:rPr>
                <a:t>Row 1</a:t>
              </a:r>
            </a:p>
          </p:txBody>
        </p:sp>
        <p:sp>
          <p:nvSpPr>
            <p:cNvPr id="66" name="Rectangle 66">
              <a:extLst>
                <a:ext uri="{FF2B5EF4-FFF2-40B4-BE49-F238E27FC236}">
                  <a16:creationId xmlns:a16="http://schemas.microsoft.com/office/drawing/2014/main" id="{E79095C8-FF62-3B34-A374-76CE3D7B3D30}"/>
                </a:ext>
              </a:extLst>
            </p:cNvPr>
            <p:cNvSpPr/>
            <p:nvPr/>
          </p:nvSpPr>
          <p:spPr>
            <a:xfrm>
              <a:off x="1436477" y="3278252"/>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3</a:t>
              </a:r>
            </a:p>
          </p:txBody>
        </p:sp>
        <p:sp>
          <p:nvSpPr>
            <p:cNvPr id="67" name="Rectangle 67">
              <a:extLst>
                <a:ext uri="{FF2B5EF4-FFF2-40B4-BE49-F238E27FC236}">
                  <a16:creationId xmlns:a16="http://schemas.microsoft.com/office/drawing/2014/main" id="{405CEE7E-03FF-959B-D60A-7DFE64128B49}"/>
                </a:ext>
              </a:extLst>
            </p:cNvPr>
            <p:cNvSpPr/>
            <p:nvPr/>
          </p:nvSpPr>
          <p:spPr>
            <a:xfrm>
              <a:off x="1436477" y="1260576"/>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dirty="0">
                  <a:solidFill>
                    <a:prstClr val="black"/>
                  </a:solidFill>
                  <a:latin typeface="Cambria" panose="02040503050406030204" pitchFamily="18" charset="0"/>
                </a:rPr>
                <a:t>Row 0</a:t>
              </a:r>
            </a:p>
          </p:txBody>
        </p:sp>
        <p:sp>
          <p:nvSpPr>
            <p:cNvPr id="68" name="Rectangle 68">
              <a:extLst>
                <a:ext uri="{FF2B5EF4-FFF2-40B4-BE49-F238E27FC236}">
                  <a16:creationId xmlns:a16="http://schemas.microsoft.com/office/drawing/2014/main" id="{89169E81-7992-7111-0EA9-C39C68176836}"/>
                </a:ext>
              </a:extLst>
            </p:cNvPr>
            <p:cNvSpPr/>
            <p:nvPr/>
          </p:nvSpPr>
          <p:spPr>
            <a:xfrm>
              <a:off x="1436477" y="3955461"/>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4</a:t>
              </a:r>
            </a:p>
          </p:txBody>
        </p:sp>
      </p:grpSp>
      <p:grpSp>
        <p:nvGrpSpPr>
          <p:cNvPr id="23" name="Grup 22">
            <a:extLst>
              <a:ext uri="{FF2B5EF4-FFF2-40B4-BE49-F238E27FC236}">
                <a16:creationId xmlns:a16="http://schemas.microsoft.com/office/drawing/2014/main" id="{3F0E301E-A797-DC9C-BD96-E438B32089E9}"/>
              </a:ext>
            </a:extLst>
          </p:cNvPr>
          <p:cNvGrpSpPr/>
          <p:nvPr/>
        </p:nvGrpSpPr>
        <p:grpSpPr>
          <a:xfrm>
            <a:off x="2963258" y="1645460"/>
            <a:ext cx="6278880" cy="3330024"/>
            <a:chOff x="1439258" y="1645460"/>
            <a:chExt cx="6278880" cy="3330024"/>
          </a:xfrm>
        </p:grpSpPr>
        <p:sp>
          <p:nvSpPr>
            <p:cNvPr id="19" name="Rectangle 67">
              <a:extLst>
                <a:ext uri="{FF2B5EF4-FFF2-40B4-BE49-F238E27FC236}">
                  <a16:creationId xmlns:a16="http://schemas.microsoft.com/office/drawing/2014/main" id="{8434E82F-BDF7-194E-34E4-C345ADDD2EC1}"/>
                </a:ext>
              </a:extLst>
            </p:cNvPr>
            <p:cNvSpPr/>
            <p:nvPr/>
          </p:nvSpPr>
          <p:spPr>
            <a:xfrm>
              <a:off x="1439258" y="1645460"/>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dirty="0">
                  <a:solidFill>
                    <a:prstClr val="black"/>
                  </a:solidFill>
                  <a:latin typeface="Cambria" panose="02040503050406030204" pitchFamily="18" charset="0"/>
                </a:rPr>
                <a:t>Row 0</a:t>
              </a:r>
            </a:p>
          </p:txBody>
        </p:sp>
        <p:sp>
          <p:nvSpPr>
            <p:cNvPr id="20" name="Rectangle 67">
              <a:extLst>
                <a:ext uri="{FF2B5EF4-FFF2-40B4-BE49-F238E27FC236}">
                  <a16:creationId xmlns:a16="http://schemas.microsoft.com/office/drawing/2014/main" id="{75ECB2A2-F592-BBF7-DFFD-051095F26D57}"/>
                </a:ext>
              </a:extLst>
            </p:cNvPr>
            <p:cNvSpPr/>
            <p:nvPr/>
          </p:nvSpPr>
          <p:spPr>
            <a:xfrm>
              <a:off x="1439258" y="2318622"/>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dirty="0">
                  <a:solidFill>
                    <a:prstClr val="black"/>
                  </a:solidFill>
                  <a:latin typeface="Cambria" panose="02040503050406030204" pitchFamily="18" charset="0"/>
                </a:rPr>
                <a:t>Row </a:t>
              </a:r>
              <a:r>
                <a:rPr lang="tr-TR" sz="2800" dirty="0">
                  <a:solidFill>
                    <a:prstClr val="black"/>
                  </a:solidFill>
                  <a:latin typeface="Cambria" panose="02040503050406030204" pitchFamily="18" charset="0"/>
                </a:rPr>
                <a:t>1</a:t>
              </a:r>
              <a:endParaRPr lang="en-US" sz="2800" dirty="0">
                <a:solidFill>
                  <a:prstClr val="black"/>
                </a:solidFill>
                <a:latin typeface="Cambria" panose="02040503050406030204" pitchFamily="18" charset="0"/>
              </a:endParaRPr>
            </a:p>
          </p:txBody>
        </p:sp>
        <p:sp>
          <p:nvSpPr>
            <p:cNvPr id="21" name="Rectangle 67">
              <a:extLst>
                <a:ext uri="{FF2B5EF4-FFF2-40B4-BE49-F238E27FC236}">
                  <a16:creationId xmlns:a16="http://schemas.microsoft.com/office/drawing/2014/main" id="{BFBA1599-DFEC-42BA-10F1-544D4B1460AC}"/>
                </a:ext>
              </a:extLst>
            </p:cNvPr>
            <p:cNvSpPr/>
            <p:nvPr/>
          </p:nvSpPr>
          <p:spPr>
            <a:xfrm>
              <a:off x="1439258" y="3657649"/>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dirty="0">
                  <a:solidFill>
                    <a:prstClr val="black"/>
                  </a:solidFill>
                  <a:latin typeface="Cambria" panose="02040503050406030204" pitchFamily="18" charset="0"/>
                </a:rPr>
                <a:t>Row </a:t>
              </a:r>
              <a:r>
                <a:rPr lang="tr-TR" sz="2800" dirty="0">
                  <a:solidFill>
                    <a:prstClr val="black"/>
                  </a:solidFill>
                  <a:latin typeface="Cambria" panose="02040503050406030204" pitchFamily="18" charset="0"/>
                </a:rPr>
                <a:t>3</a:t>
              </a:r>
              <a:endParaRPr lang="en-US" sz="2800" dirty="0">
                <a:solidFill>
                  <a:prstClr val="black"/>
                </a:solidFill>
                <a:latin typeface="Cambria" panose="02040503050406030204" pitchFamily="18" charset="0"/>
              </a:endParaRPr>
            </a:p>
          </p:txBody>
        </p:sp>
        <p:sp>
          <p:nvSpPr>
            <p:cNvPr id="22" name="Rectangle 67">
              <a:extLst>
                <a:ext uri="{FF2B5EF4-FFF2-40B4-BE49-F238E27FC236}">
                  <a16:creationId xmlns:a16="http://schemas.microsoft.com/office/drawing/2014/main" id="{A397B196-455C-3A11-244C-18926A973F91}"/>
                </a:ext>
              </a:extLst>
            </p:cNvPr>
            <p:cNvSpPr/>
            <p:nvPr/>
          </p:nvSpPr>
          <p:spPr>
            <a:xfrm>
              <a:off x="1439258" y="4325852"/>
              <a:ext cx="6278880" cy="649632"/>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dirty="0">
                  <a:solidFill>
                    <a:prstClr val="black"/>
                  </a:solidFill>
                  <a:latin typeface="Cambria" panose="02040503050406030204" pitchFamily="18" charset="0"/>
                </a:rPr>
                <a:t>Row </a:t>
              </a:r>
              <a:r>
                <a:rPr lang="tr-TR" sz="2800" dirty="0">
                  <a:solidFill>
                    <a:prstClr val="black"/>
                  </a:solidFill>
                  <a:latin typeface="Cambria" panose="02040503050406030204" pitchFamily="18" charset="0"/>
                </a:rPr>
                <a:t>4</a:t>
              </a:r>
              <a:endParaRPr lang="en-US" sz="2800" dirty="0">
                <a:solidFill>
                  <a:prstClr val="black"/>
                </a:solidFill>
                <a:latin typeface="Cambria" panose="02040503050406030204" pitchFamily="18" charset="0"/>
              </a:endParaRPr>
            </a:p>
          </p:txBody>
        </p:sp>
      </p:grpSp>
      <p:grpSp>
        <p:nvGrpSpPr>
          <p:cNvPr id="69" name="Group 11">
            <a:extLst>
              <a:ext uri="{FF2B5EF4-FFF2-40B4-BE49-F238E27FC236}">
                <a16:creationId xmlns:a16="http://schemas.microsoft.com/office/drawing/2014/main" id="{6E4608A6-A5A9-16A9-E7A5-2C9B45C63BF8}"/>
              </a:ext>
            </a:extLst>
          </p:cNvPr>
          <p:cNvGrpSpPr/>
          <p:nvPr/>
        </p:nvGrpSpPr>
        <p:grpSpPr>
          <a:xfrm>
            <a:off x="6982418" y="1698202"/>
            <a:ext cx="2285690" cy="3181114"/>
            <a:chOff x="5458418" y="1324203"/>
            <a:chExt cx="2285690" cy="3181114"/>
          </a:xfrm>
        </p:grpSpPr>
        <p:sp>
          <p:nvSpPr>
            <p:cNvPr id="70" name="Rectangle 92">
              <a:extLst>
                <a:ext uri="{FF2B5EF4-FFF2-40B4-BE49-F238E27FC236}">
                  <a16:creationId xmlns:a16="http://schemas.microsoft.com/office/drawing/2014/main" id="{A0125CD5-09AB-F1D7-5BB6-2D97D7DCCFDE}"/>
                </a:ext>
              </a:extLst>
            </p:cNvPr>
            <p:cNvSpPr/>
            <p:nvPr/>
          </p:nvSpPr>
          <p:spPr>
            <a:xfrm>
              <a:off x="6016776" y="1324203"/>
              <a:ext cx="1727332" cy="461665"/>
            </a:xfrm>
            <a:prstGeom prst="rect">
              <a:avLst/>
            </a:prstGeom>
          </p:spPr>
          <p:txBody>
            <a:bodyPr wrap="none">
              <a:spAutoFit/>
            </a:bodyPr>
            <a:lstStyle/>
            <a:p>
              <a:pPr algn="ctr" defTabSz="914400">
                <a:defRPr/>
              </a:pPr>
              <a:r>
                <a:rPr lang="en-US" sz="2400" b="1" i="1" dirty="0">
                  <a:solidFill>
                    <a:srgbClr val="ED7D31"/>
                  </a:solidFill>
                  <a:latin typeface="Cambria" panose="02040503050406030204" pitchFamily="18" charset="0"/>
                </a:rPr>
                <a:t>Victim Row</a:t>
              </a:r>
            </a:p>
          </p:txBody>
        </p:sp>
        <p:sp>
          <p:nvSpPr>
            <p:cNvPr id="71" name="Rectangle 101">
              <a:extLst>
                <a:ext uri="{FF2B5EF4-FFF2-40B4-BE49-F238E27FC236}">
                  <a16:creationId xmlns:a16="http://schemas.microsoft.com/office/drawing/2014/main" id="{DD6B8770-0CCD-E313-66D6-C46E5AD177A0}"/>
                </a:ext>
              </a:extLst>
            </p:cNvPr>
            <p:cNvSpPr/>
            <p:nvPr/>
          </p:nvSpPr>
          <p:spPr>
            <a:xfrm>
              <a:off x="6016776" y="2039174"/>
              <a:ext cx="1727332" cy="461665"/>
            </a:xfrm>
            <a:prstGeom prst="rect">
              <a:avLst/>
            </a:prstGeom>
          </p:spPr>
          <p:txBody>
            <a:bodyPr wrap="none">
              <a:spAutoFit/>
            </a:bodyPr>
            <a:lstStyle/>
            <a:p>
              <a:pPr algn="ctr" defTabSz="914400">
                <a:defRPr/>
              </a:pPr>
              <a:r>
                <a:rPr lang="en-US" sz="2400" b="1" i="1">
                  <a:solidFill>
                    <a:srgbClr val="ED7D31"/>
                  </a:solidFill>
                  <a:latin typeface="Cambria" panose="02040503050406030204" pitchFamily="18" charset="0"/>
                </a:rPr>
                <a:t>Victim Row</a:t>
              </a:r>
            </a:p>
          </p:txBody>
        </p:sp>
        <p:sp>
          <p:nvSpPr>
            <p:cNvPr id="72" name="Rectangle 102">
              <a:extLst>
                <a:ext uri="{FF2B5EF4-FFF2-40B4-BE49-F238E27FC236}">
                  <a16:creationId xmlns:a16="http://schemas.microsoft.com/office/drawing/2014/main" id="{7908C28E-0A5F-783E-83C9-3FF935F27B99}"/>
                </a:ext>
              </a:extLst>
            </p:cNvPr>
            <p:cNvSpPr/>
            <p:nvPr/>
          </p:nvSpPr>
          <p:spPr>
            <a:xfrm>
              <a:off x="6016776" y="3372315"/>
              <a:ext cx="1727332" cy="461665"/>
            </a:xfrm>
            <a:prstGeom prst="rect">
              <a:avLst/>
            </a:prstGeom>
          </p:spPr>
          <p:txBody>
            <a:bodyPr wrap="none">
              <a:spAutoFit/>
            </a:bodyPr>
            <a:lstStyle/>
            <a:p>
              <a:pPr algn="ctr" defTabSz="914400">
                <a:defRPr/>
              </a:pPr>
              <a:r>
                <a:rPr lang="en-US" sz="2400" b="1" i="1">
                  <a:solidFill>
                    <a:srgbClr val="ED7D31"/>
                  </a:solidFill>
                  <a:latin typeface="Cambria" panose="02040503050406030204" pitchFamily="18" charset="0"/>
                </a:rPr>
                <a:t>Victim Row</a:t>
              </a:r>
            </a:p>
          </p:txBody>
        </p:sp>
        <p:sp>
          <p:nvSpPr>
            <p:cNvPr id="73" name="Rectangle 103">
              <a:extLst>
                <a:ext uri="{FF2B5EF4-FFF2-40B4-BE49-F238E27FC236}">
                  <a16:creationId xmlns:a16="http://schemas.microsoft.com/office/drawing/2014/main" id="{B6DEDE92-EE63-3E65-D0BF-C0328C78D024}"/>
                </a:ext>
              </a:extLst>
            </p:cNvPr>
            <p:cNvSpPr/>
            <p:nvPr/>
          </p:nvSpPr>
          <p:spPr>
            <a:xfrm>
              <a:off x="6016776" y="4043652"/>
              <a:ext cx="1727332" cy="461665"/>
            </a:xfrm>
            <a:prstGeom prst="rect">
              <a:avLst/>
            </a:prstGeom>
          </p:spPr>
          <p:txBody>
            <a:bodyPr wrap="none">
              <a:spAutoFit/>
            </a:bodyPr>
            <a:lstStyle/>
            <a:p>
              <a:pPr algn="ctr" defTabSz="914400">
                <a:defRPr/>
              </a:pPr>
              <a:r>
                <a:rPr lang="en-US" sz="2400" b="1" i="1">
                  <a:solidFill>
                    <a:srgbClr val="ED7D31"/>
                  </a:solidFill>
                  <a:latin typeface="Cambria" panose="02040503050406030204" pitchFamily="18" charset="0"/>
                </a:rPr>
                <a:t>Victim Row</a:t>
              </a:r>
            </a:p>
          </p:txBody>
        </p:sp>
        <p:sp>
          <p:nvSpPr>
            <p:cNvPr id="74" name="Rectangle 90">
              <a:extLst>
                <a:ext uri="{FF2B5EF4-FFF2-40B4-BE49-F238E27FC236}">
                  <a16:creationId xmlns:a16="http://schemas.microsoft.com/office/drawing/2014/main" id="{E6C837A2-01D4-EBDE-A941-D8319DE64E5D}"/>
                </a:ext>
              </a:extLst>
            </p:cNvPr>
            <p:cNvSpPr/>
            <p:nvPr/>
          </p:nvSpPr>
          <p:spPr>
            <a:xfrm>
              <a:off x="5458418" y="2685155"/>
              <a:ext cx="2285690" cy="461665"/>
            </a:xfrm>
            <a:prstGeom prst="rect">
              <a:avLst/>
            </a:prstGeom>
          </p:spPr>
          <p:txBody>
            <a:bodyPr wrap="none">
              <a:spAutoFit/>
            </a:bodyPr>
            <a:lstStyle/>
            <a:p>
              <a:pPr algn="ctr" defTabSz="914400">
                <a:defRPr/>
              </a:pPr>
              <a:r>
                <a:rPr lang="en-US" sz="2400" b="1" i="1">
                  <a:solidFill>
                    <a:srgbClr val="C00000"/>
                  </a:solidFill>
                  <a:latin typeface="Cambria" panose="02040503050406030204" pitchFamily="18" charset="0"/>
                </a:rPr>
                <a:t>Aggressor Row</a:t>
              </a:r>
            </a:p>
          </p:txBody>
        </p:sp>
      </p:grpSp>
      <p:grpSp>
        <p:nvGrpSpPr>
          <p:cNvPr id="75" name="Group 47">
            <a:extLst>
              <a:ext uri="{FF2B5EF4-FFF2-40B4-BE49-F238E27FC236}">
                <a16:creationId xmlns:a16="http://schemas.microsoft.com/office/drawing/2014/main" id="{93177483-57CC-E238-4F11-DF76F0F80295}"/>
              </a:ext>
            </a:extLst>
          </p:cNvPr>
          <p:cNvGrpSpPr/>
          <p:nvPr/>
        </p:nvGrpSpPr>
        <p:grpSpPr>
          <a:xfrm>
            <a:off x="2960077" y="2982746"/>
            <a:ext cx="6271453" cy="649632"/>
            <a:chOff x="1428644" y="2604952"/>
            <a:chExt cx="6286713" cy="649632"/>
          </a:xfrm>
        </p:grpSpPr>
        <p:sp>
          <p:nvSpPr>
            <p:cNvPr id="76" name="Rectangle 48">
              <a:extLst>
                <a:ext uri="{FF2B5EF4-FFF2-40B4-BE49-F238E27FC236}">
                  <a16:creationId xmlns:a16="http://schemas.microsoft.com/office/drawing/2014/main" id="{8C10F4EB-1017-0CF9-B462-40D9DDA737C6}"/>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2</a:t>
              </a:r>
            </a:p>
          </p:txBody>
        </p:sp>
        <p:sp>
          <p:nvSpPr>
            <p:cNvPr id="77" name="Content Placeholder 2">
              <a:extLst>
                <a:ext uri="{FF2B5EF4-FFF2-40B4-BE49-F238E27FC236}">
                  <a16:creationId xmlns:a16="http://schemas.microsoft.com/office/drawing/2014/main" id="{295AAA72-AF55-565A-3C86-0C13220E0C5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sz="3200" b="1" i="1">
                  <a:solidFill>
                    <a:srgbClr val="FF0000"/>
                  </a:solidFill>
                </a:rPr>
                <a:t>open</a:t>
              </a:r>
            </a:p>
          </p:txBody>
        </p:sp>
      </p:grpSp>
      <p:sp>
        <p:nvSpPr>
          <p:cNvPr id="79" name="Rectangle 50">
            <a:extLst>
              <a:ext uri="{FF2B5EF4-FFF2-40B4-BE49-F238E27FC236}">
                <a16:creationId xmlns:a16="http://schemas.microsoft.com/office/drawing/2014/main" id="{20051217-AB62-D7DB-C07B-CB68B29859D1}"/>
              </a:ext>
            </a:extLst>
          </p:cNvPr>
          <p:cNvSpPr/>
          <p:nvPr/>
        </p:nvSpPr>
        <p:spPr>
          <a:xfrm>
            <a:off x="2965594" y="2987585"/>
            <a:ext cx="6266955"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800">
                <a:solidFill>
                  <a:prstClr val="black"/>
                </a:solidFill>
                <a:latin typeface="Cambria" panose="02040503050406030204" pitchFamily="18" charset="0"/>
              </a:rPr>
              <a:t>Row 2</a:t>
            </a:r>
          </a:p>
        </p:txBody>
      </p:sp>
      <p:sp>
        <p:nvSpPr>
          <p:cNvPr id="81" name="Rectangle 7">
            <a:extLst>
              <a:ext uri="{FF2B5EF4-FFF2-40B4-BE49-F238E27FC236}">
                <a16:creationId xmlns:a16="http://schemas.microsoft.com/office/drawing/2014/main" id="{74FD8070-ABC7-4541-50F7-E08E7F032CA9}"/>
              </a:ext>
            </a:extLst>
          </p:cNvPr>
          <p:cNvSpPr/>
          <p:nvPr/>
        </p:nvSpPr>
        <p:spPr>
          <a:xfrm>
            <a:off x="2103893" y="1082617"/>
            <a:ext cx="7984214" cy="553998"/>
          </a:xfrm>
          <a:prstGeom prst="rect">
            <a:avLst/>
          </a:prstGeom>
        </p:spPr>
        <p:txBody>
          <a:bodyPr wrap="square">
            <a:spAutoFit/>
          </a:bodyPr>
          <a:lstStyle/>
          <a:p>
            <a:pPr algn="ctr" defTabSz="914400">
              <a:defRPr/>
            </a:pPr>
            <a:r>
              <a:rPr lang="en-US" sz="3000" b="1" dirty="0">
                <a:solidFill>
                  <a:srgbClr val="316CE3"/>
                </a:solidFill>
                <a:latin typeface="Cambria" panose="02040503050406030204" pitchFamily="18" charset="0"/>
              </a:rPr>
              <a:t>DRAM Subarray</a:t>
            </a:r>
            <a:endParaRPr lang="en-US" sz="3000" dirty="0">
              <a:solidFill>
                <a:srgbClr val="316CE3"/>
              </a:solidFill>
              <a:latin typeface="Cambria" panose="02040503050406030204" pitchFamily="18" charset="0"/>
            </a:endParaRPr>
          </a:p>
        </p:txBody>
      </p:sp>
      <p:sp>
        <p:nvSpPr>
          <p:cNvPr id="89" name="Content Placeholder 2">
            <a:extLst>
              <a:ext uri="{FF2B5EF4-FFF2-40B4-BE49-F238E27FC236}">
                <a16:creationId xmlns:a16="http://schemas.microsoft.com/office/drawing/2014/main" id="{EEB5DACA-CFBF-EA81-2E3D-B80B111103C3}"/>
              </a:ext>
            </a:extLst>
          </p:cNvPr>
          <p:cNvSpPr txBox="1">
            <a:spLocks/>
          </p:cNvSpPr>
          <p:nvPr/>
        </p:nvSpPr>
        <p:spPr>
          <a:xfrm>
            <a:off x="1599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t>Refreshing</a:t>
            </a:r>
            <a:r>
              <a:rPr lang="en-US" sz="2800" dirty="0"/>
              <a:t> potential victim rows </a:t>
            </a:r>
            <a:br>
              <a:rPr lang="en-US" sz="2800" dirty="0"/>
            </a:br>
            <a:r>
              <a:rPr lang="en-US" sz="2800" b="1" dirty="0">
                <a:solidFill>
                  <a:schemeClr val="accent6">
                    <a:lumMod val="75000"/>
                  </a:schemeClr>
                </a:solidFill>
              </a:rPr>
              <a:t>mitigates </a:t>
            </a:r>
            <a:r>
              <a:rPr lang="tr-TR" sz="2800" b="1" dirty="0" err="1">
                <a:solidFill>
                  <a:schemeClr val="accent6">
                    <a:lumMod val="75000"/>
                  </a:schemeClr>
                </a:solidFill>
              </a:rPr>
              <a:t>read</a:t>
            </a:r>
            <a:r>
              <a:rPr lang="tr-TR" sz="2800" b="1" dirty="0">
                <a:solidFill>
                  <a:schemeClr val="accent6">
                    <a:lumMod val="75000"/>
                  </a:schemeClr>
                </a:solidFill>
              </a:rPr>
              <a:t> </a:t>
            </a:r>
            <a:r>
              <a:rPr lang="tr-TR" sz="2800" b="1" dirty="0" err="1">
                <a:solidFill>
                  <a:schemeClr val="accent6">
                    <a:lumMod val="75000"/>
                  </a:schemeClr>
                </a:solidFill>
              </a:rPr>
              <a:t>disturbance</a:t>
            </a:r>
            <a:r>
              <a:rPr lang="tr-TR" sz="2800" b="1" dirty="0">
                <a:solidFill>
                  <a:schemeClr val="accent6">
                    <a:lumMod val="75000"/>
                  </a:schemeClr>
                </a:solidFill>
              </a:rPr>
              <a:t> </a:t>
            </a:r>
            <a:r>
              <a:rPr lang="tr-TR" sz="2800" b="1" dirty="0" err="1">
                <a:solidFill>
                  <a:schemeClr val="accent6">
                    <a:lumMod val="75000"/>
                  </a:schemeClr>
                </a:solidFill>
              </a:rPr>
              <a:t>bitflips</a:t>
            </a:r>
            <a:endParaRPr lang="en-US" sz="2800" b="1" dirty="0"/>
          </a:p>
        </p:txBody>
      </p:sp>
      <p:sp>
        <p:nvSpPr>
          <p:cNvPr id="3" name="Rectangle 90">
            <a:extLst>
              <a:ext uri="{FF2B5EF4-FFF2-40B4-BE49-F238E27FC236}">
                <a16:creationId xmlns:a16="http://schemas.microsoft.com/office/drawing/2014/main" id="{59CC528A-EDE5-4261-35BA-587ACD0CFA6F}"/>
              </a:ext>
            </a:extLst>
          </p:cNvPr>
          <p:cNvSpPr/>
          <p:nvPr/>
        </p:nvSpPr>
        <p:spPr>
          <a:xfrm>
            <a:off x="6956448" y="3061319"/>
            <a:ext cx="2285690" cy="461665"/>
          </a:xfrm>
          <a:prstGeom prst="rect">
            <a:avLst/>
          </a:prstGeom>
        </p:spPr>
        <p:txBody>
          <a:bodyPr wrap="none">
            <a:spAutoFit/>
          </a:bodyPr>
          <a:lstStyle/>
          <a:p>
            <a:pPr algn="ctr" defTabSz="914400">
              <a:defRPr/>
            </a:pPr>
            <a:r>
              <a:rPr lang="en-US" sz="2400" b="1" i="1" dirty="0">
                <a:solidFill>
                  <a:srgbClr val="C00000"/>
                </a:solidFill>
                <a:latin typeface="Cambria" panose="02040503050406030204" pitchFamily="18" charset="0"/>
              </a:rPr>
              <a:t>Aggressor Row</a:t>
            </a:r>
          </a:p>
        </p:txBody>
      </p:sp>
    </p:spTree>
    <p:extLst>
      <p:ext uri="{BB962C8B-B14F-4D97-AF65-F5344CB8AC3E}">
        <p14:creationId xmlns:p14="http://schemas.microsoft.com/office/powerpoint/2010/main" val="328567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26" presetClass="emph" presetSubtype="0" fill="hold" nodeType="withEffect">
                                  <p:stCondLst>
                                    <p:cond delay="0"/>
                                  </p:stCondLst>
                                  <p:childTnLst>
                                    <p:animEffect transition="out" filter="fade">
                                      <p:cBhvr>
                                        <p:cTn id="10" dur="500" tmFilter="0, 0; .2, .5; .8, .5; 1, 0"/>
                                        <p:tgtEl>
                                          <p:spTgt spid="23"/>
                                        </p:tgtEl>
                                      </p:cBhvr>
                                    </p:animEffect>
                                    <p:animScale>
                                      <p:cBhvr>
                                        <p:cTn id="11"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88E88-ED08-F4DD-2E56-392D7CCCCA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7F849-64B1-D1D3-AE16-D3C53A08C3C1}"/>
              </a:ext>
            </a:extLst>
          </p:cNvPr>
          <p:cNvSpPr>
            <a:spLocks noGrp="1"/>
          </p:cNvSpPr>
          <p:nvPr>
            <p:ph type="title"/>
          </p:nvPr>
        </p:nvSpPr>
        <p:spPr/>
        <p:txBody>
          <a:bodyPr>
            <a:normAutofit fontScale="90000"/>
          </a:bodyPr>
          <a:lstStyle/>
          <a:p>
            <a:r>
              <a:rPr lang="en-US" dirty="0"/>
              <a:t>Flexible and Intelligent Chips, Interfaces, Controllers</a:t>
            </a:r>
          </a:p>
        </p:txBody>
      </p:sp>
      <p:sp>
        <p:nvSpPr>
          <p:cNvPr id="3" name="Content Placeholder 2">
            <a:extLst>
              <a:ext uri="{FF2B5EF4-FFF2-40B4-BE49-F238E27FC236}">
                <a16:creationId xmlns:a16="http://schemas.microsoft.com/office/drawing/2014/main" id="{ABB9B17F-CA69-BE4D-6047-F6B29839A4FA}"/>
              </a:ext>
            </a:extLst>
          </p:cNvPr>
          <p:cNvSpPr>
            <a:spLocks noGrp="1"/>
          </p:cNvSpPr>
          <p:nvPr>
            <p:ph idx="1"/>
          </p:nvPr>
        </p:nvSpPr>
        <p:spPr/>
        <p:txBody>
          <a:bodyPr>
            <a:normAutofit/>
          </a:bodyPr>
          <a:lstStyle/>
          <a:p>
            <a:pPr>
              <a:buClr>
                <a:schemeClr val="tx1"/>
              </a:buClr>
            </a:pPr>
            <a:r>
              <a:rPr lang="en-US" sz="2800" b="1" dirty="0">
                <a:solidFill>
                  <a:schemeClr val="accent2">
                    <a:lumMod val="75000"/>
                  </a:schemeClr>
                </a:solidFill>
              </a:rPr>
              <a:t>In-field patching </a:t>
            </a:r>
            <a:r>
              <a:rPr lang="en-US" sz="2800" dirty="0"/>
              <a:t>is necessary</a:t>
            </a:r>
          </a:p>
          <a:p>
            <a:pPr>
              <a:buClr>
                <a:schemeClr val="tx1"/>
              </a:buClr>
            </a:pPr>
            <a:r>
              <a:rPr lang="en-US" sz="2800" dirty="0"/>
              <a:t>Interfaces should be </a:t>
            </a:r>
            <a:r>
              <a:rPr lang="en-US" sz="2800" b="1" dirty="0">
                <a:solidFill>
                  <a:srgbClr val="00B050"/>
                </a:solidFill>
              </a:rPr>
              <a:t>more flexible</a:t>
            </a:r>
          </a:p>
          <a:p>
            <a:pPr>
              <a:buClr>
                <a:schemeClr val="tx1"/>
              </a:buClr>
            </a:pPr>
            <a:r>
              <a:rPr lang="en-US" sz="2800" dirty="0"/>
              <a:t>Memory controllers should be </a:t>
            </a:r>
            <a:r>
              <a:rPr lang="en-US" sz="2800" b="1" dirty="0">
                <a:solidFill>
                  <a:srgbClr val="7030A0"/>
                </a:solidFill>
              </a:rPr>
              <a:t>more intelligent</a:t>
            </a:r>
            <a:r>
              <a:rPr lang="en-US" sz="2800" dirty="0"/>
              <a:t> in detecting </a:t>
            </a:r>
            <a:r>
              <a:rPr lang="en-US" sz="2800" b="1" dirty="0">
                <a:solidFill>
                  <a:srgbClr val="C00000"/>
                </a:solidFill>
              </a:rPr>
              <a:t>malicious activity</a:t>
            </a:r>
            <a:br>
              <a:rPr lang="en-US" sz="2800" b="1" dirty="0">
                <a:solidFill>
                  <a:srgbClr val="C00000"/>
                </a:solidFill>
              </a:rPr>
            </a:br>
            <a:endParaRPr lang="en-US" sz="2800" b="1" dirty="0">
              <a:solidFill>
                <a:srgbClr val="C00000"/>
              </a:solidFill>
            </a:endParaRPr>
          </a:p>
        </p:txBody>
      </p:sp>
      <p:sp>
        <p:nvSpPr>
          <p:cNvPr id="4" name="Slide Number Placeholder 3">
            <a:extLst>
              <a:ext uri="{FF2B5EF4-FFF2-40B4-BE49-F238E27FC236}">
                <a16:creationId xmlns:a16="http://schemas.microsoft.com/office/drawing/2014/main" id="{3EC5D3A6-4B9C-56AE-F9D8-D3C661AA9BE6}"/>
              </a:ext>
            </a:extLst>
          </p:cNvPr>
          <p:cNvSpPr>
            <a:spLocks noGrp="1"/>
          </p:cNvSpPr>
          <p:nvPr>
            <p:ph type="sldNum" sz="quarter" idx="12"/>
          </p:nvPr>
        </p:nvSpPr>
        <p:spPr/>
        <p:txBody>
          <a:bodyPr/>
          <a:lstStyle/>
          <a:p>
            <a:fld id="{676C2683-0D41-1E45-8714-724CB2570654}" type="slidenum">
              <a:rPr lang="en-US" smtClean="0"/>
              <a:pPr/>
              <a:t>60</a:t>
            </a:fld>
            <a:endParaRPr lang="en-US" dirty="0"/>
          </a:p>
        </p:txBody>
      </p:sp>
      <p:sp>
        <p:nvSpPr>
          <p:cNvPr id="20" name="TextBox 19">
            <a:extLst>
              <a:ext uri="{FF2B5EF4-FFF2-40B4-BE49-F238E27FC236}">
                <a16:creationId xmlns:a16="http://schemas.microsoft.com/office/drawing/2014/main" id="{0221770E-A7CA-61E6-1FB0-8344C5EA268B}"/>
              </a:ext>
            </a:extLst>
          </p:cNvPr>
          <p:cNvSpPr txBox="1"/>
          <p:nvPr/>
        </p:nvSpPr>
        <p:spPr>
          <a:xfrm>
            <a:off x="1627917" y="2952680"/>
            <a:ext cx="8936173" cy="28623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latin typeface="Cambria" panose="02040503050406030204" pitchFamily="18" charset="0"/>
              </a:rPr>
              <a:t>DRAM chips become </a:t>
            </a:r>
            <a:r>
              <a:rPr lang="en-US" b="1" dirty="0">
                <a:solidFill>
                  <a:srgbClr val="C00000"/>
                </a:solidFill>
                <a:latin typeface="Cambria" panose="02040503050406030204" pitchFamily="18" charset="0"/>
              </a:rPr>
              <a:t>more and more vulnerable </a:t>
            </a:r>
            <a:r>
              <a:rPr lang="en-US" dirty="0">
                <a:latin typeface="Cambria" panose="02040503050406030204" pitchFamily="18" charset="0"/>
              </a:rPr>
              <a:t>to RowHammer </a:t>
            </a:r>
            <a:r>
              <a:rPr lang="en-US" b="1" dirty="0">
                <a:solidFill>
                  <a:srgbClr val="C00000"/>
                </a:solidFill>
                <a:latin typeface="Cambria" panose="02040503050406030204" pitchFamily="18" charset="0"/>
              </a:rPr>
              <a:t>and </a:t>
            </a:r>
            <a:r>
              <a:rPr lang="en-US" b="1" dirty="0" err="1">
                <a:solidFill>
                  <a:srgbClr val="C00000"/>
                </a:solidFill>
                <a:latin typeface="Cambria" panose="02040503050406030204" pitchFamily="18" charset="0"/>
              </a:rPr>
              <a:t>RowPress</a:t>
            </a:r>
            <a:endParaRPr lang="en-US" b="1" dirty="0">
              <a:solidFill>
                <a:srgbClr val="C00000"/>
              </a:solidFill>
              <a:latin typeface="Cambria" panose="02040503050406030204" pitchFamily="18" charset="0"/>
            </a:endParaRPr>
          </a:p>
          <a:p>
            <a:pPr marL="285750" indent="-285750">
              <a:buClr>
                <a:schemeClr val="tx1"/>
              </a:buClr>
              <a:buFont typeface="Arial" panose="020B0604020202020204" pitchFamily="34" charset="0"/>
              <a:buChar char="•"/>
            </a:pPr>
            <a:r>
              <a:rPr lang="en-US" b="1" dirty="0">
                <a:latin typeface="Cambria" panose="02040503050406030204" pitchFamily="18" charset="0"/>
              </a:rPr>
              <a:t>Key Insight: </a:t>
            </a:r>
          </a:p>
          <a:p>
            <a:pPr marL="742950" lvl="1" indent="-285750">
              <a:buClr>
                <a:schemeClr val="tx1"/>
              </a:buClr>
              <a:buFont typeface="Arial" panose="020B0604020202020204" pitchFamily="34" charset="0"/>
              <a:buChar char="•"/>
            </a:pPr>
            <a:r>
              <a:rPr lang="en-US" b="1" dirty="0">
                <a:solidFill>
                  <a:schemeClr val="accent2">
                    <a:lumMod val="75000"/>
                  </a:schemeClr>
                </a:solidFill>
                <a:latin typeface="Cambria" panose="02040503050406030204" pitchFamily="18" charset="0"/>
              </a:rPr>
              <a:t>A thousand activations </a:t>
            </a:r>
            <a:r>
              <a:rPr lang="en-US" dirty="0">
                <a:latin typeface="Cambria" panose="02040503050406030204" pitchFamily="18" charset="0"/>
              </a:rPr>
              <a:t>are enough </a:t>
            </a:r>
            <a:r>
              <a:rPr lang="en-US" b="1" dirty="0">
                <a:solidFill>
                  <a:schemeClr val="accent2">
                    <a:lumMod val="75000"/>
                  </a:schemeClr>
                </a:solidFill>
                <a:latin typeface="Cambria" panose="02040503050406030204" pitchFamily="18" charset="0"/>
              </a:rPr>
              <a:t>to induce bitflips </a:t>
            </a:r>
          </a:p>
          <a:p>
            <a:pPr marL="742950" lvl="1" indent="-285750">
              <a:buClr>
                <a:schemeClr val="tx1"/>
              </a:buClr>
              <a:buFont typeface="Arial" panose="020B0604020202020204" pitchFamily="34" charset="0"/>
              <a:buChar char="•"/>
            </a:pPr>
            <a:r>
              <a:rPr lang="en-US" dirty="0">
                <a:latin typeface="Cambria" panose="02040503050406030204" pitchFamily="18" charset="0"/>
              </a:rPr>
              <a:t>Benign applications </a:t>
            </a:r>
            <a:r>
              <a:rPr lang="en-US" b="1" dirty="0">
                <a:solidFill>
                  <a:srgbClr val="00B050"/>
                </a:solidFill>
                <a:latin typeface="Cambria" panose="02040503050406030204" pitchFamily="18" charset="0"/>
              </a:rPr>
              <a:t>perform as many activations</a:t>
            </a:r>
          </a:p>
          <a:p>
            <a:pPr marL="285750" indent="-285750">
              <a:buClr>
                <a:schemeClr val="tx1"/>
              </a:buClr>
              <a:buFont typeface="Arial" panose="020B0604020202020204" pitchFamily="34" charset="0"/>
              <a:buChar char="•"/>
            </a:pPr>
            <a:r>
              <a:rPr lang="en-US" b="1" dirty="0">
                <a:solidFill>
                  <a:srgbClr val="C00000"/>
                </a:solidFill>
                <a:latin typeface="Cambria" panose="02040503050406030204" pitchFamily="18" charset="0"/>
              </a:rPr>
              <a:t>Problem: </a:t>
            </a:r>
            <a:r>
              <a:rPr lang="en-US" dirty="0">
                <a:latin typeface="Cambria" panose="02040503050406030204" pitchFamily="18" charset="0"/>
              </a:rPr>
              <a:t>DRAM read disturbance solutions are getting </a:t>
            </a:r>
            <a:r>
              <a:rPr lang="en-US" b="1" dirty="0">
                <a:solidFill>
                  <a:srgbClr val="C00000"/>
                </a:solidFill>
                <a:latin typeface="Cambria" panose="02040503050406030204" pitchFamily="18" charset="0"/>
              </a:rPr>
              <a:t>prohibitively expensive</a:t>
            </a:r>
          </a:p>
          <a:p>
            <a:pPr marL="285750" indent="-285750">
              <a:buClr>
                <a:schemeClr val="tx1"/>
              </a:buClr>
              <a:buFont typeface="Arial" panose="020B0604020202020204" pitchFamily="34" charset="0"/>
              <a:buChar char="•"/>
            </a:pPr>
            <a:r>
              <a:rPr lang="en-US" b="1" dirty="0">
                <a:solidFill>
                  <a:srgbClr val="7030A0"/>
                </a:solidFill>
                <a:latin typeface="Cambria" panose="02040503050406030204" pitchFamily="18" charset="0"/>
              </a:rPr>
              <a:t>Research Question: </a:t>
            </a:r>
            <a:r>
              <a:rPr lang="en-US" dirty="0">
                <a:solidFill>
                  <a:srgbClr val="7030A0"/>
                </a:solidFill>
                <a:latin typeface="Cambria" panose="02040503050406030204" pitchFamily="18" charset="0"/>
              </a:rPr>
              <a:t>How to identify malicious threads/processes/users?</a:t>
            </a:r>
          </a:p>
          <a:p>
            <a:pPr marL="285750" indent="-285750">
              <a:buClr>
                <a:schemeClr val="tx1"/>
              </a:buClr>
              <a:buFont typeface="Arial" panose="020B0604020202020204" pitchFamily="34" charset="0"/>
              <a:buChar char="•"/>
            </a:pPr>
            <a:r>
              <a:rPr lang="en-US" dirty="0">
                <a:latin typeface="Cambria" panose="02040503050406030204" pitchFamily="18" charset="0"/>
              </a:rPr>
              <a:t>More </a:t>
            </a:r>
            <a:r>
              <a:rPr lang="en-US" b="1" dirty="0">
                <a:solidFill>
                  <a:srgbClr val="00B050"/>
                </a:solidFill>
                <a:latin typeface="Cambria" panose="02040503050406030204" pitchFamily="18" charset="0"/>
              </a:rPr>
              <a:t>intelligent detection </a:t>
            </a:r>
            <a:r>
              <a:rPr lang="en-US" dirty="0">
                <a:latin typeface="Cambria" panose="02040503050406030204" pitchFamily="18" charset="0"/>
              </a:rPr>
              <a:t>mechanisms are needed </a:t>
            </a:r>
            <a:r>
              <a:rPr lang="en-US" dirty="0">
                <a:latin typeface="Cambria" panose="02040503050406030204" pitchFamily="18" charset="0"/>
                <a:sym typeface="Wingdings" pitchFamily="2" charset="2"/>
              </a:rPr>
              <a:t> AI can play an important role</a:t>
            </a:r>
            <a:endParaRPr lang="en-US" dirty="0">
              <a:latin typeface="Cambria" panose="02040503050406030204" pitchFamily="18" charset="0"/>
            </a:endParaRPr>
          </a:p>
          <a:p>
            <a:pPr marL="285750" indent="-285750">
              <a:buClr>
                <a:schemeClr val="tx1"/>
              </a:buClr>
              <a:buFont typeface="Arial" panose="020B0604020202020204" pitchFamily="34" charset="0"/>
              <a:buChar char="•"/>
            </a:pPr>
            <a:r>
              <a:rPr lang="en-US" dirty="0">
                <a:latin typeface="Cambria" panose="02040503050406030204" pitchFamily="18" charset="0"/>
              </a:rPr>
              <a:t>The </a:t>
            </a:r>
            <a:r>
              <a:rPr lang="en-US" b="1" dirty="0">
                <a:solidFill>
                  <a:srgbClr val="C00000"/>
                </a:solidFill>
                <a:latin typeface="Cambria" panose="02040503050406030204" pitchFamily="18" charset="0"/>
              </a:rPr>
              <a:t>memory controller</a:t>
            </a:r>
            <a:r>
              <a:rPr lang="en-US" dirty="0">
                <a:latin typeface="Cambria" panose="02040503050406030204" pitchFamily="18" charset="0"/>
              </a:rPr>
              <a:t> observes all memory accesses </a:t>
            </a:r>
            <a:r>
              <a:rPr lang="en-US" dirty="0">
                <a:latin typeface="Cambria" panose="02040503050406030204" pitchFamily="18" charset="0"/>
                <a:sym typeface="Wingdings" pitchFamily="2" charset="2"/>
              </a:rPr>
              <a:t> has the ground truth data</a:t>
            </a:r>
          </a:p>
          <a:p>
            <a:pPr>
              <a:buClr>
                <a:schemeClr val="tx1"/>
              </a:buClr>
            </a:pPr>
            <a:r>
              <a:rPr lang="en-US" dirty="0">
                <a:latin typeface="Cambria" panose="02040503050406030204" pitchFamily="18" charset="0"/>
                <a:sym typeface="Wingdings" pitchFamily="2" charset="2"/>
              </a:rPr>
              <a:t> </a:t>
            </a:r>
            <a:endParaRPr lang="en-US" dirty="0">
              <a:latin typeface="Cambria" panose="02040503050406030204" pitchFamily="18" charset="0"/>
            </a:endParaRPr>
          </a:p>
          <a:p>
            <a:pPr marL="285750" indent="-285750">
              <a:buClr>
                <a:schemeClr val="tx1"/>
              </a:buClr>
              <a:buFont typeface="Arial" panose="020B0604020202020204" pitchFamily="34" charset="0"/>
              <a:buChar char="•"/>
            </a:pPr>
            <a:endParaRPr lang="en-US" b="1" dirty="0">
              <a:solidFill>
                <a:srgbClr val="00B050"/>
              </a:solidFill>
              <a:latin typeface="Cambria" panose="02040503050406030204" pitchFamily="18" charset="0"/>
            </a:endParaRPr>
          </a:p>
        </p:txBody>
      </p:sp>
      <p:sp>
        <p:nvSpPr>
          <p:cNvPr id="23" name="Rectangle 22">
            <a:extLst>
              <a:ext uri="{FF2B5EF4-FFF2-40B4-BE49-F238E27FC236}">
                <a16:creationId xmlns:a16="http://schemas.microsoft.com/office/drawing/2014/main" id="{381A16B5-6763-4A62-1AB6-79BF58B763CE}"/>
              </a:ext>
            </a:extLst>
          </p:cNvPr>
          <p:cNvSpPr/>
          <p:nvPr/>
        </p:nvSpPr>
        <p:spPr>
          <a:xfrm>
            <a:off x="1524007" y="5576559"/>
            <a:ext cx="9144001" cy="559993"/>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Cambria" panose="02040503050406030204" pitchFamily="18" charset="0"/>
              </a:rPr>
              <a:t>More intelligent memory controllers can help</a:t>
            </a:r>
          </a:p>
        </p:txBody>
      </p:sp>
    </p:spTree>
    <p:extLst>
      <p:ext uri="{BB962C8B-B14F-4D97-AF65-F5344CB8AC3E}">
        <p14:creationId xmlns:p14="http://schemas.microsoft.com/office/powerpoint/2010/main" val="91344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uiExpand="1" build="allAtOnce"/>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2B575-D1AD-D2B3-3D81-CC3A06449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06FF91-FCAE-AF37-9F31-83573920785B}"/>
              </a:ext>
            </a:extLst>
          </p:cNvPr>
          <p:cNvSpPr>
            <a:spLocks noGrp="1"/>
          </p:cNvSpPr>
          <p:nvPr>
            <p:ph type="title"/>
          </p:nvPr>
        </p:nvSpPr>
        <p:spPr/>
        <p:txBody>
          <a:bodyPr>
            <a:noAutofit/>
          </a:bodyPr>
          <a:lstStyle/>
          <a:p>
            <a:r>
              <a:rPr lang="en-US" dirty="0"/>
              <a:t>Future Research for Better Memory Systems</a:t>
            </a:r>
          </a:p>
        </p:txBody>
      </p:sp>
      <p:sp>
        <p:nvSpPr>
          <p:cNvPr id="8" name="Slide Number Placeholder 7">
            <a:extLst>
              <a:ext uri="{FF2B5EF4-FFF2-40B4-BE49-F238E27FC236}">
                <a16:creationId xmlns:a16="http://schemas.microsoft.com/office/drawing/2014/main" id="{D2D5B290-F2AA-8FD8-81AC-91B262ED5416}"/>
              </a:ext>
            </a:extLst>
          </p:cNvPr>
          <p:cNvSpPr>
            <a:spLocks noGrp="1"/>
          </p:cNvSpPr>
          <p:nvPr>
            <p:ph type="sldNum" sz="quarter" idx="12"/>
          </p:nvPr>
        </p:nvSpPr>
        <p:spPr/>
        <p:txBody>
          <a:bodyPr/>
          <a:lstStyle/>
          <a:p>
            <a:fld id="{676C2683-0D41-1E45-8714-724CB2570654}" type="slidenum">
              <a:rPr lang="en-US" smtClean="0"/>
              <a:pPr/>
              <a:t>61</a:t>
            </a:fld>
            <a:endParaRPr lang="en-US" dirty="0"/>
          </a:p>
        </p:txBody>
      </p:sp>
      <p:sp>
        <p:nvSpPr>
          <p:cNvPr id="9" name="TextBox 8">
            <a:extLst>
              <a:ext uri="{FF2B5EF4-FFF2-40B4-BE49-F238E27FC236}">
                <a16:creationId xmlns:a16="http://schemas.microsoft.com/office/drawing/2014/main" id="{AF2CA14F-6B3A-970B-A46F-384A808C6E3C}"/>
              </a:ext>
            </a:extLst>
          </p:cNvPr>
          <p:cNvSpPr txBox="1"/>
          <p:nvPr/>
        </p:nvSpPr>
        <p:spPr>
          <a:xfrm>
            <a:off x="1618528" y="1116603"/>
            <a:ext cx="1210588" cy="1400383"/>
          </a:xfrm>
          <a:prstGeom prst="rect">
            <a:avLst/>
          </a:prstGeom>
          <a:noFill/>
        </p:spPr>
        <p:txBody>
          <a:bodyPr wrap="none" rtlCol="0">
            <a:spAutoFit/>
          </a:bodyPr>
          <a:lstStyle/>
          <a:p>
            <a:pPr algn="ctr"/>
            <a:r>
              <a:rPr lang="en-US" sz="8000" dirty="0">
                <a:ln w="3175">
                  <a:noFill/>
                </a:ln>
                <a:solidFill>
                  <a:schemeClr val="accent2">
                    <a:lumMod val="75000"/>
                  </a:schemeClr>
                </a:solidFill>
                <a:latin typeface="Font Awesome 5 Free Regular" panose="02000503000000000000" pitchFamily="2" charset="0"/>
              </a:rPr>
              <a:t></a:t>
            </a:r>
          </a:p>
          <a:p>
            <a:pPr algn="ctr"/>
            <a:endParaRPr lang="en-US" sz="500" dirty="0">
              <a:ln w="3175">
                <a:noFill/>
              </a:ln>
              <a:solidFill>
                <a:srgbClr val="00B050"/>
              </a:solidFill>
              <a:latin typeface="Cambria" panose="02040503050406030204" pitchFamily="18" charset="0"/>
            </a:endParaRPr>
          </a:p>
        </p:txBody>
      </p:sp>
      <p:sp>
        <p:nvSpPr>
          <p:cNvPr id="10" name="TextBox 9">
            <a:extLst>
              <a:ext uri="{FF2B5EF4-FFF2-40B4-BE49-F238E27FC236}">
                <a16:creationId xmlns:a16="http://schemas.microsoft.com/office/drawing/2014/main" id="{4201795D-CCC2-B239-CD72-8E5B62C2C69E}"/>
              </a:ext>
            </a:extLst>
          </p:cNvPr>
          <p:cNvSpPr txBox="1"/>
          <p:nvPr/>
        </p:nvSpPr>
        <p:spPr>
          <a:xfrm>
            <a:off x="1542328" y="2807024"/>
            <a:ext cx="1338828" cy="1323439"/>
          </a:xfrm>
          <a:prstGeom prst="rect">
            <a:avLst/>
          </a:prstGeom>
          <a:noFill/>
        </p:spPr>
        <p:txBody>
          <a:bodyPr wrap="none" rtlCol="0">
            <a:spAutoFit/>
          </a:bodyPr>
          <a:lstStyle/>
          <a:p>
            <a:pPr algn="ctr"/>
            <a:r>
              <a:rPr lang="en-US" sz="8000" dirty="0">
                <a:ln w="3175">
                  <a:noFill/>
                </a:ln>
                <a:solidFill>
                  <a:srgbClr val="7030A0"/>
                </a:solidFill>
                <a:latin typeface="Font Awesome 5 Free Regular" panose="02000503000000000000" pitchFamily="2" charset="0"/>
              </a:rPr>
              <a:t></a:t>
            </a:r>
          </a:p>
        </p:txBody>
      </p:sp>
      <p:sp>
        <p:nvSpPr>
          <p:cNvPr id="12" name="TextBox 11">
            <a:extLst>
              <a:ext uri="{FF2B5EF4-FFF2-40B4-BE49-F238E27FC236}">
                <a16:creationId xmlns:a16="http://schemas.microsoft.com/office/drawing/2014/main" id="{0AC3A66D-32A2-5EB7-F7A1-00B797BBB2BF}"/>
              </a:ext>
            </a:extLst>
          </p:cNvPr>
          <p:cNvSpPr txBox="1"/>
          <p:nvPr/>
        </p:nvSpPr>
        <p:spPr>
          <a:xfrm>
            <a:off x="1648698" y="4462683"/>
            <a:ext cx="1503725" cy="1323439"/>
          </a:xfrm>
          <a:prstGeom prst="rect">
            <a:avLst/>
          </a:prstGeom>
          <a:noFill/>
        </p:spPr>
        <p:txBody>
          <a:bodyPr wrap="square" rtlCol="0">
            <a:spAutoFit/>
          </a:bodyPr>
          <a:lstStyle/>
          <a:p>
            <a:pPr algn="ctr"/>
            <a:r>
              <a:rPr lang="en-US" sz="8000" dirty="0">
                <a:ln w="3175">
                  <a:noFill/>
                </a:ln>
                <a:solidFill>
                  <a:srgbClr val="2E5597"/>
                </a:solidFill>
                <a:latin typeface="Font Awesome 5 Free Regular" panose="02000503000000000000" pitchFamily="2" charset="0"/>
              </a:rPr>
              <a:t></a:t>
            </a:r>
            <a:r>
              <a:rPr lang="en-US" sz="2000" dirty="0">
                <a:ln w="3175">
                  <a:noFill/>
                </a:ln>
                <a:solidFill>
                  <a:schemeClr val="accent1">
                    <a:lumMod val="75000"/>
                  </a:schemeClr>
                </a:solidFill>
                <a:latin typeface="Cambria" panose="02040503050406030204" pitchFamily="18" charset="0"/>
              </a:rPr>
              <a:t> </a:t>
            </a:r>
            <a:endParaRPr lang="en-US" sz="8000" dirty="0">
              <a:ln w="3175">
                <a:noFill/>
              </a:ln>
              <a:solidFill>
                <a:schemeClr val="accent1">
                  <a:lumMod val="75000"/>
                </a:schemeClr>
              </a:solidFill>
              <a:latin typeface="Font Awesome 5 Free Regular" panose="02000503000000000000" pitchFamily="2" charset="0"/>
            </a:endParaRPr>
          </a:p>
        </p:txBody>
      </p:sp>
      <p:sp>
        <p:nvSpPr>
          <p:cNvPr id="3" name="TextBox 2">
            <a:extLst>
              <a:ext uri="{FF2B5EF4-FFF2-40B4-BE49-F238E27FC236}">
                <a16:creationId xmlns:a16="http://schemas.microsoft.com/office/drawing/2014/main" id="{D886701D-4194-39A0-B319-4959811F8E23}"/>
              </a:ext>
            </a:extLst>
          </p:cNvPr>
          <p:cNvSpPr txBox="1"/>
          <p:nvPr/>
        </p:nvSpPr>
        <p:spPr>
          <a:xfrm>
            <a:off x="3152416" y="4753974"/>
            <a:ext cx="3263900" cy="830997"/>
          </a:xfrm>
          <a:prstGeom prst="rect">
            <a:avLst/>
          </a:prstGeom>
          <a:noFill/>
        </p:spPr>
        <p:txBody>
          <a:bodyPr wrap="square" rtlCol="0">
            <a:spAutoFit/>
          </a:bodyPr>
          <a:lstStyle/>
          <a:p>
            <a:r>
              <a:rPr lang="en-US" sz="2400" dirty="0">
                <a:ln w="3175">
                  <a:noFill/>
                </a:ln>
                <a:solidFill>
                  <a:schemeClr val="accent1">
                    <a:lumMod val="75000"/>
                  </a:schemeClr>
                </a:solidFill>
                <a:latin typeface="Cambria" panose="02040503050406030204" pitchFamily="18" charset="0"/>
              </a:rPr>
              <a:t>Cross-Layer</a:t>
            </a:r>
          </a:p>
          <a:p>
            <a:r>
              <a:rPr lang="en-US" sz="2400" dirty="0">
                <a:ln w="3175">
                  <a:noFill/>
                </a:ln>
                <a:solidFill>
                  <a:schemeClr val="accent1">
                    <a:lumMod val="75000"/>
                  </a:schemeClr>
                </a:solidFill>
                <a:latin typeface="Cambria" panose="02040503050406030204" pitchFamily="18" charset="0"/>
              </a:rPr>
              <a:t>Communication</a:t>
            </a:r>
            <a:endParaRPr lang="en-US" sz="2400" dirty="0"/>
          </a:p>
        </p:txBody>
      </p:sp>
      <p:sp>
        <p:nvSpPr>
          <p:cNvPr id="5" name="TextBox 4">
            <a:extLst>
              <a:ext uri="{FF2B5EF4-FFF2-40B4-BE49-F238E27FC236}">
                <a16:creationId xmlns:a16="http://schemas.microsoft.com/office/drawing/2014/main" id="{E0B8BF2B-A638-C310-CC0D-A0E7EF63047A}"/>
              </a:ext>
            </a:extLst>
          </p:cNvPr>
          <p:cNvSpPr txBox="1"/>
          <p:nvPr/>
        </p:nvSpPr>
        <p:spPr>
          <a:xfrm>
            <a:off x="3027732" y="3051608"/>
            <a:ext cx="4428035" cy="830997"/>
          </a:xfrm>
          <a:prstGeom prst="rect">
            <a:avLst/>
          </a:prstGeom>
          <a:noFill/>
        </p:spPr>
        <p:txBody>
          <a:bodyPr wrap="square" rtlCol="0">
            <a:spAutoFit/>
          </a:bodyPr>
          <a:lstStyle/>
          <a:p>
            <a:r>
              <a:rPr lang="en-US" sz="2400" dirty="0">
                <a:ln w="3175">
                  <a:noFill/>
                </a:ln>
                <a:solidFill>
                  <a:srgbClr val="7030A0"/>
                </a:solidFill>
                <a:latin typeface="Cambria" panose="02040503050406030204" pitchFamily="18" charset="0"/>
              </a:rPr>
              <a:t>Flexible and Intelligent Memory</a:t>
            </a:r>
            <a:br>
              <a:rPr lang="en-US" sz="2400" dirty="0">
                <a:ln w="3175">
                  <a:noFill/>
                </a:ln>
                <a:solidFill>
                  <a:srgbClr val="7030A0"/>
                </a:solidFill>
                <a:latin typeface="Cambria" panose="02040503050406030204" pitchFamily="18" charset="0"/>
              </a:rPr>
            </a:br>
            <a:r>
              <a:rPr lang="en-US" sz="2400" dirty="0">
                <a:ln w="3175">
                  <a:noFill/>
                </a:ln>
                <a:solidFill>
                  <a:srgbClr val="7030A0"/>
                </a:solidFill>
                <a:latin typeface="Cambria" panose="02040503050406030204" pitchFamily="18" charset="0"/>
              </a:rPr>
              <a:t>Chips, Interfaces, Controllers</a:t>
            </a:r>
          </a:p>
        </p:txBody>
      </p:sp>
      <p:sp>
        <p:nvSpPr>
          <p:cNvPr id="6" name="TextBox 5">
            <a:extLst>
              <a:ext uri="{FF2B5EF4-FFF2-40B4-BE49-F238E27FC236}">
                <a16:creationId xmlns:a16="http://schemas.microsoft.com/office/drawing/2014/main" id="{530BF5CC-1203-054F-DE9D-7842C43BC1A1}"/>
              </a:ext>
            </a:extLst>
          </p:cNvPr>
          <p:cNvSpPr txBox="1"/>
          <p:nvPr/>
        </p:nvSpPr>
        <p:spPr>
          <a:xfrm>
            <a:off x="2975692" y="1401295"/>
            <a:ext cx="4428035" cy="830997"/>
          </a:xfrm>
          <a:prstGeom prst="rect">
            <a:avLst/>
          </a:prstGeom>
          <a:noFill/>
        </p:spPr>
        <p:txBody>
          <a:bodyPr wrap="square" rtlCol="0">
            <a:spAutoFit/>
          </a:bodyPr>
          <a:lstStyle/>
          <a:p>
            <a:r>
              <a:rPr lang="en-US" sz="2400" dirty="0">
                <a:ln w="3175">
                  <a:noFill/>
                </a:ln>
                <a:solidFill>
                  <a:schemeClr val="accent2">
                    <a:lumMod val="75000"/>
                  </a:schemeClr>
                </a:solidFill>
                <a:latin typeface="Cambria" panose="02040503050406030204" pitchFamily="18" charset="0"/>
              </a:rPr>
              <a:t>Deeper Understanding of</a:t>
            </a:r>
          </a:p>
          <a:p>
            <a:r>
              <a:rPr lang="en-US" sz="2400" dirty="0">
                <a:ln w="3175">
                  <a:noFill/>
                </a:ln>
                <a:solidFill>
                  <a:schemeClr val="accent2">
                    <a:lumMod val="75000"/>
                  </a:schemeClr>
                </a:solidFill>
                <a:latin typeface="Cambria" panose="02040503050406030204" pitchFamily="18" charset="0"/>
              </a:rPr>
              <a:t>Physics and Vulnerabilities</a:t>
            </a:r>
          </a:p>
        </p:txBody>
      </p:sp>
    </p:spTree>
    <p:extLst>
      <p:ext uri="{BB962C8B-B14F-4D97-AF65-F5344CB8AC3E}">
        <p14:creationId xmlns:p14="http://schemas.microsoft.com/office/powerpoint/2010/main" val="796130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96D2-9270-E94A-11D5-731196E38729}"/>
              </a:ext>
            </a:extLst>
          </p:cNvPr>
          <p:cNvSpPr>
            <a:spLocks noGrp="1"/>
          </p:cNvSpPr>
          <p:nvPr>
            <p:ph type="title"/>
          </p:nvPr>
        </p:nvSpPr>
        <p:spPr/>
        <p:txBody>
          <a:bodyPr>
            <a:noAutofit/>
          </a:bodyPr>
          <a:lstStyle/>
          <a:p>
            <a:r>
              <a:rPr lang="en-US" dirty="0"/>
              <a:t>Cross-Layer Communication</a:t>
            </a:r>
          </a:p>
        </p:txBody>
      </p:sp>
      <p:sp>
        <p:nvSpPr>
          <p:cNvPr id="7" name="Content Placeholder 6">
            <a:extLst>
              <a:ext uri="{FF2B5EF4-FFF2-40B4-BE49-F238E27FC236}">
                <a16:creationId xmlns:a16="http://schemas.microsoft.com/office/drawing/2014/main" id="{525E067A-1B1D-1D3F-D839-D6BB9604D003}"/>
              </a:ext>
            </a:extLst>
          </p:cNvPr>
          <p:cNvSpPr>
            <a:spLocks noGrp="1"/>
          </p:cNvSpPr>
          <p:nvPr>
            <p:ph idx="1"/>
          </p:nvPr>
        </p:nvSpPr>
        <p:spPr>
          <a:xfrm>
            <a:off x="-5554519" y="1118499"/>
            <a:ext cx="3831909" cy="5336922"/>
          </a:xfrm>
        </p:spPr>
        <p:txBody>
          <a:bodyPr>
            <a:normAutofit fontScale="92500" lnSpcReduction="20000"/>
          </a:bodyPr>
          <a:lstStyle/>
          <a:p>
            <a:pPr marL="0" indent="0">
              <a:buNone/>
            </a:pPr>
            <a:r>
              <a:rPr lang="en-US" sz="2800" dirty="0"/>
              <a:t> </a:t>
            </a:r>
          </a:p>
          <a:p>
            <a:r>
              <a:rPr lang="en-US" sz="2800" dirty="0"/>
              <a:t>Attacker is often an application</a:t>
            </a:r>
          </a:p>
          <a:p>
            <a:endParaRPr lang="en-US" sz="2800" dirty="0"/>
          </a:p>
          <a:p>
            <a:r>
              <a:rPr lang="en-US" sz="2800" dirty="0"/>
              <a:t>Bitflips occur in the circuit level</a:t>
            </a:r>
          </a:p>
          <a:p>
            <a:endParaRPr lang="en-US" sz="2800" dirty="0"/>
          </a:p>
          <a:p>
            <a:endParaRPr lang="en-US" sz="2800" dirty="0"/>
          </a:p>
          <a:p>
            <a:endParaRPr lang="en-US" sz="2800" dirty="0"/>
          </a:p>
          <a:p>
            <a:endParaRPr lang="en-US" sz="2800" dirty="0"/>
          </a:p>
          <a:p>
            <a:r>
              <a:rPr lang="en-US" sz="2800" dirty="0"/>
              <a:t>Hardware is good at</a:t>
            </a:r>
          </a:p>
          <a:p>
            <a:pPr lvl="1"/>
            <a:r>
              <a:rPr lang="en-US" sz="2800" dirty="0"/>
              <a:t>Detecting an attack</a:t>
            </a:r>
          </a:p>
          <a:p>
            <a:pPr lvl="1"/>
            <a:r>
              <a:rPr lang="en-US" sz="2800" dirty="0"/>
              <a:t>Performing counter-measures</a:t>
            </a:r>
          </a:p>
          <a:p>
            <a:endParaRPr lang="en-US" sz="2800" dirty="0"/>
          </a:p>
        </p:txBody>
      </p:sp>
      <p:sp>
        <p:nvSpPr>
          <p:cNvPr id="8" name="Slide Number Placeholder 7">
            <a:extLst>
              <a:ext uri="{FF2B5EF4-FFF2-40B4-BE49-F238E27FC236}">
                <a16:creationId xmlns:a16="http://schemas.microsoft.com/office/drawing/2014/main" id="{17F2F25D-288E-D29D-F901-F71C980A684E}"/>
              </a:ext>
            </a:extLst>
          </p:cNvPr>
          <p:cNvSpPr>
            <a:spLocks noGrp="1"/>
          </p:cNvSpPr>
          <p:nvPr>
            <p:ph type="sldNum" sz="quarter" idx="12"/>
          </p:nvPr>
        </p:nvSpPr>
        <p:spPr/>
        <p:txBody>
          <a:bodyPr/>
          <a:lstStyle/>
          <a:p>
            <a:fld id="{676C2683-0D41-1E45-8714-724CB2570654}" type="slidenum">
              <a:rPr lang="en-US" smtClean="0"/>
              <a:pPr/>
              <a:t>62</a:t>
            </a:fld>
            <a:endParaRPr lang="en-US" dirty="0"/>
          </a:p>
        </p:txBody>
      </p:sp>
      <p:sp>
        <p:nvSpPr>
          <p:cNvPr id="11" name="Text Box 17">
            <a:extLst>
              <a:ext uri="{FF2B5EF4-FFF2-40B4-BE49-F238E27FC236}">
                <a16:creationId xmlns:a16="http://schemas.microsoft.com/office/drawing/2014/main" id="{C024C1CE-4919-C355-2BC3-C62012D1D860}"/>
              </a:ext>
            </a:extLst>
          </p:cNvPr>
          <p:cNvSpPr txBox="1">
            <a:spLocks noChangeArrowheads="1"/>
          </p:cNvSpPr>
          <p:nvPr/>
        </p:nvSpPr>
        <p:spPr bwMode="auto">
          <a:xfrm>
            <a:off x="13102092" y="4158435"/>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dirty="0">
                <a:solidFill>
                  <a:srgbClr val="000000"/>
                </a:solidFill>
                <a:latin typeface="Tahoma" charset="0"/>
              </a:rPr>
              <a:t>Micro-architecture</a:t>
            </a:r>
          </a:p>
        </p:txBody>
      </p:sp>
      <p:sp>
        <p:nvSpPr>
          <p:cNvPr id="13" name="Text Box 18">
            <a:extLst>
              <a:ext uri="{FF2B5EF4-FFF2-40B4-BE49-F238E27FC236}">
                <a16:creationId xmlns:a16="http://schemas.microsoft.com/office/drawing/2014/main" id="{B763BE19-227D-89F0-40B1-739D751A6736}"/>
              </a:ext>
            </a:extLst>
          </p:cNvPr>
          <p:cNvSpPr txBox="1">
            <a:spLocks noChangeAspect="1" noChangeArrowheads="1"/>
          </p:cNvSpPr>
          <p:nvPr/>
        </p:nvSpPr>
        <p:spPr bwMode="auto">
          <a:xfrm>
            <a:off x="13102092" y="3786960"/>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dirty="0">
                <a:solidFill>
                  <a:srgbClr val="000000"/>
                </a:solidFill>
                <a:latin typeface="Tahoma" charset="0"/>
              </a:rPr>
              <a:t>SW/HW Interface</a:t>
            </a:r>
          </a:p>
        </p:txBody>
      </p:sp>
      <p:sp>
        <p:nvSpPr>
          <p:cNvPr id="14" name="Text Box 19">
            <a:extLst>
              <a:ext uri="{FF2B5EF4-FFF2-40B4-BE49-F238E27FC236}">
                <a16:creationId xmlns:a16="http://schemas.microsoft.com/office/drawing/2014/main" id="{D1F1BF04-0BEC-60CA-62AF-16A2823CFDA2}"/>
              </a:ext>
            </a:extLst>
          </p:cNvPr>
          <p:cNvSpPr txBox="1">
            <a:spLocks noChangeAspect="1" noChangeArrowheads="1"/>
          </p:cNvSpPr>
          <p:nvPr/>
        </p:nvSpPr>
        <p:spPr bwMode="auto">
          <a:xfrm>
            <a:off x="13098917" y="3122641"/>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a:solidFill>
                  <a:srgbClr val="000000"/>
                </a:solidFill>
                <a:latin typeface="Tahoma" charset="0"/>
              </a:rPr>
              <a:t>Program/Language</a:t>
            </a:r>
          </a:p>
        </p:txBody>
      </p:sp>
      <p:sp>
        <p:nvSpPr>
          <p:cNvPr id="15" name="Text Box 20">
            <a:extLst>
              <a:ext uri="{FF2B5EF4-FFF2-40B4-BE49-F238E27FC236}">
                <a16:creationId xmlns:a16="http://schemas.microsoft.com/office/drawing/2014/main" id="{AAA89240-133C-4C40-6FF4-72C18ED8A741}"/>
              </a:ext>
            </a:extLst>
          </p:cNvPr>
          <p:cNvSpPr txBox="1">
            <a:spLocks noChangeAspect="1" noChangeArrowheads="1"/>
          </p:cNvSpPr>
          <p:nvPr/>
        </p:nvSpPr>
        <p:spPr bwMode="auto">
          <a:xfrm>
            <a:off x="13098917" y="2751166"/>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a:solidFill>
                  <a:srgbClr val="000000"/>
                </a:solidFill>
                <a:latin typeface="Tahoma" charset="0"/>
              </a:rPr>
              <a:t>Algorithm</a:t>
            </a:r>
          </a:p>
        </p:txBody>
      </p:sp>
      <p:sp>
        <p:nvSpPr>
          <p:cNvPr id="16" name="Text Box 21">
            <a:extLst>
              <a:ext uri="{FF2B5EF4-FFF2-40B4-BE49-F238E27FC236}">
                <a16:creationId xmlns:a16="http://schemas.microsoft.com/office/drawing/2014/main" id="{380CC49A-E0CF-60ED-A4E1-AC1504C6C2C9}"/>
              </a:ext>
            </a:extLst>
          </p:cNvPr>
          <p:cNvSpPr txBox="1">
            <a:spLocks noChangeAspect="1" noChangeArrowheads="1"/>
          </p:cNvSpPr>
          <p:nvPr/>
        </p:nvSpPr>
        <p:spPr bwMode="auto">
          <a:xfrm>
            <a:off x="13098917" y="2384454"/>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a:solidFill>
                  <a:srgbClr val="000000"/>
                </a:solidFill>
                <a:latin typeface="Tahoma" charset="0"/>
              </a:rPr>
              <a:t>Problem</a:t>
            </a:r>
          </a:p>
        </p:txBody>
      </p:sp>
      <p:sp>
        <p:nvSpPr>
          <p:cNvPr id="17" name="Text Box 22">
            <a:extLst>
              <a:ext uri="{FF2B5EF4-FFF2-40B4-BE49-F238E27FC236}">
                <a16:creationId xmlns:a16="http://schemas.microsoft.com/office/drawing/2014/main" id="{C2D0D6D3-AFEC-3524-9CBE-058421BCD276}"/>
              </a:ext>
            </a:extLst>
          </p:cNvPr>
          <p:cNvSpPr txBox="1">
            <a:spLocks noChangeAspect="1" noChangeArrowheads="1"/>
          </p:cNvSpPr>
          <p:nvPr/>
        </p:nvSpPr>
        <p:spPr bwMode="auto">
          <a:xfrm>
            <a:off x="13102092" y="4531498"/>
            <a:ext cx="2039938" cy="373063"/>
          </a:xfrm>
          <a:prstGeom prst="rect">
            <a:avLst/>
          </a:prstGeom>
          <a:solidFill>
            <a:srgbClr val="00FF00"/>
          </a:solidFill>
          <a:ln w="9525">
            <a:solidFill>
              <a:schemeClr val="tx1"/>
            </a:solidFill>
            <a:miter lim="800000"/>
            <a:headEnd/>
            <a:tailEnd/>
          </a:ln>
        </p:spPr>
        <p:txBody>
          <a:bodyPr wrap="none"/>
          <a:lstStyle/>
          <a:p>
            <a:pPr defTabSz="914400">
              <a:defRPr/>
            </a:pPr>
            <a:r>
              <a:rPr lang="en-US" sz="1750" dirty="0">
                <a:solidFill>
                  <a:srgbClr val="000000"/>
                </a:solidFill>
                <a:latin typeface="Tahoma" pitchFamily="34" charset="0"/>
                <a:ea typeface="ＭＳ Ｐゴシック" panose="020B0600070205080204" pitchFamily="34" charset="-128"/>
                <a:cs typeface="Arial" charset="0"/>
              </a:rPr>
              <a:t>Logic</a:t>
            </a:r>
          </a:p>
          <a:p>
            <a:pPr defTabSz="914400">
              <a:defRPr/>
            </a:pPr>
            <a:endParaRPr lang="en-US" sz="1750" dirty="0">
              <a:solidFill>
                <a:srgbClr val="000000"/>
              </a:solidFill>
              <a:latin typeface="Tahoma" pitchFamily="34" charset="0"/>
              <a:ea typeface="ＭＳ Ｐゴシック" panose="020B0600070205080204" pitchFamily="34" charset="-128"/>
              <a:cs typeface="Arial" charset="0"/>
            </a:endParaRPr>
          </a:p>
        </p:txBody>
      </p:sp>
      <p:sp>
        <p:nvSpPr>
          <p:cNvPr id="18" name="Text Box 23">
            <a:extLst>
              <a:ext uri="{FF2B5EF4-FFF2-40B4-BE49-F238E27FC236}">
                <a16:creationId xmlns:a16="http://schemas.microsoft.com/office/drawing/2014/main" id="{E479A726-C0D2-5C3C-3BD5-E83796A1D1FC}"/>
              </a:ext>
            </a:extLst>
          </p:cNvPr>
          <p:cNvSpPr txBox="1">
            <a:spLocks noChangeAspect="1" noChangeArrowheads="1"/>
          </p:cNvSpPr>
          <p:nvPr/>
        </p:nvSpPr>
        <p:spPr bwMode="auto">
          <a:xfrm>
            <a:off x="13102092" y="4902972"/>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a:solidFill>
                  <a:srgbClr val="000000"/>
                </a:solidFill>
                <a:latin typeface="Tahoma" charset="0"/>
              </a:rPr>
              <a:t>Devices</a:t>
            </a:r>
          </a:p>
        </p:txBody>
      </p:sp>
      <p:sp>
        <p:nvSpPr>
          <p:cNvPr id="19" name="Text Box 24">
            <a:extLst>
              <a:ext uri="{FF2B5EF4-FFF2-40B4-BE49-F238E27FC236}">
                <a16:creationId xmlns:a16="http://schemas.microsoft.com/office/drawing/2014/main" id="{D231E59E-C89B-26A4-0B4C-64E06493EA48}"/>
              </a:ext>
            </a:extLst>
          </p:cNvPr>
          <p:cNvSpPr txBox="1">
            <a:spLocks noChangeAspect="1" noChangeArrowheads="1"/>
          </p:cNvSpPr>
          <p:nvPr/>
        </p:nvSpPr>
        <p:spPr bwMode="auto">
          <a:xfrm>
            <a:off x="13102092" y="3464573"/>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dirty="0">
                <a:solidFill>
                  <a:srgbClr val="000000"/>
                </a:solidFill>
                <a:latin typeface="Tahoma" charset="0"/>
              </a:rPr>
              <a:t>System Software</a:t>
            </a:r>
          </a:p>
        </p:txBody>
      </p:sp>
      <p:sp>
        <p:nvSpPr>
          <p:cNvPr id="20" name="Text Box 23">
            <a:extLst>
              <a:ext uri="{FF2B5EF4-FFF2-40B4-BE49-F238E27FC236}">
                <a16:creationId xmlns:a16="http://schemas.microsoft.com/office/drawing/2014/main" id="{1249A27B-C78C-B4E6-E055-F5AADE7E3ACD}"/>
              </a:ext>
            </a:extLst>
          </p:cNvPr>
          <p:cNvSpPr txBox="1">
            <a:spLocks noChangeAspect="1" noChangeArrowheads="1"/>
          </p:cNvSpPr>
          <p:nvPr/>
        </p:nvSpPr>
        <p:spPr bwMode="auto">
          <a:xfrm>
            <a:off x="13103680" y="5258573"/>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a:solidFill>
                  <a:srgbClr val="000000"/>
                </a:solidFill>
                <a:latin typeface="Tahoma" charset="0"/>
              </a:rPr>
              <a:t>Electrons</a:t>
            </a:r>
          </a:p>
        </p:txBody>
      </p:sp>
      <p:pic>
        <p:nvPicPr>
          <p:cNvPr id="26" name="Picture 25">
            <a:extLst>
              <a:ext uri="{FF2B5EF4-FFF2-40B4-BE49-F238E27FC236}">
                <a16:creationId xmlns:a16="http://schemas.microsoft.com/office/drawing/2014/main" id="{DCBE8BE0-B576-4AC6-53C2-5363469AC120}"/>
              </a:ext>
            </a:extLst>
          </p:cNvPr>
          <p:cNvPicPr>
            <a:picLocks noChangeAspect="1"/>
          </p:cNvPicPr>
          <p:nvPr/>
        </p:nvPicPr>
        <p:blipFill>
          <a:blip r:embed="rId3"/>
          <a:stretch>
            <a:fillRect/>
          </a:stretch>
        </p:blipFill>
        <p:spPr>
          <a:xfrm>
            <a:off x="2035113" y="1744358"/>
            <a:ext cx="1021805" cy="1021805"/>
          </a:xfrm>
          <a:prstGeom prst="rect">
            <a:avLst/>
          </a:prstGeom>
        </p:spPr>
      </p:pic>
      <p:sp>
        <p:nvSpPr>
          <p:cNvPr id="27" name="Content Placeholder 6">
            <a:extLst>
              <a:ext uri="{FF2B5EF4-FFF2-40B4-BE49-F238E27FC236}">
                <a16:creationId xmlns:a16="http://schemas.microsoft.com/office/drawing/2014/main" id="{ABC732FC-46D1-1E26-DC43-85DDEEB822BD}"/>
              </a:ext>
            </a:extLst>
          </p:cNvPr>
          <p:cNvSpPr txBox="1">
            <a:spLocks/>
          </p:cNvSpPr>
          <p:nvPr/>
        </p:nvSpPr>
        <p:spPr>
          <a:xfrm>
            <a:off x="3142321" y="1521813"/>
            <a:ext cx="3831909" cy="1680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Memory allocations</a:t>
            </a:r>
          </a:p>
          <a:p>
            <a:r>
              <a:rPr lang="en-US" sz="2000" dirty="0"/>
              <a:t>Memory access patterns</a:t>
            </a:r>
          </a:p>
          <a:p>
            <a:r>
              <a:rPr lang="en-US" sz="2000" dirty="0"/>
              <a:t>Control flow patterns</a:t>
            </a:r>
          </a:p>
          <a:p>
            <a:r>
              <a:rPr lang="en-US" sz="2000" dirty="0"/>
              <a:t>Time / power measurements</a:t>
            </a:r>
          </a:p>
          <a:p>
            <a:endParaRPr lang="en-US" sz="2000" dirty="0"/>
          </a:p>
        </p:txBody>
      </p:sp>
      <p:sp>
        <p:nvSpPr>
          <p:cNvPr id="34" name="Content Placeholder 6">
            <a:extLst>
              <a:ext uri="{FF2B5EF4-FFF2-40B4-BE49-F238E27FC236}">
                <a16:creationId xmlns:a16="http://schemas.microsoft.com/office/drawing/2014/main" id="{76799C02-840A-BFB8-9BD6-5804DD23D2B4}"/>
              </a:ext>
            </a:extLst>
          </p:cNvPr>
          <p:cNvSpPr txBox="1">
            <a:spLocks/>
          </p:cNvSpPr>
          <p:nvPr/>
        </p:nvSpPr>
        <p:spPr>
          <a:xfrm>
            <a:off x="3142320" y="3198067"/>
            <a:ext cx="3831909" cy="1863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Memory request scheduling</a:t>
            </a:r>
          </a:p>
          <a:p>
            <a:r>
              <a:rPr lang="en-US" sz="2000" dirty="0"/>
              <a:t>Speculative execution</a:t>
            </a:r>
          </a:p>
          <a:p>
            <a:r>
              <a:rPr lang="en-US" sz="2000" dirty="0"/>
              <a:t>Prefetching, branch prediction</a:t>
            </a:r>
          </a:p>
          <a:p>
            <a:r>
              <a:rPr lang="en-US" sz="2000" dirty="0"/>
              <a:t>Power management</a:t>
            </a:r>
          </a:p>
        </p:txBody>
      </p:sp>
      <p:sp>
        <p:nvSpPr>
          <p:cNvPr id="36" name="Content Placeholder 6">
            <a:extLst>
              <a:ext uri="{FF2B5EF4-FFF2-40B4-BE49-F238E27FC236}">
                <a16:creationId xmlns:a16="http://schemas.microsoft.com/office/drawing/2014/main" id="{A6CE671B-EC7F-426D-515D-D4B4FE3E7CA7}"/>
              </a:ext>
            </a:extLst>
          </p:cNvPr>
          <p:cNvSpPr txBox="1">
            <a:spLocks/>
          </p:cNvSpPr>
          <p:nvPr/>
        </p:nvSpPr>
        <p:spPr>
          <a:xfrm>
            <a:off x="3199430" y="5301871"/>
            <a:ext cx="3831909" cy="8034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Bitflips occur</a:t>
            </a:r>
          </a:p>
          <a:p>
            <a:r>
              <a:rPr lang="en-US" sz="2000" dirty="0"/>
              <a:t>Memory isolation is broken</a:t>
            </a:r>
          </a:p>
        </p:txBody>
      </p:sp>
      <p:sp>
        <p:nvSpPr>
          <p:cNvPr id="45" name="TextBox 44">
            <a:extLst>
              <a:ext uri="{FF2B5EF4-FFF2-40B4-BE49-F238E27FC236}">
                <a16:creationId xmlns:a16="http://schemas.microsoft.com/office/drawing/2014/main" id="{7ED1D74A-A72E-8128-FA56-F97A4E8313FB}"/>
              </a:ext>
            </a:extLst>
          </p:cNvPr>
          <p:cNvSpPr txBox="1"/>
          <p:nvPr/>
        </p:nvSpPr>
        <p:spPr>
          <a:xfrm rot="16200000">
            <a:off x="1008003" y="2040420"/>
            <a:ext cx="1548116" cy="523220"/>
          </a:xfrm>
          <a:prstGeom prst="rect">
            <a:avLst/>
          </a:prstGeom>
          <a:noFill/>
        </p:spPr>
        <p:txBody>
          <a:bodyPr wrap="none" rtlCol="0">
            <a:spAutoFit/>
          </a:bodyPr>
          <a:lstStyle/>
          <a:p>
            <a:r>
              <a:rPr lang="en-US" sz="2800" dirty="0">
                <a:latin typeface="Cambria" panose="02040503050406030204" pitchFamily="18" charset="0"/>
              </a:rPr>
              <a:t>Software</a:t>
            </a:r>
          </a:p>
        </p:txBody>
      </p:sp>
      <p:grpSp>
        <p:nvGrpSpPr>
          <p:cNvPr id="58" name="Group 57">
            <a:extLst>
              <a:ext uri="{FF2B5EF4-FFF2-40B4-BE49-F238E27FC236}">
                <a16:creationId xmlns:a16="http://schemas.microsoft.com/office/drawing/2014/main" id="{CF6EE503-B2DC-9B12-21F4-C7650AF813CF}"/>
              </a:ext>
            </a:extLst>
          </p:cNvPr>
          <p:cNvGrpSpPr/>
          <p:nvPr/>
        </p:nvGrpSpPr>
        <p:grpSpPr>
          <a:xfrm>
            <a:off x="1523628" y="3129200"/>
            <a:ext cx="9087362" cy="1504602"/>
            <a:chOff x="-372" y="3129200"/>
            <a:chExt cx="9087362" cy="1504602"/>
          </a:xfrm>
        </p:grpSpPr>
        <p:cxnSp>
          <p:nvCxnSpPr>
            <p:cNvPr id="23" name="Straight Connector 22">
              <a:extLst>
                <a:ext uri="{FF2B5EF4-FFF2-40B4-BE49-F238E27FC236}">
                  <a16:creationId xmlns:a16="http://schemas.microsoft.com/office/drawing/2014/main" id="{906B860A-EF94-32C9-1073-0077330A1EA7}"/>
                </a:ext>
              </a:extLst>
            </p:cNvPr>
            <p:cNvCxnSpPr>
              <a:cxnSpLocks/>
            </p:cNvCxnSpPr>
            <p:nvPr/>
          </p:nvCxnSpPr>
          <p:spPr>
            <a:xfrm>
              <a:off x="86990" y="3129200"/>
              <a:ext cx="90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EDE245F-3AD1-0D97-03F3-5D1C5F385432}"/>
                </a:ext>
              </a:extLst>
            </p:cNvPr>
            <p:cNvPicPr>
              <a:picLocks noChangeAspect="1"/>
            </p:cNvPicPr>
            <p:nvPr/>
          </p:nvPicPr>
          <p:blipFill>
            <a:blip r:embed="rId4">
              <a:clrChange>
                <a:clrFrom>
                  <a:srgbClr val="FFFFFF">
                    <a:alpha val="0"/>
                  </a:srgbClr>
                </a:clrFrom>
                <a:clrTo>
                  <a:srgbClr val="FFFFFF">
                    <a:alpha val="0"/>
                  </a:srgbClr>
                </a:clrTo>
              </a:clrChange>
            </a:blip>
            <a:srcRect/>
            <a:stretch/>
          </p:blipFill>
          <p:spPr>
            <a:xfrm>
              <a:off x="368593" y="3305169"/>
              <a:ext cx="1306830" cy="1306830"/>
            </a:xfrm>
            <a:prstGeom prst="rect">
              <a:avLst/>
            </a:prstGeom>
          </p:spPr>
        </p:pic>
        <p:sp>
          <p:nvSpPr>
            <p:cNvPr id="46" name="TextBox 45">
              <a:extLst>
                <a:ext uri="{FF2B5EF4-FFF2-40B4-BE49-F238E27FC236}">
                  <a16:creationId xmlns:a16="http://schemas.microsoft.com/office/drawing/2014/main" id="{64FA4A61-DFDE-8853-28B4-9CC344177ECC}"/>
                </a:ext>
              </a:extLst>
            </p:cNvPr>
            <p:cNvSpPr txBox="1"/>
            <p:nvPr/>
          </p:nvSpPr>
          <p:spPr>
            <a:xfrm rot="16200000">
              <a:off x="-293337" y="3817617"/>
              <a:ext cx="1109150" cy="523220"/>
            </a:xfrm>
            <a:prstGeom prst="rect">
              <a:avLst/>
            </a:prstGeom>
            <a:noFill/>
          </p:spPr>
          <p:txBody>
            <a:bodyPr wrap="none" rtlCol="0">
              <a:spAutoFit/>
            </a:bodyPr>
            <a:lstStyle/>
            <a:p>
              <a:r>
                <a:rPr lang="en-US" sz="2800" dirty="0" err="1">
                  <a:latin typeface="Cambria" panose="02040503050406030204" pitchFamily="18" charset="0"/>
                </a:rPr>
                <a:t>uArch</a:t>
              </a:r>
              <a:endParaRPr lang="en-US" sz="2800" dirty="0">
                <a:latin typeface="Cambria" panose="02040503050406030204" pitchFamily="18" charset="0"/>
              </a:endParaRPr>
            </a:p>
          </p:txBody>
        </p:sp>
      </p:grpSp>
      <p:grpSp>
        <p:nvGrpSpPr>
          <p:cNvPr id="59" name="Group 58">
            <a:extLst>
              <a:ext uri="{FF2B5EF4-FFF2-40B4-BE49-F238E27FC236}">
                <a16:creationId xmlns:a16="http://schemas.microsoft.com/office/drawing/2014/main" id="{18625B0C-9F6B-6C36-EA50-B33121F4A757}"/>
              </a:ext>
            </a:extLst>
          </p:cNvPr>
          <p:cNvGrpSpPr/>
          <p:nvPr/>
        </p:nvGrpSpPr>
        <p:grpSpPr>
          <a:xfrm>
            <a:off x="1520454" y="5045176"/>
            <a:ext cx="9147549" cy="1279600"/>
            <a:chOff x="-3549" y="5045176"/>
            <a:chExt cx="9147549" cy="1279600"/>
          </a:xfrm>
        </p:grpSpPr>
        <p:cxnSp>
          <p:nvCxnSpPr>
            <p:cNvPr id="35" name="Straight Connector 34">
              <a:extLst>
                <a:ext uri="{FF2B5EF4-FFF2-40B4-BE49-F238E27FC236}">
                  <a16:creationId xmlns:a16="http://schemas.microsoft.com/office/drawing/2014/main" id="{41E8CD0E-0AB4-24A6-0B6D-EA9D57B23868}"/>
                </a:ext>
              </a:extLst>
            </p:cNvPr>
            <p:cNvCxnSpPr>
              <a:cxnSpLocks/>
            </p:cNvCxnSpPr>
            <p:nvPr/>
          </p:nvCxnSpPr>
          <p:spPr>
            <a:xfrm>
              <a:off x="86990" y="5045176"/>
              <a:ext cx="90570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030" name="Picture 6" descr="Random access memory chip - Free computer icons">
              <a:extLst>
                <a:ext uri="{FF2B5EF4-FFF2-40B4-BE49-F238E27FC236}">
                  <a16:creationId xmlns:a16="http://schemas.microsoft.com/office/drawing/2014/main" id="{8157B79B-0244-12E8-E96A-059410B96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22846" y="5127315"/>
              <a:ext cx="1152577" cy="115257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92E3B24-D25B-48BE-0381-660CDE8F1A3E}"/>
                </a:ext>
              </a:extLst>
            </p:cNvPr>
            <p:cNvSpPr txBox="1"/>
            <p:nvPr/>
          </p:nvSpPr>
          <p:spPr>
            <a:xfrm rot="16200000">
              <a:off x="-345470" y="5459635"/>
              <a:ext cx="1207062" cy="523220"/>
            </a:xfrm>
            <a:prstGeom prst="rect">
              <a:avLst/>
            </a:prstGeom>
            <a:noFill/>
          </p:spPr>
          <p:txBody>
            <a:bodyPr wrap="none" rtlCol="0">
              <a:spAutoFit/>
            </a:bodyPr>
            <a:lstStyle/>
            <a:p>
              <a:r>
                <a:rPr lang="en-US" sz="2800" dirty="0">
                  <a:latin typeface="Cambria" panose="02040503050406030204" pitchFamily="18" charset="0"/>
                </a:rPr>
                <a:t>Device</a:t>
              </a:r>
            </a:p>
          </p:txBody>
        </p:sp>
      </p:grpSp>
      <p:cxnSp>
        <p:nvCxnSpPr>
          <p:cNvPr id="50" name="Straight Connector 49">
            <a:extLst>
              <a:ext uri="{FF2B5EF4-FFF2-40B4-BE49-F238E27FC236}">
                <a16:creationId xmlns:a16="http://schemas.microsoft.com/office/drawing/2014/main" id="{D15A2BBC-173D-96A8-60AF-917E58B62264}"/>
              </a:ext>
            </a:extLst>
          </p:cNvPr>
          <p:cNvCxnSpPr>
            <a:cxnSpLocks/>
          </p:cNvCxnSpPr>
          <p:nvPr/>
        </p:nvCxnSpPr>
        <p:spPr>
          <a:xfrm>
            <a:off x="1610990" y="1495119"/>
            <a:ext cx="90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A5B4C940-A55E-F589-D8E9-89744DE83D9A}"/>
              </a:ext>
            </a:extLst>
          </p:cNvPr>
          <p:cNvGrpSpPr/>
          <p:nvPr/>
        </p:nvGrpSpPr>
        <p:grpSpPr>
          <a:xfrm>
            <a:off x="6776502" y="971906"/>
            <a:ext cx="1830506" cy="5886101"/>
            <a:chOff x="5252502" y="971899"/>
            <a:chExt cx="1830506" cy="5886101"/>
          </a:xfrm>
        </p:grpSpPr>
        <p:cxnSp>
          <p:nvCxnSpPr>
            <p:cNvPr id="40" name="Straight Connector 39">
              <a:extLst>
                <a:ext uri="{FF2B5EF4-FFF2-40B4-BE49-F238E27FC236}">
                  <a16:creationId xmlns:a16="http://schemas.microsoft.com/office/drawing/2014/main" id="{257E6BD6-7D4C-07DE-8200-16B6ED4C3F89}"/>
                </a:ext>
              </a:extLst>
            </p:cNvPr>
            <p:cNvCxnSpPr>
              <a:cxnSpLocks/>
            </p:cNvCxnSpPr>
            <p:nvPr/>
          </p:nvCxnSpPr>
          <p:spPr>
            <a:xfrm>
              <a:off x="5252502" y="1055815"/>
              <a:ext cx="0" cy="5802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65A9B1F-BD67-E6A7-F338-AFB2FF89E237}"/>
                </a:ext>
              </a:extLst>
            </p:cNvPr>
            <p:cNvSpPr txBox="1"/>
            <p:nvPr/>
          </p:nvSpPr>
          <p:spPr>
            <a:xfrm>
              <a:off x="5387412" y="971899"/>
              <a:ext cx="1661096" cy="523220"/>
            </a:xfrm>
            <a:prstGeom prst="rect">
              <a:avLst/>
            </a:prstGeom>
            <a:noFill/>
          </p:spPr>
          <p:txBody>
            <a:bodyPr wrap="none" rtlCol="0">
              <a:spAutoFit/>
            </a:bodyPr>
            <a:lstStyle/>
            <a:p>
              <a:r>
                <a:rPr lang="en-US" sz="2800" dirty="0">
                  <a:latin typeface="Cambria" panose="02040503050406030204" pitchFamily="18" charset="0"/>
                </a:rPr>
                <a:t>Detection</a:t>
              </a:r>
            </a:p>
          </p:txBody>
        </p:sp>
        <p:sp>
          <p:nvSpPr>
            <p:cNvPr id="51" name="Cross 50">
              <a:extLst>
                <a:ext uri="{FF2B5EF4-FFF2-40B4-BE49-F238E27FC236}">
                  <a16:creationId xmlns:a16="http://schemas.microsoft.com/office/drawing/2014/main" id="{5A738EF9-AB65-CC2C-BAA3-E4847A23E37D}"/>
                </a:ext>
              </a:extLst>
            </p:cNvPr>
            <p:cNvSpPr/>
            <p:nvPr/>
          </p:nvSpPr>
          <p:spPr>
            <a:xfrm>
              <a:off x="5382593" y="5302814"/>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Cross 51">
              <a:extLst>
                <a:ext uri="{FF2B5EF4-FFF2-40B4-BE49-F238E27FC236}">
                  <a16:creationId xmlns:a16="http://schemas.microsoft.com/office/drawing/2014/main" id="{8BD220D8-E8C1-EB85-BEE8-1D70EF06525C}"/>
                </a:ext>
              </a:extLst>
            </p:cNvPr>
            <p:cNvSpPr/>
            <p:nvPr/>
          </p:nvSpPr>
          <p:spPr>
            <a:xfrm>
              <a:off x="6258549" y="5304109"/>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Cross 52">
              <a:extLst>
                <a:ext uri="{FF2B5EF4-FFF2-40B4-BE49-F238E27FC236}">
                  <a16:creationId xmlns:a16="http://schemas.microsoft.com/office/drawing/2014/main" id="{579E9C81-E39E-6447-A21A-DE8E8821A80F}"/>
                </a:ext>
              </a:extLst>
            </p:cNvPr>
            <p:cNvSpPr/>
            <p:nvPr/>
          </p:nvSpPr>
          <p:spPr>
            <a:xfrm>
              <a:off x="5787024" y="3607002"/>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32" name="Picture 8" descr="A Good Turn of Phrase. Idioms. Unit 2., Phrasal Verbs All Sets English, CAE  Vocabulary - Unit 7, CAE Vocabulary - Unit 2, CAE Vocabulary - Unit 6, CAE  Vocabulary - Unit">
              <a:extLst>
                <a:ext uri="{FF2B5EF4-FFF2-40B4-BE49-F238E27FC236}">
                  <a16:creationId xmlns:a16="http://schemas.microsoft.com/office/drawing/2014/main" id="{E07EFC19-6809-F839-795C-C83A64DF8E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9990" y="1530617"/>
              <a:ext cx="1485303" cy="1545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056855CE-329E-5AAB-60F9-1CC74DB1DAC9}"/>
              </a:ext>
            </a:extLst>
          </p:cNvPr>
          <p:cNvGrpSpPr/>
          <p:nvPr/>
        </p:nvGrpSpPr>
        <p:grpSpPr>
          <a:xfrm>
            <a:off x="8727729" y="977814"/>
            <a:ext cx="1862927" cy="5899335"/>
            <a:chOff x="7203722" y="977807"/>
            <a:chExt cx="1862927" cy="5899335"/>
          </a:xfrm>
        </p:grpSpPr>
        <p:sp>
          <p:nvSpPr>
            <p:cNvPr id="44" name="TextBox 43">
              <a:extLst>
                <a:ext uri="{FF2B5EF4-FFF2-40B4-BE49-F238E27FC236}">
                  <a16:creationId xmlns:a16="http://schemas.microsoft.com/office/drawing/2014/main" id="{3C929B32-C410-B01C-15B0-D8730B0BABE3}"/>
                </a:ext>
              </a:extLst>
            </p:cNvPr>
            <p:cNvSpPr txBox="1"/>
            <p:nvPr/>
          </p:nvSpPr>
          <p:spPr>
            <a:xfrm>
              <a:off x="7305974" y="977807"/>
              <a:ext cx="1760675" cy="523220"/>
            </a:xfrm>
            <a:prstGeom prst="rect">
              <a:avLst/>
            </a:prstGeom>
            <a:noFill/>
          </p:spPr>
          <p:txBody>
            <a:bodyPr wrap="none" rtlCol="0">
              <a:spAutoFit/>
            </a:bodyPr>
            <a:lstStyle/>
            <a:p>
              <a:r>
                <a:rPr lang="en-US" sz="2800" dirty="0">
                  <a:latin typeface="Cambria" panose="02040503050406030204" pitchFamily="18" charset="0"/>
                </a:rPr>
                <a:t>Mitigation</a:t>
              </a:r>
            </a:p>
          </p:txBody>
        </p:sp>
        <p:cxnSp>
          <p:nvCxnSpPr>
            <p:cNvPr id="49" name="Straight Connector 48">
              <a:extLst>
                <a:ext uri="{FF2B5EF4-FFF2-40B4-BE49-F238E27FC236}">
                  <a16:creationId xmlns:a16="http://schemas.microsoft.com/office/drawing/2014/main" id="{5CCC0CE5-A55D-BD02-CE51-55A342AFEBD8}"/>
                </a:ext>
              </a:extLst>
            </p:cNvPr>
            <p:cNvCxnSpPr>
              <a:cxnSpLocks/>
            </p:cNvCxnSpPr>
            <p:nvPr/>
          </p:nvCxnSpPr>
          <p:spPr>
            <a:xfrm>
              <a:off x="7203722" y="1055815"/>
              <a:ext cx="0" cy="5802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Cross 53">
              <a:extLst>
                <a:ext uri="{FF2B5EF4-FFF2-40B4-BE49-F238E27FC236}">
                  <a16:creationId xmlns:a16="http://schemas.microsoft.com/office/drawing/2014/main" id="{C5711201-37AF-1C5E-FEF8-57B2EAFE3C3E}"/>
                </a:ext>
              </a:extLst>
            </p:cNvPr>
            <p:cNvSpPr/>
            <p:nvPr/>
          </p:nvSpPr>
          <p:spPr>
            <a:xfrm>
              <a:off x="7774081" y="3607002"/>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Cross 54">
              <a:extLst>
                <a:ext uri="{FF2B5EF4-FFF2-40B4-BE49-F238E27FC236}">
                  <a16:creationId xmlns:a16="http://schemas.microsoft.com/office/drawing/2014/main" id="{DC1A2A17-093D-239E-AB38-73CF0D120B0A}"/>
                </a:ext>
              </a:extLst>
            </p:cNvPr>
            <p:cNvSpPr/>
            <p:nvPr/>
          </p:nvSpPr>
          <p:spPr>
            <a:xfrm>
              <a:off x="7330550" y="1857447"/>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Cross 55">
              <a:extLst>
                <a:ext uri="{FF2B5EF4-FFF2-40B4-BE49-F238E27FC236}">
                  <a16:creationId xmlns:a16="http://schemas.microsoft.com/office/drawing/2014/main" id="{C39A08E5-3B5F-E862-BD94-FAE699C9C64D}"/>
                </a:ext>
              </a:extLst>
            </p:cNvPr>
            <p:cNvSpPr/>
            <p:nvPr/>
          </p:nvSpPr>
          <p:spPr>
            <a:xfrm>
              <a:off x="8206506" y="1858742"/>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B5FBD002-50F4-8298-BA5B-E9F78D4CF104}"/>
                </a:ext>
              </a:extLst>
            </p:cNvPr>
            <p:cNvSpPr txBox="1"/>
            <p:nvPr/>
          </p:nvSpPr>
          <p:spPr>
            <a:xfrm>
              <a:off x="7268954" y="4230264"/>
              <a:ext cx="1701107" cy="2646878"/>
            </a:xfrm>
            <a:prstGeom prst="rect">
              <a:avLst/>
            </a:prstGeom>
            <a:noFill/>
          </p:spPr>
          <p:txBody>
            <a:bodyPr wrap="none" rtlCol="0">
              <a:spAutoFit/>
            </a:bodyPr>
            <a:lstStyle/>
            <a:p>
              <a:r>
                <a:rPr lang="en-US" sz="16600" dirty="0">
                  <a:solidFill>
                    <a:schemeClr val="accent2">
                      <a:lumMod val="75000"/>
                    </a:schemeClr>
                  </a:solidFill>
                  <a:latin typeface="Cambria" panose="02040503050406030204" pitchFamily="18" charset="0"/>
                </a:rPr>
                <a:t>~</a:t>
              </a:r>
              <a:endParaRPr lang="en-US" dirty="0">
                <a:solidFill>
                  <a:schemeClr val="accent2">
                    <a:lumMod val="75000"/>
                  </a:schemeClr>
                </a:solidFill>
                <a:latin typeface="Cambria" panose="02040503050406030204" pitchFamily="18" charset="0"/>
              </a:endParaRPr>
            </a:p>
          </p:txBody>
        </p:sp>
      </p:grpSp>
    </p:spTree>
    <p:extLst>
      <p:ext uri="{BB962C8B-B14F-4D97-AF65-F5344CB8AC3E}">
        <p14:creationId xmlns:p14="http://schemas.microsoft.com/office/powerpoint/2010/main" val="73462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34" grpId="0" uiExpand="1" build="p"/>
      <p:bldP spid="36"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96D2-9270-E94A-11D5-731196E38729}"/>
              </a:ext>
            </a:extLst>
          </p:cNvPr>
          <p:cNvSpPr>
            <a:spLocks noGrp="1"/>
          </p:cNvSpPr>
          <p:nvPr>
            <p:ph type="title"/>
          </p:nvPr>
        </p:nvSpPr>
        <p:spPr/>
        <p:txBody>
          <a:bodyPr>
            <a:noAutofit/>
          </a:bodyPr>
          <a:lstStyle/>
          <a:p>
            <a:r>
              <a:rPr lang="en-US" dirty="0"/>
              <a:t>Cross-Layer Communication</a:t>
            </a:r>
          </a:p>
        </p:txBody>
      </p:sp>
      <p:sp>
        <p:nvSpPr>
          <p:cNvPr id="7" name="Content Placeholder 6">
            <a:extLst>
              <a:ext uri="{FF2B5EF4-FFF2-40B4-BE49-F238E27FC236}">
                <a16:creationId xmlns:a16="http://schemas.microsoft.com/office/drawing/2014/main" id="{525E067A-1B1D-1D3F-D839-D6BB9604D003}"/>
              </a:ext>
            </a:extLst>
          </p:cNvPr>
          <p:cNvSpPr>
            <a:spLocks noGrp="1"/>
          </p:cNvSpPr>
          <p:nvPr>
            <p:ph idx="1"/>
          </p:nvPr>
        </p:nvSpPr>
        <p:spPr>
          <a:xfrm>
            <a:off x="-5554519" y="1118499"/>
            <a:ext cx="3831909" cy="5336922"/>
          </a:xfrm>
        </p:spPr>
        <p:txBody>
          <a:bodyPr>
            <a:normAutofit fontScale="92500" lnSpcReduction="20000"/>
          </a:bodyPr>
          <a:lstStyle/>
          <a:p>
            <a:pPr marL="0" indent="0">
              <a:buNone/>
            </a:pPr>
            <a:r>
              <a:rPr lang="en-US" sz="2800" dirty="0"/>
              <a:t> </a:t>
            </a:r>
          </a:p>
          <a:p>
            <a:r>
              <a:rPr lang="en-US" sz="2800" dirty="0"/>
              <a:t>Attacker is often an application</a:t>
            </a:r>
          </a:p>
          <a:p>
            <a:endParaRPr lang="en-US" sz="2800" dirty="0"/>
          </a:p>
          <a:p>
            <a:r>
              <a:rPr lang="en-US" sz="2800" dirty="0"/>
              <a:t>Bitflips occur in the circuit level</a:t>
            </a:r>
          </a:p>
          <a:p>
            <a:endParaRPr lang="en-US" sz="2800" dirty="0"/>
          </a:p>
          <a:p>
            <a:endParaRPr lang="en-US" sz="2800" dirty="0"/>
          </a:p>
          <a:p>
            <a:endParaRPr lang="en-US" sz="2800" dirty="0"/>
          </a:p>
          <a:p>
            <a:endParaRPr lang="en-US" sz="2800" dirty="0"/>
          </a:p>
          <a:p>
            <a:r>
              <a:rPr lang="en-US" sz="2800" dirty="0"/>
              <a:t>Hardware is good at</a:t>
            </a:r>
          </a:p>
          <a:p>
            <a:pPr lvl="1"/>
            <a:r>
              <a:rPr lang="en-US" sz="2800" dirty="0"/>
              <a:t>Detecting an attack</a:t>
            </a:r>
          </a:p>
          <a:p>
            <a:pPr lvl="1"/>
            <a:r>
              <a:rPr lang="en-US" sz="2800" dirty="0"/>
              <a:t>Performing counter-measures</a:t>
            </a:r>
          </a:p>
          <a:p>
            <a:endParaRPr lang="en-US" sz="2800" dirty="0"/>
          </a:p>
        </p:txBody>
      </p:sp>
      <p:sp>
        <p:nvSpPr>
          <p:cNvPr id="8" name="Slide Number Placeholder 7">
            <a:extLst>
              <a:ext uri="{FF2B5EF4-FFF2-40B4-BE49-F238E27FC236}">
                <a16:creationId xmlns:a16="http://schemas.microsoft.com/office/drawing/2014/main" id="{17F2F25D-288E-D29D-F901-F71C980A684E}"/>
              </a:ext>
            </a:extLst>
          </p:cNvPr>
          <p:cNvSpPr>
            <a:spLocks noGrp="1"/>
          </p:cNvSpPr>
          <p:nvPr>
            <p:ph type="sldNum" sz="quarter" idx="12"/>
          </p:nvPr>
        </p:nvSpPr>
        <p:spPr/>
        <p:txBody>
          <a:bodyPr/>
          <a:lstStyle/>
          <a:p>
            <a:fld id="{676C2683-0D41-1E45-8714-724CB2570654}" type="slidenum">
              <a:rPr lang="en-US" smtClean="0"/>
              <a:pPr/>
              <a:t>63</a:t>
            </a:fld>
            <a:endParaRPr lang="en-US" dirty="0"/>
          </a:p>
        </p:txBody>
      </p:sp>
      <p:sp>
        <p:nvSpPr>
          <p:cNvPr id="11" name="Text Box 17">
            <a:extLst>
              <a:ext uri="{FF2B5EF4-FFF2-40B4-BE49-F238E27FC236}">
                <a16:creationId xmlns:a16="http://schemas.microsoft.com/office/drawing/2014/main" id="{C024C1CE-4919-C355-2BC3-C62012D1D860}"/>
              </a:ext>
            </a:extLst>
          </p:cNvPr>
          <p:cNvSpPr txBox="1">
            <a:spLocks noChangeArrowheads="1"/>
          </p:cNvSpPr>
          <p:nvPr/>
        </p:nvSpPr>
        <p:spPr bwMode="auto">
          <a:xfrm>
            <a:off x="13102092" y="4158435"/>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dirty="0">
                <a:solidFill>
                  <a:srgbClr val="000000"/>
                </a:solidFill>
                <a:latin typeface="Tahoma" charset="0"/>
              </a:rPr>
              <a:t>Micro-architecture</a:t>
            </a:r>
          </a:p>
        </p:txBody>
      </p:sp>
      <p:sp>
        <p:nvSpPr>
          <p:cNvPr id="13" name="Text Box 18">
            <a:extLst>
              <a:ext uri="{FF2B5EF4-FFF2-40B4-BE49-F238E27FC236}">
                <a16:creationId xmlns:a16="http://schemas.microsoft.com/office/drawing/2014/main" id="{B763BE19-227D-89F0-40B1-739D751A6736}"/>
              </a:ext>
            </a:extLst>
          </p:cNvPr>
          <p:cNvSpPr txBox="1">
            <a:spLocks noChangeAspect="1" noChangeArrowheads="1"/>
          </p:cNvSpPr>
          <p:nvPr/>
        </p:nvSpPr>
        <p:spPr bwMode="auto">
          <a:xfrm>
            <a:off x="13102092" y="3786960"/>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dirty="0">
                <a:solidFill>
                  <a:srgbClr val="000000"/>
                </a:solidFill>
                <a:latin typeface="Tahoma" charset="0"/>
              </a:rPr>
              <a:t>SW/HW Interface</a:t>
            </a:r>
          </a:p>
        </p:txBody>
      </p:sp>
      <p:sp>
        <p:nvSpPr>
          <p:cNvPr id="14" name="Text Box 19">
            <a:extLst>
              <a:ext uri="{FF2B5EF4-FFF2-40B4-BE49-F238E27FC236}">
                <a16:creationId xmlns:a16="http://schemas.microsoft.com/office/drawing/2014/main" id="{D1F1BF04-0BEC-60CA-62AF-16A2823CFDA2}"/>
              </a:ext>
            </a:extLst>
          </p:cNvPr>
          <p:cNvSpPr txBox="1">
            <a:spLocks noChangeAspect="1" noChangeArrowheads="1"/>
          </p:cNvSpPr>
          <p:nvPr/>
        </p:nvSpPr>
        <p:spPr bwMode="auto">
          <a:xfrm>
            <a:off x="13098917" y="3122641"/>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a:solidFill>
                  <a:srgbClr val="000000"/>
                </a:solidFill>
                <a:latin typeface="Tahoma" charset="0"/>
              </a:rPr>
              <a:t>Program/Language</a:t>
            </a:r>
          </a:p>
        </p:txBody>
      </p:sp>
      <p:sp>
        <p:nvSpPr>
          <p:cNvPr id="15" name="Text Box 20">
            <a:extLst>
              <a:ext uri="{FF2B5EF4-FFF2-40B4-BE49-F238E27FC236}">
                <a16:creationId xmlns:a16="http://schemas.microsoft.com/office/drawing/2014/main" id="{AAA89240-133C-4C40-6FF4-72C18ED8A741}"/>
              </a:ext>
            </a:extLst>
          </p:cNvPr>
          <p:cNvSpPr txBox="1">
            <a:spLocks noChangeAspect="1" noChangeArrowheads="1"/>
          </p:cNvSpPr>
          <p:nvPr/>
        </p:nvSpPr>
        <p:spPr bwMode="auto">
          <a:xfrm>
            <a:off x="13098917" y="2751166"/>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a:solidFill>
                  <a:srgbClr val="000000"/>
                </a:solidFill>
                <a:latin typeface="Tahoma" charset="0"/>
              </a:rPr>
              <a:t>Algorithm</a:t>
            </a:r>
          </a:p>
        </p:txBody>
      </p:sp>
      <p:sp>
        <p:nvSpPr>
          <p:cNvPr id="16" name="Text Box 21">
            <a:extLst>
              <a:ext uri="{FF2B5EF4-FFF2-40B4-BE49-F238E27FC236}">
                <a16:creationId xmlns:a16="http://schemas.microsoft.com/office/drawing/2014/main" id="{380CC49A-E0CF-60ED-A4E1-AC1504C6C2C9}"/>
              </a:ext>
            </a:extLst>
          </p:cNvPr>
          <p:cNvSpPr txBox="1">
            <a:spLocks noChangeAspect="1" noChangeArrowheads="1"/>
          </p:cNvSpPr>
          <p:nvPr/>
        </p:nvSpPr>
        <p:spPr bwMode="auto">
          <a:xfrm>
            <a:off x="13098917" y="2384454"/>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a:solidFill>
                  <a:srgbClr val="000000"/>
                </a:solidFill>
                <a:latin typeface="Tahoma" charset="0"/>
              </a:rPr>
              <a:t>Problem</a:t>
            </a:r>
          </a:p>
        </p:txBody>
      </p:sp>
      <p:sp>
        <p:nvSpPr>
          <p:cNvPr id="17" name="Text Box 22">
            <a:extLst>
              <a:ext uri="{FF2B5EF4-FFF2-40B4-BE49-F238E27FC236}">
                <a16:creationId xmlns:a16="http://schemas.microsoft.com/office/drawing/2014/main" id="{C2D0D6D3-AFEC-3524-9CBE-058421BCD276}"/>
              </a:ext>
            </a:extLst>
          </p:cNvPr>
          <p:cNvSpPr txBox="1">
            <a:spLocks noChangeAspect="1" noChangeArrowheads="1"/>
          </p:cNvSpPr>
          <p:nvPr/>
        </p:nvSpPr>
        <p:spPr bwMode="auto">
          <a:xfrm>
            <a:off x="13102092" y="4531498"/>
            <a:ext cx="2039938" cy="373063"/>
          </a:xfrm>
          <a:prstGeom prst="rect">
            <a:avLst/>
          </a:prstGeom>
          <a:solidFill>
            <a:srgbClr val="00FF00"/>
          </a:solidFill>
          <a:ln w="9525">
            <a:solidFill>
              <a:schemeClr val="tx1"/>
            </a:solidFill>
            <a:miter lim="800000"/>
            <a:headEnd/>
            <a:tailEnd/>
          </a:ln>
        </p:spPr>
        <p:txBody>
          <a:bodyPr wrap="none"/>
          <a:lstStyle/>
          <a:p>
            <a:pPr defTabSz="914400">
              <a:defRPr/>
            </a:pPr>
            <a:r>
              <a:rPr lang="en-US" sz="1750" dirty="0">
                <a:solidFill>
                  <a:srgbClr val="000000"/>
                </a:solidFill>
                <a:latin typeface="Tahoma" pitchFamily="34" charset="0"/>
                <a:ea typeface="ＭＳ Ｐゴシック" panose="020B0600070205080204" pitchFamily="34" charset="-128"/>
                <a:cs typeface="Arial" charset="0"/>
              </a:rPr>
              <a:t>Logic</a:t>
            </a:r>
          </a:p>
          <a:p>
            <a:pPr defTabSz="914400">
              <a:defRPr/>
            </a:pPr>
            <a:endParaRPr lang="en-US" sz="1750" dirty="0">
              <a:solidFill>
                <a:srgbClr val="000000"/>
              </a:solidFill>
              <a:latin typeface="Tahoma" pitchFamily="34" charset="0"/>
              <a:ea typeface="ＭＳ Ｐゴシック" panose="020B0600070205080204" pitchFamily="34" charset="-128"/>
              <a:cs typeface="Arial" charset="0"/>
            </a:endParaRPr>
          </a:p>
        </p:txBody>
      </p:sp>
      <p:sp>
        <p:nvSpPr>
          <p:cNvPr id="18" name="Text Box 23">
            <a:extLst>
              <a:ext uri="{FF2B5EF4-FFF2-40B4-BE49-F238E27FC236}">
                <a16:creationId xmlns:a16="http://schemas.microsoft.com/office/drawing/2014/main" id="{E479A726-C0D2-5C3C-3BD5-E83796A1D1FC}"/>
              </a:ext>
            </a:extLst>
          </p:cNvPr>
          <p:cNvSpPr txBox="1">
            <a:spLocks noChangeAspect="1" noChangeArrowheads="1"/>
          </p:cNvSpPr>
          <p:nvPr/>
        </p:nvSpPr>
        <p:spPr bwMode="auto">
          <a:xfrm>
            <a:off x="13102092" y="4902972"/>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a:solidFill>
                  <a:srgbClr val="000000"/>
                </a:solidFill>
                <a:latin typeface="Tahoma" charset="0"/>
              </a:rPr>
              <a:t>Devices</a:t>
            </a:r>
          </a:p>
        </p:txBody>
      </p:sp>
      <p:sp>
        <p:nvSpPr>
          <p:cNvPr id="19" name="Text Box 24">
            <a:extLst>
              <a:ext uri="{FF2B5EF4-FFF2-40B4-BE49-F238E27FC236}">
                <a16:creationId xmlns:a16="http://schemas.microsoft.com/office/drawing/2014/main" id="{D231E59E-C89B-26A4-0B4C-64E06493EA48}"/>
              </a:ext>
            </a:extLst>
          </p:cNvPr>
          <p:cNvSpPr txBox="1">
            <a:spLocks noChangeAspect="1" noChangeArrowheads="1"/>
          </p:cNvSpPr>
          <p:nvPr/>
        </p:nvSpPr>
        <p:spPr bwMode="auto">
          <a:xfrm>
            <a:off x="13102092" y="3464573"/>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dirty="0">
                <a:solidFill>
                  <a:srgbClr val="000000"/>
                </a:solidFill>
                <a:latin typeface="Tahoma" charset="0"/>
              </a:rPr>
              <a:t>System Software</a:t>
            </a:r>
          </a:p>
        </p:txBody>
      </p:sp>
      <p:sp>
        <p:nvSpPr>
          <p:cNvPr id="20" name="Text Box 23">
            <a:extLst>
              <a:ext uri="{FF2B5EF4-FFF2-40B4-BE49-F238E27FC236}">
                <a16:creationId xmlns:a16="http://schemas.microsoft.com/office/drawing/2014/main" id="{1249A27B-C78C-B4E6-E055-F5AADE7E3ACD}"/>
              </a:ext>
            </a:extLst>
          </p:cNvPr>
          <p:cNvSpPr txBox="1">
            <a:spLocks noChangeAspect="1" noChangeArrowheads="1"/>
          </p:cNvSpPr>
          <p:nvPr/>
        </p:nvSpPr>
        <p:spPr bwMode="auto">
          <a:xfrm>
            <a:off x="13103680" y="5258573"/>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1800">
                <a:solidFill>
                  <a:srgbClr val="000000"/>
                </a:solidFill>
                <a:latin typeface="Tahoma" charset="0"/>
              </a:rPr>
              <a:t>Electrons</a:t>
            </a:r>
          </a:p>
        </p:txBody>
      </p:sp>
      <p:cxnSp>
        <p:nvCxnSpPr>
          <p:cNvPr id="23" name="Straight Connector 22">
            <a:extLst>
              <a:ext uri="{FF2B5EF4-FFF2-40B4-BE49-F238E27FC236}">
                <a16:creationId xmlns:a16="http://schemas.microsoft.com/office/drawing/2014/main" id="{906B860A-EF94-32C9-1073-0077330A1EA7}"/>
              </a:ext>
            </a:extLst>
          </p:cNvPr>
          <p:cNvCxnSpPr>
            <a:cxnSpLocks/>
          </p:cNvCxnSpPr>
          <p:nvPr/>
        </p:nvCxnSpPr>
        <p:spPr>
          <a:xfrm>
            <a:off x="1610990" y="3129200"/>
            <a:ext cx="90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CBE8BE0-B576-4AC6-53C2-5363469AC120}"/>
              </a:ext>
            </a:extLst>
          </p:cNvPr>
          <p:cNvPicPr>
            <a:picLocks noChangeAspect="1"/>
          </p:cNvPicPr>
          <p:nvPr/>
        </p:nvPicPr>
        <p:blipFill>
          <a:blip r:embed="rId3"/>
          <a:stretch>
            <a:fillRect/>
          </a:stretch>
        </p:blipFill>
        <p:spPr>
          <a:xfrm>
            <a:off x="2035113" y="1744358"/>
            <a:ext cx="1021805" cy="1021805"/>
          </a:xfrm>
          <a:prstGeom prst="rect">
            <a:avLst/>
          </a:prstGeom>
        </p:spPr>
      </p:pic>
      <p:sp>
        <p:nvSpPr>
          <p:cNvPr id="27" name="Content Placeholder 6">
            <a:extLst>
              <a:ext uri="{FF2B5EF4-FFF2-40B4-BE49-F238E27FC236}">
                <a16:creationId xmlns:a16="http://schemas.microsoft.com/office/drawing/2014/main" id="{ABC732FC-46D1-1E26-DC43-85DDEEB822BD}"/>
              </a:ext>
            </a:extLst>
          </p:cNvPr>
          <p:cNvSpPr txBox="1">
            <a:spLocks/>
          </p:cNvSpPr>
          <p:nvPr/>
        </p:nvSpPr>
        <p:spPr>
          <a:xfrm>
            <a:off x="3142321" y="1521813"/>
            <a:ext cx="3831909" cy="1680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Memory allocations</a:t>
            </a:r>
          </a:p>
          <a:p>
            <a:r>
              <a:rPr lang="en-US" sz="2000" dirty="0"/>
              <a:t>Memory access patterns</a:t>
            </a:r>
          </a:p>
          <a:p>
            <a:r>
              <a:rPr lang="en-US" sz="2000" dirty="0"/>
              <a:t>Control flow patterns</a:t>
            </a:r>
          </a:p>
          <a:p>
            <a:r>
              <a:rPr lang="en-US" sz="2000" dirty="0"/>
              <a:t>Time / power measurements</a:t>
            </a:r>
          </a:p>
          <a:p>
            <a:endParaRPr lang="en-US" sz="2000" dirty="0"/>
          </a:p>
        </p:txBody>
      </p:sp>
      <p:pic>
        <p:nvPicPr>
          <p:cNvPr id="33" name="Picture 32">
            <a:extLst>
              <a:ext uri="{FF2B5EF4-FFF2-40B4-BE49-F238E27FC236}">
                <a16:creationId xmlns:a16="http://schemas.microsoft.com/office/drawing/2014/main" id="{BEDE245F-3AD1-0D97-03F3-5D1C5F385432}"/>
              </a:ext>
            </a:extLst>
          </p:cNvPr>
          <p:cNvPicPr>
            <a:picLocks noChangeAspect="1"/>
          </p:cNvPicPr>
          <p:nvPr/>
        </p:nvPicPr>
        <p:blipFill>
          <a:blip r:embed="rId4">
            <a:clrChange>
              <a:clrFrom>
                <a:srgbClr val="FFFFFF">
                  <a:alpha val="0"/>
                </a:srgbClr>
              </a:clrFrom>
              <a:clrTo>
                <a:srgbClr val="FFFFFF">
                  <a:alpha val="0"/>
                </a:srgbClr>
              </a:clrTo>
            </a:clrChange>
          </a:blip>
          <a:srcRect/>
          <a:stretch/>
        </p:blipFill>
        <p:spPr>
          <a:xfrm>
            <a:off x="1892593" y="3305169"/>
            <a:ext cx="1306830" cy="1306830"/>
          </a:xfrm>
          <a:prstGeom prst="rect">
            <a:avLst/>
          </a:prstGeom>
        </p:spPr>
      </p:pic>
      <p:sp>
        <p:nvSpPr>
          <p:cNvPr id="34" name="Content Placeholder 6">
            <a:extLst>
              <a:ext uri="{FF2B5EF4-FFF2-40B4-BE49-F238E27FC236}">
                <a16:creationId xmlns:a16="http://schemas.microsoft.com/office/drawing/2014/main" id="{76799C02-840A-BFB8-9BD6-5804DD23D2B4}"/>
              </a:ext>
            </a:extLst>
          </p:cNvPr>
          <p:cNvSpPr txBox="1">
            <a:spLocks/>
          </p:cNvSpPr>
          <p:nvPr/>
        </p:nvSpPr>
        <p:spPr>
          <a:xfrm>
            <a:off x="3142320" y="3198067"/>
            <a:ext cx="3831909" cy="1863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Memory request scheduling</a:t>
            </a:r>
          </a:p>
          <a:p>
            <a:r>
              <a:rPr lang="en-US" sz="2000" dirty="0"/>
              <a:t>Speculative execution</a:t>
            </a:r>
          </a:p>
          <a:p>
            <a:r>
              <a:rPr lang="en-US" sz="2000" dirty="0"/>
              <a:t>Prefetching, branch prediction</a:t>
            </a:r>
          </a:p>
          <a:p>
            <a:r>
              <a:rPr lang="en-US" sz="2000" dirty="0"/>
              <a:t>Power management</a:t>
            </a:r>
          </a:p>
        </p:txBody>
      </p:sp>
      <p:cxnSp>
        <p:nvCxnSpPr>
          <p:cNvPr id="35" name="Straight Connector 34">
            <a:extLst>
              <a:ext uri="{FF2B5EF4-FFF2-40B4-BE49-F238E27FC236}">
                <a16:creationId xmlns:a16="http://schemas.microsoft.com/office/drawing/2014/main" id="{41E8CD0E-0AB4-24A6-0B6D-EA9D57B23868}"/>
              </a:ext>
            </a:extLst>
          </p:cNvPr>
          <p:cNvCxnSpPr>
            <a:cxnSpLocks/>
          </p:cNvCxnSpPr>
          <p:nvPr/>
        </p:nvCxnSpPr>
        <p:spPr>
          <a:xfrm>
            <a:off x="1610990" y="5045176"/>
            <a:ext cx="90570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030" name="Picture 6" descr="Random access memory chip - Free computer icons">
            <a:extLst>
              <a:ext uri="{FF2B5EF4-FFF2-40B4-BE49-F238E27FC236}">
                <a16:creationId xmlns:a16="http://schemas.microsoft.com/office/drawing/2014/main" id="{8157B79B-0244-12E8-E96A-059410B96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046853" y="5127322"/>
            <a:ext cx="1152577" cy="1152577"/>
          </a:xfrm>
          <a:prstGeom prst="rect">
            <a:avLst/>
          </a:prstGeom>
          <a:noFill/>
          <a:extLst>
            <a:ext uri="{909E8E84-426E-40DD-AFC4-6F175D3DCCD1}">
              <a14:hiddenFill xmlns:a14="http://schemas.microsoft.com/office/drawing/2010/main">
                <a:solidFill>
                  <a:srgbClr val="FFFFFF"/>
                </a:solidFill>
              </a14:hiddenFill>
            </a:ext>
          </a:extLst>
        </p:spPr>
      </p:pic>
      <p:sp>
        <p:nvSpPr>
          <p:cNvPr id="36" name="Content Placeholder 6">
            <a:extLst>
              <a:ext uri="{FF2B5EF4-FFF2-40B4-BE49-F238E27FC236}">
                <a16:creationId xmlns:a16="http://schemas.microsoft.com/office/drawing/2014/main" id="{A6CE671B-EC7F-426D-515D-D4B4FE3E7CA7}"/>
              </a:ext>
            </a:extLst>
          </p:cNvPr>
          <p:cNvSpPr txBox="1">
            <a:spLocks/>
          </p:cNvSpPr>
          <p:nvPr/>
        </p:nvSpPr>
        <p:spPr>
          <a:xfrm>
            <a:off x="3199430" y="5301871"/>
            <a:ext cx="3831909" cy="8034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Bitflips occur</a:t>
            </a:r>
          </a:p>
          <a:p>
            <a:r>
              <a:rPr lang="en-US" sz="2000" dirty="0"/>
              <a:t>Memory isolation is broken</a:t>
            </a:r>
          </a:p>
        </p:txBody>
      </p:sp>
      <p:cxnSp>
        <p:nvCxnSpPr>
          <p:cNvPr id="40" name="Straight Connector 39">
            <a:extLst>
              <a:ext uri="{FF2B5EF4-FFF2-40B4-BE49-F238E27FC236}">
                <a16:creationId xmlns:a16="http://schemas.microsoft.com/office/drawing/2014/main" id="{257E6BD6-7D4C-07DE-8200-16B6ED4C3F89}"/>
              </a:ext>
            </a:extLst>
          </p:cNvPr>
          <p:cNvCxnSpPr>
            <a:cxnSpLocks/>
          </p:cNvCxnSpPr>
          <p:nvPr/>
        </p:nvCxnSpPr>
        <p:spPr>
          <a:xfrm>
            <a:off x="6776502" y="1055822"/>
            <a:ext cx="0" cy="5802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65A9B1F-BD67-E6A7-F338-AFB2FF89E237}"/>
              </a:ext>
            </a:extLst>
          </p:cNvPr>
          <p:cNvSpPr txBox="1"/>
          <p:nvPr/>
        </p:nvSpPr>
        <p:spPr>
          <a:xfrm>
            <a:off x="6911412" y="971899"/>
            <a:ext cx="1661096" cy="523220"/>
          </a:xfrm>
          <a:prstGeom prst="rect">
            <a:avLst/>
          </a:prstGeom>
          <a:noFill/>
        </p:spPr>
        <p:txBody>
          <a:bodyPr wrap="none" rtlCol="0">
            <a:spAutoFit/>
          </a:bodyPr>
          <a:lstStyle/>
          <a:p>
            <a:r>
              <a:rPr lang="en-US" sz="2800" dirty="0">
                <a:latin typeface="Cambria" panose="02040503050406030204" pitchFamily="18" charset="0"/>
              </a:rPr>
              <a:t>Detection</a:t>
            </a:r>
          </a:p>
        </p:txBody>
      </p:sp>
      <p:sp>
        <p:nvSpPr>
          <p:cNvPr id="44" name="TextBox 43">
            <a:extLst>
              <a:ext uri="{FF2B5EF4-FFF2-40B4-BE49-F238E27FC236}">
                <a16:creationId xmlns:a16="http://schemas.microsoft.com/office/drawing/2014/main" id="{3C929B32-C410-B01C-15B0-D8730B0BABE3}"/>
              </a:ext>
            </a:extLst>
          </p:cNvPr>
          <p:cNvSpPr txBox="1"/>
          <p:nvPr/>
        </p:nvSpPr>
        <p:spPr>
          <a:xfrm>
            <a:off x="8829981" y="977807"/>
            <a:ext cx="1760675" cy="523220"/>
          </a:xfrm>
          <a:prstGeom prst="rect">
            <a:avLst/>
          </a:prstGeom>
          <a:noFill/>
        </p:spPr>
        <p:txBody>
          <a:bodyPr wrap="none" rtlCol="0">
            <a:spAutoFit/>
          </a:bodyPr>
          <a:lstStyle/>
          <a:p>
            <a:r>
              <a:rPr lang="en-US" sz="2800" dirty="0">
                <a:latin typeface="Cambria" panose="02040503050406030204" pitchFamily="18" charset="0"/>
              </a:rPr>
              <a:t>Mitigation</a:t>
            </a:r>
          </a:p>
        </p:txBody>
      </p:sp>
      <p:sp>
        <p:nvSpPr>
          <p:cNvPr id="45" name="TextBox 44">
            <a:extLst>
              <a:ext uri="{FF2B5EF4-FFF2-40B4-BE49-F238E27FC236}">
                <a16:creationId xmlns:a16="http://schemas.microsoft.com/office/drawing/2014/main" id="{7ED1D74A-A72E-8128-FA56-F97A4E8313FB}"/>
              </a:ext>
            </a:extLst>
          </p:cNvPr>
          <p:cNvSpPr txBox="1"/>
          <p:nvPr/>
        </p:nvSpPr>
        <p:spPr>
          <a:xfrm rot="16200000">
            <a:off x="1008003" y="2040420"/>
            <a:ext cx="1548116" cy="523220"/>
          </a:xfrm>
          <a:prstGeom prst="rect">
            <a:avLst/>
          </a:prstGeom>
          <a:noFill/>
        </p:spPr>
        <p:txBody>
          <a:bodyPr wrap="none" rtlCol="0">
            <a:spAutoFit/>
          </a:bodyPr>
          <a:lstStyle/>
          <a:p>
            <a:r>
              <a:rPr lang="en-US" sz="2800" dirty="0">
                <a:latin typeface="Cambria" panose="02040503050406030204" pitchFamily="18" charset="0"/>
              </a:rPr>
              <a:t>Software</a:t>
            </a:r>
          </a:p>
        </p:txBody>
      </p:sp>
      <p:sp>
        <p:nvSpPr>
          <p:cNvPr id="46" name="TextBox 45">
            <a:extLst>
              <a:ext uri="{FF2B5EF4-FFF2-40B4-BE49-F238E27FC236}">
                <a16:creationId xmlns:a16="http://schemas.microsoft.com/office/drawing/2014/main" id="{64FA4A61-DFDE-8853-28B4-9CC344177ECC}"/>
              </a:ext>
            </a:extLst>
          </p:cNvPr>
          <p:cNvSpPr txBox="1"/>
          <p:nvPr/>
        </p:nvSpPr>
        <p:spPr>
          <a:xfrm rot="16200000">
            <a:off x="1230663" y="3817617"/>
            <a:ext cx="1109150" cy="523220"/>
          </a:xfrm>
          <a:prstGeom prst="rect">
            <a:avLst/>
          </a:prstGeom>
          <a:noFill/>
        </p:spPr>
        <p:txBody>
          <a:bodyPr wrap="none" rtlCol="0">
            <a:spAutoFit/>
          </a:bodyPr>
          <a:lstStyle/>
          <a:p>
            <a:r>
              <a:rPr lang="en-US" sz="2800" dirty="0" err="1">
                <a:latin typeface="Cambria" panose="02040503050406030204" pitchFamily="18" charset="0"/>
              </a:rPr>
              <a:t>uArch</a:t>
            </a:r>
            <a:endParaRPr lang="en-US" sz="2800" dirty="0">
              <a:latin typeface="Cambria" panose="02040503050406030204" pitchFamily="18" charset="0"/>
            </a:endParaRPr>
          </a:p>
        </p:txBody>
      </p:sp>
      <p:sp>
        <p:nvSpPr>
          <p:cNvPr id="47" name="TextBox 46">
            <a:extLst>
              <a:ext uri="{FF2B5EF4-FFF2-40B4-BE49-F238E27FC236}">
                <a16:creationId xmlns:a16="http://schemas.microsoft.com/office/drawing/2014/main" id="{D92E3B24-D25B-48BE-0381-660CDE8F1A3E}"/>
              </a:ext>
            </a:extLst>
          </p:cNvPr>
          <p:cNvSpPr txBox="1"/>
          <p:nvPr/>
        </p:nvSpPr>
        <p:spPr>
          <a:xfrm rot="16200000">
            <a:off x="1178530" y="5459635"/>
            <a:ext cx="1207062" cy="523220"/>
          </a:xfrm>
          <a:prstGeom prst="rect">
            <a:avLst/>
          </a:prstGeom>
          <a:noFill/>
        </p:spPr>
        <p:txBody>
          <a:bodyPr wrap="none" rtlCol="0">
            <a:spAutoFit/>
          </a:bodyPr>
          <a:lstStyle/>
          <a:p>
            <a:r>
              <a:rPr lang="en-US" sz="2800" dirty="0">
                <a:latin typeface="Cambria" panose="02040503050406030204" pitchFamily="18" charset="0"/>
              </a:rPr>
              <a:t>Device</a:t>
            </a:r>
          </a:p>
        </p:txBody>
      </p:sp>
      <p:cxnSp>
        <p:nvCxnSpPr>
          <p:cNvPr id="49" name="Straight Connector 48">
            <a:extLst>
              <a:ext uri="{FF2B5EF4-FFF2-40B4-BE49-F238E27FC236}">
                <a16:creationId xmlns:a16="http://schemas.microsoft.com/office/drawing/2014/main" id="{5CCC0CE5-A55D-BD02-CE51-55A342AFEBD8}"/>
              </a:ext>
            </a:extLst>
          </p:cNvPr>
          <p:cNvCxnSpPr>
            <a:cxnSpLocks/>
          </p:cNvCxnSpPr>
          <p:nvPr/>
        </p:nvCxnSpPr>
        <p:spPr>
          <a:xfrm>
            <a:off x="8727722" y="1055822"/>
            <a:ext cx="0" cy="58021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15A2BBC-173D-96A8-60AF-917E58B62264}"/>
              </a:ext>
            </a:extLst>
          </p:cNvPr>
          <p:cNvCxnSpPr>
            <a:cxnSpLocks/>
          </p:cNvCxnSpPr>
          <p:nvPr/>
        </p:nvCxnSpPr>
        <p:spPr>
          <a:xfrm>
            <a:off x="1610990" y="1495119"/>
            <a:ext cx="90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Cross 50">
            <a:extLst>
              <a:ext uri="{FF2B5EF4-FFF2-40B4-BE49-F238E27FC236}">
                <a16:creationId xmlns:a16="http://schemas.microsoft.com/office/drawing/2014/main" id="{5A738EF9-AB65-CC2C-BAA3-E4847A23E37D}"/>
              </a:ext>
            </a:extLst>
          </p:cNvPr>
          <p:cNvSpPr/>
          <p:nvPr/>
        </p:nvSpPr>
        <p:spPr>
          <a:xfrm>
            <a:off x="6906600" y="5302814"/>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Cross 51">
            <a:extLst>
              <a:ext uri="{FF2B5EF4-FFF2-40B4-BE49-F238E27FC236}">
                <a16:creationId xmlns:a16="http://schemas.microsoft.com/office/drawing/2014/main" id="{8BD220D8-E8C1-EB85-BEE8-1D70EF06525C}"/>
              </a:ext>
            </a:extLst>
          </p:cNvPr>
          <p:cNvSpPr/>
          <p:nvPr/>
        </p:nvSpPr>
        <p:spPr>
          <a:xfrm>
            <a:off x="7782556" y="5304109"/>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Cross 52">
            <a:extLst>
              <a:ext uri="{FF2B5EF4-FFF2-40B4-BE49-F238E27FC236}">
                <a16:creationId xmlns:a16="http://schemas.microsoft.com/office/drawing/2014/main" id="{579E9C81-E39E-6447-A21A-DE8E8821A80F}"/>
              </a:ext>
            </a:extLst>
          </p:cNvPr>
          <p:cNvSpPr/>
          <p:nvPr/>
        </p:nvSpPr>
        <p:spPr>
          <a:xfrm>
            <a:off x="7311031" y="3607002"/>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Cross 53">
            <a:extLst>
              <a:ext uri="{FF2B5EF4-FFF2-40B4-BE49-F238E27FC236}">
                <a16:creationId xmlns:a16="http://schemas.microsoft.com/office/drawing/2014/main" id="{C5711201-37AF-1C5E-FEF8-57B2EAFE3C3E}"/>
              </a:ext>
            </a:extLst>
          </p:cNvPr>
          <p:cNvSpPr/>
          <p:nvPr/>
        </p:nvSpPr>
        <p:spPr>
          <a:xfrm>
            <a:off x="9298088" y="3607002"/>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Cross 54">
            <a:extLst>
              <a:ext uri="{FF2B5EF4-FFF2-40B4-BE49-F238E27FC236}">
                <a16:creationId xmlns:a16="http://schemas.microsoft.com/office/drawing/2014/main" id="{DC1A2A17-093D-239E-AB38-73CF0D120B0A}"/>
              </a:ext>
            </a:extLst>
          </p:cNvPr>
          <p:cNvSpPr/>
          <p:nvPr/>
        </p:nvSpPr>
        <p:spPr>
          <a:xfrm>
            <a:off x="8854557" y="1857447"/>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Cross 55">
            <a:extLst>
              <a:ext uri="{FF2B5EF4-FFF2-40B4-BE49-F238E27FC236}">
                <a16:creationId xmlns:a16="http://schemas.microsoft.com/office/drawing/2014/main" id="{C39A08E5-3B5F-E862-BD94-FAE699C9C64D}"/>
              </a:ext>
            </a:extLst>
          </p:cNvPr>
          <p:cNvSpPr/>
          <p:nvPr/>
        </p:nvSpPr>
        <p:spPr>
          <a:xfrm>
            <a:off x="9730513" y="1858742"/>
            <a:ext cx="824459" cy="830136"/>
          </a:xfrm>
          <a:prstGeom prst="plus">
            <a:avLst>
              <a:gd name="adj" fmla="val 35909"/>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32" name="Picture 8" descr="A Good Turn of Phrase. Idioms. Unit 2., Phrasal Verbs All Sets English, CAE  Vocabulary - Unit 7, CAE Vocabulary - Unit 2, CAE Vocabulary - Unit 6, CAE  Vocabulary - Unit">
            <a:extLst>
              <a:ext uri="{FF2B5EF4-FFF2-40B4-BE49-F238E27FC236}">
                <a16:creationId xmlns:a16="http://schemas.microsoft.com/office/drawing/2014/main" id="{E07EFC19-6809-F839-795C-C83A64DF8E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3997" y="1530617"/>
            <a:ext cx="1485303" cy="154511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B5FBD002-50F4-8298-BA5B-E9F78D4CF104}"/>
              </a:ext>
            </a:extLst>
          </p:cNvPr>
          <p:cNvSpPr txBox="1"/>
          <p:nvPr/>
        </p:nvSpPr>
        <p:spPr>
          <a:xfrm>
            <a:off x="8792961" y="4230264"/>
            <a:ext cx="1701107" cy="2646878"/>
          </a:xfrm>
          <a:prstGeom prst="rect">
            <a:avLst/>
          </a:prstGeom>
          <a:noFill/>
        </p:spPr>
        <p:txBody>
          <a:bodyPr wrap="none" rtlCol="0">
            <a:spAutoFit/>
          </a:bodyPr>
          <a:lstStyle/>
          <a:p>
            <a:r>
              <a:rPr lang="en-US" sz="16600" dirty="0">
                <a:solidFill>
                  <a:schemeClr val="accent2">
                    <a:lumMod val="75000"/>
                  </a:schemeClr>
                </a:solidFill>
                <a:latin typeface="Cambria" panose="02040503050406030204" pitchFamily="18" charset="0"/>
              </a:rPr>
              <a:t>~</a:t>
            </a:r>
            <a:endParaRPr lang="en-US" dirty="0">
              <a:solidFill>
                <a:schemeClr val="accent2">
                  <a:lumMod val="75000"/>
                </a:schemeClr>
              </a:solidFill>
              <a:latin typeface="Cambria" panose="02040503050406030204" pitchFamily="18" charset="0"/>
            </a:endParaRPr>
          </a:p>
        </p:txBody>
      </p:sp>
      <p:sp>
        <p:nvSpPr>
          <p:cNvPr id="3" name="Rectangle 2">
            <a:extLst>
              <a:ext uri="{FF2B5EF4-FFF2-40B4-BE49-F238E27FC236}">
                <a16:creationId xmlns:a16="http://schemas.microsoft.com/office/drawing/2014/main" id="{B4055C74-66DF-FD0B-4636-58B2DB5B6FF0}"/>
              </a:ext>
            </a:extLst>
          </p:cNvPr>
          <p:cNvSpPr/>
          <p:nvPr/>
        </p:nvSpPr>
        <p:spPr>
          <a:xfrm>
            <a:off x="1524000" y="1055815"/>
            <a:ext cx="9144000" cy="5427536"/>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BF0BAEC-570B-6A3B-DC52-78B5C07FABE3}"/>
              </a:ext>
            </a:extLst>
          </p:cNvPr>
          <p:cNvSpPr/>
          <p:nvPr/>
        </p:nvSpPr>
        <p:spPr>
          <a:xfrm>
            <a:off x="1520450" y="3337630"/>
            <a:ext cx="9147550" cy="1260172"/>
          </a:xfrm>
          <a:prstGeom prst="roundRect">
            <a:avLst>
              <a:gd name="adj" fmla="val 0"/>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Cambria" panose="02040503050406030204" pitchFamily="18" charset="0"/>
              </a:rPr>
              <a:t>Cross-layer communication </a:t>
            </a:r>
            <a:br>
              <a:rPr lang="en-US" sz="2800" dirty="0">
                <a:solidFill>
                  <a:sysClr val="windowText" lastClr="000000"/>
                </a:solidFill>
                <a:latin typeface="Cambria" panose="02040503050406030204" pitchFamily="18" charset="0"/>
              </a:rPr>
            </a:br>
            <a:r>
              <a:rPr lang="en-US" sz="2800" dirty="0">
                <a:solidFill>
                  <a:sysClr val="windowText" lastClr="000000"/>
                </a:solidFill>
                <a:latin typeface="Cambria" panose="02040503050406030204" pitchFamily="18" charset="0"/>
              </a:rPr>
              <a:t>is crucial going forward</a:t>
            </a:r>
            <a:endParaRPr lang="en-US" sz="2800" b="1" dirty="0">
              <a:solidFill>
                <a:srgbClr val="C00000"/>
              </a:solidFill>
              <a:latin typeface="Cambria" panose="02040503050406030204" pitchFamily="18" charset="0"/>
            </a:endParaRPr>
          </a:p>
        </p:txBody>
      </p:sp>
      <p:sp>
        <p:nvSpPr>
          <p:cNvPr id="4" name="Up Arrow 3">
            <a:extLst>
              <a:ext uri="{FF2B5EF4-FFF2-40B4-BE49-F238E27FC236}">
                <a16:creationId xmlns:a16="http://schemas.microsoft.com/office/drawing/2014/main" id="{C6C11392-A32A-7384-7AF5-73D0360E2B2E}"/>
              </a:ext>
            </a:extLst>
          </p:cNvPr>
          <p:cNvSpPr/>
          <p:nvPr/>
        </p:nvSpPr>
        <p:spPr>
          <a:xfrm rot="1795564">
            <a:off x="8336751" y="2531671"/>
            <a:ext cx="634720" cy="2863800"/>
          </a:xfrm>
          <a:prstGeom prst="upArrow">
            <a:avLst>
              <a:gd name="adj1" fmla="val 50000"/>
              <a:gd name="adj2" fmla="val 8771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441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49018-F1EF-E98E-09F0-4AD355CF9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96BA33-8610-F849-18FA-76283AF9BBFA}"/>
              </a:ext>
            </a:extLst>
          </p:cNvPr>
          <p:cNvSpPr>
            <a:spLocks noGrp="1"/>
          </p:cNvSpPr>
          <p:nvPr>
            <p:ph type="title"/>
          </p:nvPr>
        </p:nvSpPr>
        <p:spPr/>
        <p:txBody>
          <a:bodyPr>
            <a:noAutofit/>
          </a:bodyPr>
          <a:lstStyle/>
          <a:p>
            <a:r>
              <a:rPr lang="en-US" dirty="0"/>
              <a:t>Future Research for Better Memory Systems</a:t>
            </a:r>
          </a:p>
        </p:txBody>
      </p:sp>
      <p:sp>
        <p:nvSpPr>
          <p:cNvPr id="8" name="Slide Number Placeholder 7">
            <a:extLst>
              <a:ext uri="{FF2B5EF4-FFF2-40B4-BE49-F238E27FC236}">
                <a16:creationId xmlns:a16="http://schemas.microsoft.com/office/drawing/2014/main" id="{FFFECFFC-7CC5-80A8-046E-96EA173D533F}"/>
              </a:ext>
            </a:extLst>
          </p:cNvPr>
          <p:cNvSpPr>
            <a:spLocks noGrp="1"/>
          </p:cNvSpPr>
          <p:nvPr>
            <p:ph type="sldNum" sz="quarter" idx="12"/>
          </p:nvPr>
        </p:nvSpPr>
        <p:spPr/>
        <p:txBody>
          <a:bodyPr/>
          <a:lstStyle/>
          <a:p>
            <a:fld id="{676C2683-0D41-1E45-8714-724CB2570654}" type="slidenum">
              <a:rPr lang="en-US" smtClean="0"/>
              <a:pPr/>
              <a:t>64</a:t>
            </a:fld>
            <a:endParaRPr lang="en-US" dirty="0"/>
          </a:p>
        </p:txBody>
      </p:sp>
      <p:sp>
        <p:nvSpPr>
          <p:cNvPr id="9" name="TextBox 8">
            <a:extLst>
              <a:ext uri="{FF2B5EF4-FFF2-40B4-BE49-F238E27FC236}">
                <a16:creationId xmlns:a16="http://schemas.microsoft.com/office/drawing/2014/main" id="{ED072D25-B5AB-8A86-2E29-1368BB577FB0}"/>
              </a:ext>
            </a:extLst>
          </p:cNvPr>
          <p:cNvSpPr txBox="1"/>
          <p:nvPr/>
        </p:nvSpPr>
        <p:spPr>
          <a:xfrm>
            <a:off x="1618528" y="1116603"/>
            <a:ext cx="1210588" cy="1400383"/>
          </a:xfrm>
          <a:prstGeom prst="rect">
            <a:avLst/>
          </a:prstGeom>
          <a:noFill/>
        </p:spPr>
        <p:txBody>
          <a:bodyPr wrap="none" rtlCol="0">
            <a:spAutoFit/>
          </a:bodyPr>
          <a:lstStyle/>
          <a:p>
            <a:pPr algn="ctr"/>
            <a:r>
              <a:rPr lang="en-US" sz="8000" dirty="0">
                <a:ln w="3175">
                  <a:noFill/>
                </a:ln>
                <a:solidFill>
                  <a:schemeClr val="accent2">
                    <a:lumMod val="75000"/>
                  </a:schemeClr>
                </a:solidFill>
                <a:latin typeface="Font Awesome 5 Free Regular" panose="02000503000000000000" pitchFamily="2" charset="0"/>
              </a:rPr>
              <a:t></a:t>
            </a:r>
          </a:p>
          <a:p>
            <a:pPr algn="ctr"/>
            <a:endParaRPr lang="en-US" sz="500" dirty="0">
              <a:ln w="3175">
                <a:noFill/>
              </a:ln>
              <a:solidFill>
                <a:srgbClr val="00B050"/>
              </a:solidFill>
              <a:latin typeface="Cambria" panose="02040503050406030204" pitchFamily="18" charset="0"/>
            </a:endParaRPr>
          </a:p>
        </p:txBody>
      </p:sp>
      <p:sp>
        <p:nvSpPr>
          <p:cNvPr id="10" name="TextBox 9">
            <a:extLst>
              <a:ext uri="{FF2B5EF4-FFF2-40B4-BE49-F238E27FC236}">
                <a16:creationId xmlns:a16="http://schemas.microsoft.com/office/drawing/2014/main" id="{1BDFF1A1-6D43-7C0E-F0B0-34E9B1F3E266}"/>
              </a:ext>
            </a:extLst>
          </p:cNvPr>
          <p:cNvSpPr txBox="1"/>
          <p:nvPr/>
        </p:nvSpPr>
        <p:spPr>
          <a:xfrm>
            <a:off x="1542328" y="2807024"/>
            <a:ext cx="1338828" cy="1323439"/>
          </a:xfrm>
          <a:prstGeom prst="rect">
            <a:avLst/>
          </a:prstGeom>
          <a:noFill/>
        </p:spPr>
        <p:txBody>
          <a:bodyPr wrap="none" rtlCol="0">
            <a:spAutoFit/>
          </a:bodyPr>
          <a:lstStyle/>
          <a:p>
            <a:pPr algn="ctr"/>
            <a:r>
              <a:rPr lang="en-US" sz="8000" dirty="0">
                <a:ln w="3175">
                  <a:noFill/>
                </a:ln>
                <a:solidFill>
                  <a:srgbClr val="7030A0"/>
                </a:solidFill>
                <a:latin typeface="Font Awesome 5 Free Regular" panose="02000503000000000000" pitchFamily="2" charset="0"/>
              </a:rPr>
              <a:t></a:t>
            </a:r>
          </a:p>
        </p:txBody>
      </p:sp>
      <p:sp>
        <p:nvSpPr>
          <p:cNvPr id="12" name="TextBox 11">
            <a:extLst>
              <a:ext uri="{FF2B5EF4-FFF2-40B4-BE49-F238E27FC236}">
                <a16:creationId xmlns:a16="http://schemas.microsoft.com/office/drawing/2014/main" id="{524E943A-48D0-6D91-E0EB-CDC0B0D7D4B8}"/>
              </a:ext>
            </a:extLst>
          </p:cNvPr>
          <p:cNvSpPr txBox="1"/>
          <p:nvPr/>
        </p:nvSpPr>
        <p:spPr>
          <a:xfrm>
            <a:off x="1648698" y="4462683"/>
            <a:ext cx="1503725" cy="1323439"/>
          </a:xfrm>
          <a:prstGeom prst="rect">
            <a:avLst/>
          </a:prstGeom>
          <a:noFill/>
        </p:spPr>
        <p:txBody>
          <a:bodyPr wrap="square" rtlCol="0">
            <a:spAutoFit/>
          </a:bodyPr>
          <a:lstStyle/>
          <a:p>
            <a:pPr algn="ctr"/>
            <a:r>
              <a:rPr lang="en-US" sz="8000" dirty="0">
                <a:ln w="3175">
                  <a:noFill/>
                </a:ln>
                <a:solidFill>
                  <a:srgbClr val="2E5597"/>
                </a:solidFill>
                <a:latin typeface="Font Awesome 5 Free Regular" panose="02000503000000000000" pitchFamily="2" charset="0"/>
              </a:rPr>
              <a:t></a:t>
            </a:r>
            <a:r>
              <a:rPr lang="en-US" sz="2000" dirty="0">
                <a:ln w="3175">
                  <a:noFill/>
                </a:ln>
                <a:solidFill>
                  <a:schemeClr val="accent1">
                    <a:lumMod val="75000"/>
                  </a:schemeClr>
                </a:solidFill>
                <a:latin typeface="Cambria" panose="02040503050406030204" pitchFamily="18" charset="0"/>
              </a:rPr>
              <a:t> </a:t>
            </a:r>
            <a:endParaRPr lang="en-US" sz="8000" dirty="0">
              <a:ln w="3175">
                <a:noFill/>
              </a:ln>
              <a:solidFill>
                <a:schemeClr val="accent1">
                  <a:lumMod val="75000"/>
                </a:schemeClr>
              </a:solidFill>
              <a:latin typeface="Font Awesome 5 Free Regular" panose="02000503000000000000" pitchFamily="2" charset="0"/>
            </a:endParaRPr>
          </a:p>
        </p:txBody>
      </p:sp>
      <p:sp>
        <p:nvSpPr>
          <p:cNvPr id="3" name="TextBox 2">
            <a:extLst>
              <a:ext uri="{FF2B5EF4-FFF2-40B4-BE49-F238E27FC236}">
                <a16:creationId xmlns:a16="http://schemas.microsoft.com/office/drawing/2014/main" id="{5E2AF465-B929-D201-AF56-4FF551DDF34F}"/>
              </a:ext>
            </a:extLst>
          </p:cNvPr>
          <p:cNvSpPr txBox="1"/>
          <p:nvPr/>
        </p:nvSpPr>
        <p:spPr>
          <a:xfrm>
            <a:off x="3152416" y="4753974"/>
            <a:ext cx="3263900" cy="830997"/>
          </a:xfrm>
          <a:prstGeom prst="rect">
            <a:avLst/>
          </a:prstGeom>
          <a:noFill/>
        </p:spPr>
        <p:txBody>
          <a:bodyPr wrap="square" rtlCol="0">
            <a:spAutoFit/>
          </a:bodyPr>
          <a:lstStyle/>
          <a:p>
            <a:r>
              <a:rPr lang="en-US" sz="2400" dirty="0">
                <a:ln w="3175">
                  <a:noFill/>
                </a:ln>
                <a:solidFill>
                  <a:schemeClr val="accent1">
                    <a:lumMod val="75000"/>
                  </a:schemeClr>
                </a:solidFill>
                <a:latin typeface="Cambria" panose="02040503050406030204" pitchFamily="18" charset="0"/>
              </a:rPr>
              <a:t>Cross-Layer</a:t>
            </a:r>
          </a:p>
          <a:p>
            <a:r>
              <a:rPr lang="en-US" sz="2400" dirty="0">
                <a:ln w="3175">
                  <a:noFill/>
                </a:ln>
                <a:solidFill>
                  <a:schemeClr val="accent1">
                    <a:lumMod val="75000"/>
                  </a:schemeClr>
                </a:solidFill>
                <a:latin typeface="Cambria" panose="02040503050406030204" pitchFamily="18" charset="0"/>
              </a:rPr>
              <a:t>Communication</a:t>
            </a:r>
            <a:endParaRPr lang="en-US" sz="2400" dirty="0"/>
          </a:p>
        </p:txBody>
      </p:sp>
      <p:sp>
        <p:nvSpPr>
          <p:cNvPr id="5" name="TextBox 4">
            <a:extLst>
              <a:ext uri="{FF2B5EF4-FFF2-40B4-BE49-F238E27FC236}">
                <a16:creationId xmlns:a16="http://schemas.microsoft.com/office/drawing/2014/main" id="{AFA72582-C951-DA9F-A66D-BBCB44793557}"/>
              </a:ext>
            </a:extLst>
          </p:cNvPr>
          <p:cNvSpPr txBox="1"/>
          <p:nvPr/>
        </p:nvSpPr>
        <p:spPr>
          <a:xfrm>
            <a:off x="3027732" y="3051608"/>
            <a:ext cx="4428035" cy="830997"/>
          </a:xfrm>
          <a:prstGeom prst="rect">
            <a:avLst/>
          </a:prstGeom>
          <a:noFill/>
        </p:spPr>
        <p:txBody>
          <a:bodyPr wrap="square" rtlCol="0">
            <a:spAutoFit/>
          </a:bodyPr>
          <a:lstStyle/>
          <a:p>
            <a:r>
              <a:rPr lang="en-US" sz="2400" dirty="0">
                <a:ln w="3175">
                  <a:noFill/>
                </a:ln>
                <a:solidFill>
                  <a:srgbClr val="7030A0"/>
                </a:solidFill>
                <a:latin typeface="Cambria" panose="02040503050406030204" pitchFamily="18" charset="0"/>
              </a:rPr>
              <a:t>Flexible and Intelligent Memory</a:t>
            </a:r>
            <a:br>
              <a:rPr lang="en-US" sz="2400" dirty="0">
                <a:ln w="3175">
                  <a:noFill/>
                </a:ln>
                <a:solidFill>
                  <a:srgbClr val="7030A0"/>
                </a:solidFill>
                <a:latin typeface="Cambria" panose="02040503050406030204" pitchFamily="18" charset="0"/>
              </a:rPr>
            </a:br>
            <a:r>
              <a:rPr lang="en-US" sz="2400" dirty="0">
                <a:ln w="3175">
                  <a:noFill/>
                </a:ln>
                <a:solidFill>
                  <a:srgbClr val="7030A0"/>
                </a:solidFill>
                <a:latin typeface="Cambria" panose="02040503050406030204" pitchFamily="18" charset="0"/>
              </a:rPr>
              <a:t>Chips, Interfaces, Controllers</a:t>
            </a:r>
          </a:p>
        </p:txBody>
      </p:sp>
      <p:sp>
        <p:nvSpPr>
          <p:cNvPr id="6" name="TextBox 5">
            <a:extLst>
              <a:ext uri="{FF2B5EF4-FFF2-40B4-BE49-F238E27FC236}">
                <a16:creationId xmlns:a16="http://schemas.microsoft.com/office/drawing/2014/main" id="{BC9449EF-A1E5-24C0-D704-D237EEAA4882}"/>
              </a:ext>
            </a:extLst>
          </p:cNvPr>
          <p:cNvSpPr txBox="1"/>
          <p:nvPr/>
        </p:nvSpPr>
        <p:spPr>
          <a:xfrm>
            <a:off x="2975692" y="1401295"/>
            <a:ext cx="4428035" cy="830997"/>
          </a:xfrm>
          <a:prstGeom prst="rect">
            <a:avLst/>
          </a:prstGeom>
          <a:noFill/>
        </p:spPr>
        <p:txBody>
          <a:bodyPr wrap="square" rtlCol="0">
            <a:spAutoFit/>
          </a:bodyPr>
          <a:lstStyle/>
          <a:p>
            <a:r>
              <a:rPr lang="en-US" sz="2400" dirty="0">
                <a:ln w="3175">
                  <a:noFill/>
                </a:ln>
                <a:solidFill>
                  <a:schemeClr val="accent2">
                    <a:lumMod val="75000"/>
                  </a:schemeClr>
                </a:solidFill>
                <a:latin typeface="Cambria" panose="02040503050406030204" pitchFamily="18" charset="0"/>
              </a:rPr>
              <a:t>Deeper Understanding of</a:t>
            </a:r>
          </a:p>
          <a:p>
            <a:r>
              <a:rPr lang="en-US" sz="2400" dirty="0">
                <a:ln w="3175">
                  <a:noFill/>
                </a:ln>
                <a:solidFill>
                  <a:schemeClr val="accent2">
                    <a:lumMod val="75000"/>
                  </a:schemeClr>
                </a:solidFill>
                <a:latin typeface="Cambria" panose="02040503050406030204" pitchFamily="18" charset="0"/>
              </a:rPr>
              <a:t>Physics and Vulnerabilities</a:t>
            </a:r>
          </a:p>
        </p:txBody>
      </p:sp>
    </p:spTree>
    <p:extLst>
      <p:ext uri="{BB962C8B-B14F-4D97-AF65-F5344CB8AC3E}">
        <p14:creationId xmlns:p14="http://schemas.microsoft.com/office/powerpoint/2010/main" val="3504146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F79D-D9FD-1811-3E8D-81ED27DD91DB}"/>
              </a:ext>
            </a:extLst>
          </p:cNvPr>
          <p:cNvSpPr>
            <a:spLocks noGrp="1"/>
          </p:cNvSpPr>
          <p:nvPr>
            <p:ph type="ctrTitle"/>
          </p:nvPr>
        </p:nvSpPr>
        <p:spPr>
          <a:xfrm>
            <a:off x="1529080" y="6"/>
            <a:ext cx="9138920" cy="3255961"/>
          </a:xfrm>
        </p:spPr>
        <p:txBody>
          <a:bodyPr anchor="ctr">
            <a:noAutofit/>
          </a:bodyPr>
          <a:lstStyle/>
          <a:p>
            <a:r>
              <a:rPr lang="en-US" sz="4400" dirty="0"/>
              <a:t>Enabling Efficient and Scalable </a:t>
            </a:r>
            <a:br>
              <a:rPr lang="en-US" sz="4400" dirty="0"/>
            </a:br>
            <a:r>
              <a:rPr lang="en-US" sz="4400" dirty="0"/>
              <a:t>Read Disturbance Mitigation </a:t>
            </a:r>
            <a:br>
              <a:rPr lang="en-US" sz="3400" dirty="0"/>
            </a:br>
            <a:r>
              <a:rPr lang="en-US" sz="3600" dirty="0">
                <a:solidFill>
                  <a:schemeClr val="bg1">
                    <a:lumMod val="65000"/>
                  </a:schemeClr>
                </a:solidFill>
              </a:rPr>
              <a:t>via New Experimental Insights </a:t>
            </a:r>
            <a:br>
              <a:rPr lang="en-US" sz="3600" dirty="0">
                <a:solidFill>
                  <a:schemeClr val="bg1">
                    <a:lumMod val="65000"/>
                  </a:schemeClr>
                </a:solidFill>
              </a:rPr>
            </a:br>
            <a:r>
              <a:rPr lang="en-US" sz="3600" dirty="0">
                <a:solidFill>
                  <a:schemeClr val="bg1">
                    <a:lumMod val="65000"/>
                  </a:schemeClr>
                </a:solidFill>
              </a:rPr>
              <a:t>into Modern Memory Chips</a:t>
            </a:r>
            <a:endParaRPr lang="en-US" sz="2400" dirty="0">
              <a:solidFill>
                <a:schemeClr val="bg1">
                  <a:lumMod val="65000"/>
                </a:schemeClr>
              </a:solidFill>
            </a:endParaRPr>
          </a:p>
        </p:txBody>
      </p:sp>
      <p:pic>
        <p:nvPicPr>
          <p:cNvPr id="4" name="Graphic 3">
            <a:extLst>
              <a:ext uri="{FF2B5EF4-FFF2-40B4-BE49-F238E27FC236}">
                <a16:creationId xmlns:a16="http://schemas.microsoft.com/office/drawing/2014/main" id="{45829667-7C3E-C3E0-0320-9BA8FE9BA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B0AB3784-942D-97B9-ED22-EF32515CC7D4}"/>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pic>
        <p:nvPicPr>
          <p:cNvPr id="11" name="Picture 10">
            <a:extLst>
              <a:ext uri="{FF2B5EF4-FFF2-40B4-BE49-F238E27FC236}">
                <a16:creationId xmlns:a16="http://schemas.microsoft.com/office/drawing/2014/main" id="{B506B820-5231-6873-CB55-E057D0AD7A26}"/>
              </a:ext>
            </a:extLst>
          </p:cNvPr>
          <p:cNvPicPr>
            <a:picLocks noChangeAspect="1"/>
          </p:cNvPicPr>
          <p:nvPr/>
        </p:nvPicPr>
        <p:blipFill>
          <a:blip r:embed="rId6"/>
          <a:srcRect/>
          <a:stretch/>
        </p:blipFill>
        <p:spPr>
          <a:xfrm>
            <a:off x="2005782" y="3762047"/>
            <a:ext cx="1620000" cy="1620000"/>
          </a:xfrm>
          <a:prstGeom prst="rect">
            <a:avLst/>
          </a:prstGeom>
        </p:spPr>
      </p:pic>
      <p:sp>
        <p:nvSpPr>
          <p:cNvPr id="8" name="TextBox 7">
            <a:extLst>
              <a:ext uri="{FF2B5EF4-FFF2-40B4-BE49-F238E27FC236}">
                <a16:creationId xmlns:a16="http://schemas.microsoft.com/office/drawing/2014/main" id="{1FAC3E75-06BC-9EE0-CDAA-4D9B6D040461}"/>
              </a:ext>
            </a:extLst>
          </p:cNvPr>
          <p:cNvSpPr txBox="1"/>
          <p:nvPr/>
        </p:nvSpPr>
        <p:spPr>
          <a:xfrm>
            <a:off x="1596067" y="5388044"/>
            <a:ext cx="2433682"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hlinkClick r:id="rId7"/>
              </a:rPr>
              <a:t>agyaglikci.github.io</a:t>
            </a:r>
            <a:endParaRPr lang="en-US" sz="1400" dirty="0">
              <a:latin typeface="Consolas" panose="020B0609020204030204" pitchFamily="49" charset="0"/>
              <a:cs typeface="Consolas" panose="020B0609020204030204" pitchFamily="49" charset="0"/>
            </a:endParaRPr>
          </a:p>
        </p:txBody>
      </p:sp>
      <p:pic>
        <p:nvPicPr>
          <p:cNvPr id="10" name="Picture 9">
            <a:extLst>
              <a:ext uri="{FF2B5EF4-FFF2-40B4-BE49-F238E27FC236}">
                <a16:creationId xmlns:a16="http://schemas.microsoft.com/office/drawing/2014/main" id="{7368E3C5-27EF-3DC5-648E-B2570D6EA03B}"/>
              </a:ext>
            </a:extLst>
          </p:cNvPr>
          <p:cNvPicPr>
            <a:picLocks noChangeAspect="1"/>
          </p:cNvPicPr>
          <p:nvPr/>
        </p:nvPicPr>
        <p:blipFill>
          <a:blip r:embed="rId8"/>
          <a:srcRect/>
          <a:stretch/>
        </p:blipFill>
        <p:spPr>
          <a:xfrm>
            <a:off x="8568400" y="3768037"/>
            <a:ext cx="1617825" cy="1620000"/>
          </a:xfrm>
          <a:prstGeom prst="rect">
            <a:avLst/>
          </a:prstGeom>
        </p:spPr>
      </p:pic>
      <p:sp>
        <p:nvSpPr>
          <p:cNvPr id="12" name="TextBox 11">
            <a:extLst>
              <a:ext uri="{FF2B5EF4-FFF2-40B4-BE49-F238E27FC236}">
                <a16:creationId xmlns:a16="http://schemas.microsoft.com/office/drawing/2014/main" id="{958D6F00-FB07-53AE-927D-309B0348E2CF}"/>
              </a:ext>
            </a:extLst>
          </p:cNvPr>
          <p:cNvSpPr txBox="1"/>
          <p:nvPr/>
        </p:nvSpPr>
        <p:spPr>
          <a:xfrm>
            <a:off x="8162251" y="5382054"/>
            <a:ext cx="2433682"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hlinkClick r:id="rId9"/>
              </a:rPr>
              <a:t>safari.ethz.ch</a:t>
            </a:r>
            <a:endParaRPr lang="en-US" sz="1400" dirty="0">
              <a:latin typeface="Consolas" panose="020B0609020204030204" pitchFamily="49" charset="0"/>
              <a:cs typeface="Consolas" panose="020B0609020204030204" pitchFamily="49" charset="0"/>
            </a:endParaRPr>
          </a:p>
        </p:txBody>
      </p:sp>
      <p:sp>
        <p:nvSpPr>
          <p:cNvPr id="13" name="Subtitle 2">
            <a:extLst>
              <a:ext uri="{FF2B5EF4-FFF2-40B4-BE49-F238E27FC236}">
                <a16:creationId xmlns:a16="http://schemas.microsoft.com/office/drawing/2014/main" id="{4A18527A-357C-3C9E-8BB8-22298E6F4B3D}"/>
              </a:ext>
            </a:extLst>
          </p:cNvPr>
          <p:cNvSpPr txBox="1">
            <a:spLocks/>
          </p:cNvSpPr>
          <p:nvPr/>
        </p:nvSpPr>
        <p:spPr>
          <a:xfrm>
            <a:off x="3810000" y="3762054"/>
            <a:ext cx="4572000" cy="1927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Abdullah Giray </a:t>
            </a:r>
            <a:r>
              <a:rPr lang="en-US" b="1" dirty="0" err="1"/>
              <a:t>Yaglikci</a:t>
            </a:r>
            <a:endParaRPr lang="en-US" b="1" dirty="0"/>
          </a:p>
          <a:p>
            <a:r>
              <a:rPr lang="en-US" sz="1800" dirty="0">
                <a:hlinkClick r:id="rId10"/>
              </a:rPr>
              <a:t>agyaglikci@gmail.com</a:t>
            </a:r>
            <a:endParaRPr lang="en-US" sz="1800" dirty="0"/>
          </a:p>
          <a:p>
            <a:r>
              <a:rPr lang="en-US" sz="1800" dirty="0">
                <a:hlinkClick r:id="rId7"/>
              </a:rPr>
              <a:t>https://agyaglikci.github.io</a:t>
            </a:r>
            <a:endParaRPr lang="en-US" sz="1800" dirty="0"/>
          </a:p>
        </p:txBody>
      </p:sp>
      <p:sp>
        <p:nvSpPr>
          <p:cNvPr id="3" name="Rectangle 2">
            <a:extLst>
              <a:ext uri="{FF2B5EF4-FFF2-40B4-BE49-F238E27FC236}">
                <a16:creationId xmlns:a16="http://schemas.microsoft.com/office/drawing/2014/main" id="{7ED0E126-CC31-EEBF-2ADC-1F39E0981C6E}"/>
              </a:ext>
            </a:extLst>
          </p:cNvPr>
          <p:cNvSpPr/>
          <p:nvPr/>
        </p:nvSpPr>
        <p:spPr>
          <a:xfrm>
            <a:off x="0" y="2893671"/>
            <a:ext cx="12192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Backup Slides</a:t>
            </a:r>
          </a:p>
        </p:txBody>
      </p:sp>
    </p:spTree>
    <p:extLst>
      <p:ext uri="{BB962C8B-B14F-4D97-AF65-F5344CB8AC3E}">
        <p14:creationId xmlns:p14="http://schemas.microsoft.com/office/powerpoint/2010/main" val="722150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p:txBody>
          <a:bodyPr vert="horz" lIns="91440" tIns="45720" rIns="91440" bIns="45720" rtlCol="0" anchor="ctr">
            <a:normAutofit/>
          </a:bodyPr>
          <a:lstStyle/>
          <a:p>
            <a:r>
              <a:rPr lang="en-US" dirty="0">
                <a:latin typeface="Cambria"/>
                <a:ea typeface="Cambria"/>
              </a:rPr>
              <a:t>Circuit-Level Justification</a:t>
            </a:r>
            <a:endParaRPr lang="en-US" dirty="0">
              <a:ea typeface="Cambria"/>
            </a:endParaRPr>
          </a:p>
        </p:txBody>
      </p:sp>
      <p:sp>
        <p:nvSpPr>
          <p:cNvPr id="15" name="Slide Number Placeholder 3">
            <a:extLst>
              <a:ext uri="{FF2B5EF4-FFF2-40B4-BE49-F238E27FC236}">
                <a16:creationId xmlns:a16="http://schemas.microsoft.com/office/drawing/2014/main" id="{8D6EA448-2BAD-B84C-6FBB-F22B3264980D}"/>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66</a:t>
            </a:fld>
            <a:endParaRPr lang="en-US" dirty="0"/>
          </a:p>
        </p:txBody>
      </p:sp>
      <p:pic>
        <p:nvPicPr>
          <p:cNvPr id="2" name="Picture 2" descr="Chart, line chart&#10;&#10;Description automatically generated">
            <a:extLst>
              <a:ext uri="{FF2B5EF4-FFF2-40B4-BE49-F238E27FC236}">
                <a16:creationId xmlns:a16="http://schemas.microsoft.com/office/drawing/2014/main" id="{92532588-010F-4E46-9124-883A46327B94}"/>
              </a:ext>
            </a:extLst>
          </p:cNvPr>
          <p:cNvPicPr>
            <a:picLocks noChangeAspect="1"/>
          </p:cNvPicPr>
          <p:nvPr/>
        </p:nvPicPr>
        <p:blipFill>
          <a:blip r:embed="rId3"/>
          <a:stretch>
            <a:fillRect/>
          </a:stretch>
        </p:blipFill>
        <p:spPr>
          <a:xfrm>
            <a:off x="3470571" y="2601806"/>
            <a:ext cx="5250873" cy="2410901"/>
          </a:xfrm>
          <a:prstGeom prst="rect">
            <a:avLst/>
          </a:prstGeom>
        </p:spPr>
      </p:pic>
      <p:sp>
        <p:nvSpPr>
          <p:cNvPr id="3" name="TextBox 2">
            <a:extLst>
              <a:ext uri="{FF2B5EF4-FFF2-40B4-BE49-F238E27FC236}">
                <a16:creationId xmlns:a16="http://schemas.microsoft.com/office/drawing/2014/main" id="{A06720E8-18BE-4C42-87ED-746FDFC7A264}"/>
              </a:ext>
            </a:extLst>
          </p:cNvPr>
          <p:cNvSpPr txBox="1"/>
          <p:nvPr/>
        </p:nvSpPr>
        <p:spPr>
          <a:xfrm>
            <a:off x="2888682" y="2237414"/>
            <a:ext cx="64146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2400" b="1" dirty="0">
                <a:solidFill>
                  <a:srgbClr val="538233"/>
                </a:solidFill>
                <a:latin typeface="Cambria"/>
              </a:rPr>
              <a:t>3D TCAD Evaluation [Yang+, EDL'19]</a:t>
            </a:r>
            <a:endParaRPr lang="en-US" sz="2400" dirty="0">
              <a:solidFill>
                <a:srgbClr val="538233"/>
              </a:solidFill>
              <a:latin typeface="Calibri" panose="020F0502020204030204"/>
              <a:cs typeface="Calibri"/>
            </a:endParaRPr>
          </a:p>
        </p:txBody>
      </p:sp>
      <p:sp>
        <p:nvSpPr>
          <p:cNvPr id="5" name="TextBox 4">
            <a:extLst>
              <a:ext uri="{FF2B5EF4-FFF2-40B4-BE49-F238E27FC236}">
                <a16:creationId xmlns:a16="http://schemas.microsoft.com/office/drawing/2014/main" id="{8E673324-BFB1-45F7-A641-6CC9E1105E91}"/>
              </a:ext>
            </a:extLst>
          </p:cNvPr>
          <p:cNvSpPr txBox="1"/>
          <p:nvPr/>
        </p:nvSpPr>
        <p:spPr>
          <a:xfrm>
            <a:off x="1524000" y="5038678"/>
            <a:ext cx="9144000" cy="1323439"/>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algn="ctr" defTabSz="914400">
              <a:defRPr/>
            </a:pPr>
            <a:r>
              <a:rPr lang="en-US" sz="2000" b="1" dirty="0">
                <a:solidFill>
                  <a:srgbClr val="C00000"/>
                </a:solidFill>
                <a:latin typeface="Cambria" panose="02040503050406030204" pitchFamily="18" charset="0"/>
                <a:ea typeface="Cambria"/>
                <a:cs typeface="Arial"/>
              </a:rPr>
              <a:t>Until a temperature inflection point: </a:t>
            </a:r>
            <a:br>
              <a:rPr lang="en-US" sz="2000" b="1" dirty="0">
                <a:solidFill>
                  <a:srgbClr val="C00000"/>
                </a:solidFill>
                <a:latin typeface="Cambria" panose="02040503050406030204" pitchFamily="18" charset="0"/>
                <a:ea typeface="Cambria"/>
                <a:cs typeface="Arial"/>
              </a:rPr>
            </a:br>
            <a:r>
              <a:rPr lang="en-US" sz="2000" dirty="0">
                <a:latin typeface="Cambria" panose="02040503050406030204" pitchFamily="18" charset="0"/>
                <a:ea typeface="Cambria"/>
                <a:cs typeface="Arial"/>
              </a:rPr>
              <a:t>As temperature increases,</a:t>
            </a:r>
            <a:r>
              <a:rPr lang="en-US" sz="2000" b="1" dirty="0">
                <a:solidFill>
                  <a:srgbClr val="C00000"/>
                </a:solidFill>
                <a:latin typeface="Cambria" panose="02040503050406030204" pitchFamily="18" charset="0"/>
                <a:ea typeface="Cambria"/>
                <a:cs typeface="Arial"/>
              </a:rPr>
              <a:t> fewer</a:t>
            </a:r>
            <a:r>
              <a:rPr lang="en-US" sz="2000" dirty="0">
                <a:latin typeface="Cambria" panose="02040503050406030204" pitchFamily="18" charset="0"/>
                <a:ea typeface="Cambria"/>
                <a:cs typeface="Arial"/>
              </a:rPr>
              <a:t> </a:t>
            </a:r>
            <a:r>
              <a:rPr lang="en-US" sz="2000" b="1" dirty="0">
                <a:solidFill>
                  <a:srgbClr val="C00000"/>
                </a:solidFill>
                <a:latin typeface="Cambria" panose="02040503050406030204" pitchFamily="18" charset="0"/>
                <a:ea typeface="Cambria"/>
                <a:cs typeface="Arial"/>
              </a:rPr>
              <a:t>activations</a:t>
            </a:r>
            <a:r>
              <a:rPr lang="en-US" sz="2000" dirty="0">
                <a:latin typeface="Cambria" panose="02040503050406030204" pitchFamily="18" charset="0"/>
                <a:ea typeface="Cambria"/>
                <a:cs typeface="Arial"/>
              </a:rPr>
              <a:t> can cause bitflips </a:t>
            </a:r>
            <a:endParaRPr lang="en-US" sz="2000" b="1" dirty="0">
              <a:solidFill>
                <a:srgbClr val="C00000"/>
              </a:solidFill>
              <a:latin typeface="Cambria" panose="02040503050406030204" pitchFamily="18" charset="0"/>
              <a:ea typeface="Cambria"/>
              <a:cs typeface="Arial"/>
            </a:endParaRPr>
          </a:p>
          <a:p>
            <a:pPr algn="ctr" defTabSz="914400">
              <a:defRPr/>
            </a:pPr>
            <a:r>
              <a:rPr lang="en-US" sz="2000" b="1" dirty="0">
                <a:solidFill>
                  <a:srgbClr val="C00000"/>
                </a:solidFill>
                <a:latin typeface="Cambria" panose="02040503050406030204" pitchFamily="18" charset="0"/>
                <a:ea typeface="Cambria"/>
                <a:cs typeface="Arial"/>
              </a:rPr>
              <a:t>After the temperature inflection point:</a:t>
            </a:r>
          </a:p>
          <a:p>
            <a:pPr algn="ctr" defTabSz="914400">
              <a:defRPr/>
            </a:pPr>
            <a:r>
              <a:rPr lang="en-US" sz="2000" dirty="0">
                <a:latin typeface="Cambria" panose="02040503050406030204" pitchFamily="18" charset="0"/>
                <a:ea typeface="Cambria"/>
                <a:cs typeface="Arial"/>
              </a:rPr>
              <a:t>As temperature increases,</a:t>
            </a:r>
            <a:r>
              <a:rPr lang="en-US" sz="2000" b="1" dirty="0">
                <a:solidFill>
                  <a:srgbClr val="C00000"/>
                </a:solidFill>
                <a:latin typeface="Cambria" panose="02040503050406030204" pitchFamily="18" charset="0"/>
                <a:ea typeface="Cambria"/>
                <a:cs typeface="Arial"/>
              </a:rPr>
              <a:t> more activations</a:t>
            </a:r>
            <a:r>
              <a:rPr lang="en-US" sz="2000" dirty="0">
                <a:latin typeface="Cambria" panose="02040503050406030204" pitchFamily="18" charset="0"/>
                <a:ea typeface="Cambria"/>
                <a:cs typeface="Arial"/>
              </a:rPr>
              <a:t> are needed to cause bitflips</a:t>
            </a:r>
          </a:p>
        </p:txBody>
      </p:sp>
      <p:sp>
        <p:nvSpPr>
          <p:cNvPr id="9" name="TextBox 8">
            <a:extLst>
              <a:ext uri="{FF2B5EF4-FFF2-40B4-BE49-F238E27FC236}">
                <a16:creationId xmlns:a16="http://schemas.microsoft.com/office/drawing/2014/main" id="{A8EDE290-DCF4-B3B8-7BB2-DABA7C144129}"/>
              </a:ext>
            </a:extLst>
          </p:cNvPr>
          <p:cNvSpPr txBox="1"/>
          <p:nvPr/>
        </p:nvSpPr>
        <p:spPr>
          <a:xfrm>
            <a:off x="1521940" y="967452"/>
            <a:ext cx="9144000" cy="1292662"/>
          </a:xfrm>
          <a:prstGeom prst="rect">
            <a:avLst/>
          </a:prstGeom>
          <a:noFill/>
        </p:spPr>
        <p:txBody>
          <a:bodyPr wrap="square" rtlCol="0">
            <a:spAutoFit/>
          </a:bodyPr>
          <a:lstStyle/>
          <a:p>
            <a:r>
              <a:rPr lang="en-US" sz="2400" b="1" u="sng" dirty="0">
                <a:latin typeface="Cambria" panose="02040503050406030204" pitchFamily="18" charset="0"/>
              </a:rPr>
              <a:t>Trap-Assisted Charge Leakage Model</a:t>
            </a:r>
          </a:p>
          <a:p>
            <a:pPr marL="285750" indent="-285750">
              <a:buFont typeface="Arial" panose="020B0604020202020204" pitchFamily="34" charset="0"/>
              <a:buChar char="•"/>
            </a:pPr>
            <a:r>
              <a:rPr lang="en-US" dirty="0">
                <a:latin typeface="Cambria" panose="02040503050406030204" pitchFamily="18" charset="0"/>
              </a:rPr>
              <a:t>Hammering a </a:t>
            </a:r>
            <a:r>
              <a:rPr lang="en-US" dirty="0" err="1">
                <a:latin typeface="Cambria" panose="02040503050406030204" pitchFamily="18" charset="0"/>
              </a:rPr>
              <a:t>wordline</a:t>
            </a:r>
            <a:r>
              <a:rPr lang="en-US" dirty="0">
                <a:latin typeface="Cambria" panose="02040503050406030204" pitchFamily="18" charset="0"/>
              </a:rPr>
              <a:t> </a:t>
            </a:r>
            <a:r>
              <a:rPr lang="en-US" b="1" dirty="0">
                <a:solidFill>
                  <a:srgbClr val="7030A0"/>
                </a:solidFill>
                <a:latin typeface="Cambria" panose="02040503050406030204" pitchFamily="18" charset="0"/>
              </a:rPr>
              <a:t>pulls and pushes electrons</a:t>
            </a:r>
          </a:p>
          <a:p>
            <a:pPr marL="285750" indent="-285750">
              <a:buFont typeface="Arial" panose="020B0604020202020204" pitchFamily="34" charset="0"/>
              <a:buChar char="•"/>
            </a:pPr>
            <a:r>
              <a:rPr lang="en-US" dirty="0">
                <a:latin typeface="Cambria" panose="02040503050406030204" pitchFamily="18" charset="0"/>
              </a:rPr>
              <a:t>Electrons </a:t>
            </a:r>
            <a:r>
              <a:rPr lang="en-US" b="1" dirty="0">
                <a:solidFill>
                  <a:schemeClr val="accent2">
                    <a:lumMod val="75000"/>
                  </a:schemeClr>
                </a:solidFill>
                <a:latin typeface="Cambria" panose="02040503050406030204" pitchFamily="18" charset="0"/>
              </a:rPr>
              <a:t>get trapped </a:t>
            </a:r>
            <a:r>
              <a:rPr lang="en-US" dirty="0">
                <a:latin typeface="Cambria" panose="02040503050406030204" pitchFamily="18" charset="0"/>
              </a:rPr>
              <a:t>and </a:t>
            </a:r>
            <a:r>
              <a:rPr lang="en-US" b="1" dirty="0">
                <a:solidFill>
                  <a:schemeClr val="accent2">
                    <a:lumMod val="75000"/>
                  </a:schemeClr>
                </a:solidFill>
                <a:latin typeface="Cambria" panose="02040503050406030204" pitchFamily="18" charset="0"/>
              </a:rPr>
              <a:t>exacerbate charge leakage</a:t>
            </a:r>
            <a:r>
              <a:rPr lang="en-US" b="1" dirty="0">
                <a:latin typeface="Cambria" panose="02040503050406030204" pitchFamily="18" charset="0"/>
              </a:rPr>
              <a:t>, </a:t>
            </a:r>
            <a:r>
              <a:rPr lang="en-US" dirty="0">
                <a:latin typeface="Cambria" panose="02040503050406030204" pitchFamily="18" charset="0"/>
              </a:rPr>
              <a:t>leading to</a:t>
            </a:r>
            <a:r>
              <a:rPr lang="en-US" b="1" dirty="0">
                <a:latin typeface="Cambria" panose="02040503050406030204" pitchFamily="18" charset="0"/>
              </a:rPr>
              <a:t> </a:t>
            </a:r>
            <a:r>
              <a:rPr lang="en-US" dirty="0">
                <a:latin typeface="Cambria" panose="02040503050406030204" pitchFamily="18" charset="0"/>
              </a:rPr>
              <a:t>cause bitflips</a:t>
            </a:r>
          </a:p>
          <a:p>
            <a:pPr marL="285750" indent="-285750">
              <a:buFont typeface="Arial" panose="020B0604020202020204" pitchFamily="34" charset="0"/>
              <a:buChar char="•"/>
            </a:pPr>
            <a:r>
              <a:rPr lang="en-US" dirty="0">
                <a:latin typeface="Cambria" panose="02040503050406030204" pitchFamily="18" charset="0"/>
              </a:rPr>
              <a:t>With </a:t>
            </a:r>
            <a:r>
              <a:rPr lang="en-US" b="1" dirty="0">
                <a:solidFill>
                  <a:srgbClr val="C00000"/>
                </a:solidFill>
                <a:latin typeface="Cambria" panose="02040503050406030204" pitchFamily="18" charset="0"/>
              </a:rPr>
              <a:t>increasing temperature</a:t>
            </a:r>
            <a:r>
              <a:rPr lang="en-US" dirty="0">
                <a:latin typeface="Cambria" panose="02040503050406030204" pitchFamily="18" charset="0"/>
              </a:rPr>
              <a:t>, it becomes </a:t>
            </a:r>
            <a:r>
              <a:rPr lang="en-US" b="1" dirty="0">
                <a:solidFill>
                  <a:srgbClr val="C00000"/>
                </a:solidFill>
                <a:latin typeface="Cambria" panose="02040503050406030204" pitchFamily="18" charset="0"/>
              </a:rPr>
              <a:t>less likely for an electron to get trapped</a:t>
            </a:r>
          </a:p>
        </p:txBody>
      </p:sp>
      <p:sp>
        <p:nvSpPr>
          <p:cNvPr id="14" name="Bent Arrow 13">
            <a:extLst>
              <a:ext uri="{FF2B5EF4-FFF2-40B4-BE49-F238E27FC236}">
                <a16:creationId xmlns:a16="http://schemas.microsoft.com/office/drawing/2014/main" id="{FD5A0D3F-6C12-3BC6-B082-95AA1A2E9DC8}"/>
              </a:ext>
            </a:extLst>
          </p:cNvPr>
          <p:cNvSpPr/>
          <p:nvPr/>
        </p:nvSpPr>
        <p:spPr>
          <a:xfrm rot="9641136" flipH="1">
            <a:off x="4613563" y="2643052"/>
            <a:ext cx="1690254" cy="680604"/>
          </a:xfrm>
          <a:prstGeom prst="bentArrow">
            <a:avLst>
              <a:gd name="adj1" fmla="val 12786"/>
              <a:gd name="adj2" fmla="val 20929"/>
              <a:gd name="adj3" fmla="val 50000"/>
              <a:gd name="adj4" fmla="val 85464"/>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4334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uiExpand="1" build="allAtOnce" animBg="1"/>
      <p:bldP spid="9" grpId="0" uiExpand="1" build="allAtOnce"/>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5DD3DB3-CC52-3C42-A1CC-D1B12E819F9B}"/>
              </a:ext>
            </a:extLst>
          </p:cNvPr>
          <p:cNvSpPr txBox="1"/>
          <p:nvPr/>
        </p:nvSpPr>
        <p:spPr>
          <a:xfrm>
            <a:off x="1715476" y="4426136"/>
            <a:ext cx="8872139" cy="1200329"/>
          </a:xfrm>
          <a:prstGeom prst="rect">
            <a:avLst/>
          </a:prstGeom>
          <a:noFill/>
          <a:ln>
            <a:noFill/>
          </a:ln>
        </p:spPr>
        <p:txBody>
          <a:bodyPr wrap="square" rtlCol="0">
            <a:spAutoFit/>
          </a:bodyPr>
          <a:lstStyle/>
          <a:p>
            <a:pPr defTabSz="914400">
              <a:defRPr/>
            </a:pPr>
            <a:r>
              <a:rPr lang="en-US" sz="2400" b="1" dirty="0">
                <a:solidFill>
                  <a:srgbClr val="C00000"/>
                </a:solidFill>
                <a:latin typeface="Cambria" panose="02040503050406030204" pitchFamily="18" charset="0"/>
              </a:rPr>
              <a:t>Reduces</a:t>
            </a:r>
            <a:r>
              <a:rPr lang="en-US" sz="2400" dirty="0">
                <a:solidFill>
                  <a:prstClr val="black"/>
                </a:solidFill>
                <a:latin typeface="Cambria" panose="02040503050406030204" pitchFamily="18" charset="0"/>
              </a:rPr>
              <a:t> the minimum activation count to induce a bitflip </a:t>
            </a:r>
            <a:r>
              <a:rPr lang="en-US" sz="2400" b="1" dirty="0">
                <a:solidFill>
                  <a:prstClr val="black"/>
                </a:solidFill>
                <a:latin typeface="Cambria" panose="02040503050406030204" pitchFamily="18" charset="0"/>
              </a:rPr>
              <a:t>by 36% </a:t>
            </a:r>
          </a:p>
          <a:p>
            <a:pPr defTabSz="914400">
              <a:defRPr/>
            </a:pPr>
            <a:endParaRPr lang="en-US" sz="2400" b="1" dirty="0">
              <a:solidFill>
                <a:srgbClr val="C00000"/>
              </a:solidFill>
              <a:latin typeface="Cambria" panose="02040503050406030204" pitchFamily="18" charset="0"/>
            </a:endParaRPr>
          </a:p>
          <a:p>
            <a:pPr defTabSz="914400">
              <a:defRPr/>
            </a:pPr>
            <a:r>
              <a:rPr lang="en-US" sz="2400" b="1" dirty="0">
                <a:solidFill>
                  <a:srgbClr val="C00000"/>
                </a:solidFill>
                <a:latin typeface="Cambria" panose="02040503050406030204" pitchFamily="18" charset="0"/>
              </a:rPr>
              <a:t>Bypasses defenses</a:t>
            </a:r>
            <a:r>
              <a:rPr lang="en-US" sz="2400" b="1" dirty="0">
                <a:solidFill>
                  <a:prstClr val="black"/>
                </a:solidFill>
                <a:latin typeface="Cambria" panose="02040503050406030204" pitchFamily="18" charset="0"/>
              </a:rPr>
              <a:t> </a:t>
            </a:r>
            <a:r>
              <a:rPr lang="en-US" sz="2400" dirty="0">
                <a:solidFill>
                  <a:prstClr val="black"/>
                </a:solidFill>
                <a:latin typeface="Cambria" panose="02040503050406030204" pitchFamily="18" charset="0"/>
              </a:rPr>
              <a:t>that do not account for this reduction</a:t>
            </a:r>
          </a:p>
        </p:txBody>
      </p:sp>
      <p:grpSp>
        <p:nvGrpSpPr>
          <p:cNvPr id="89" name="Group 88">
            <a:extLst>
              <a:ext uri="{FF2B5EF4-FFF2-40B4-BE49-F238E27FC236}">
                <a16:creationId xmlns:a16="http://schemas.microsoft.com/office/drawing/2014/main" id="{76A40A5B-DFE2-5346-97E2-1F1707A37A03}"/>
              </a:ext>
            </a:extLst>
          </p:cNvPr>
          <p:cNvGrpSpPr/>
          <p:nvPr/>
        </p:nvGrpSpPr>
        <p:grpSpPr>
          <a:xfrm>
            <a:off x="1715476" y="1320353"/>
            <a:ext cx="7201843" cy="1038595"/>
            <a:chOff x="191470" y="984656"/>
            <a:chExt cx="7201843" cy="1038595"/>
          </a:xfrm>
        </p:grpSpPr>
        <p:grpSp>
          <p:nvGrpSpPr>
            <p:cNvPr id="16" name="Group 15">
              <a:extLst>
                <a:ext uri="{FF2B5EF4-FFF2-40B4-BE49-F238E27FC236}">
                  <a16:creationId xmlns:a16="http://schemas.microsoft.com/office/drawing/2014/main" id="{1630FB44-E6A7-DF4D-8FC9-9A0F3F810B0F}"/>
                </a:ext>
              </a:extLst>
            </p:cNvPr>
            <p:cNvGrpSpPr/>
            <p:nvPr/>
          </p:nvGrpSpPr>
          <p:grpSpPr>
            <a:xfrm>
              <a:off x="294709" y="1607753"/>
              <a:ext cx="5726736" cy="369332"/>
              <a:chOff x="387458" y="1330013"/>
              <a:chExt cx="5726736" cy="369332"/>
            </a:xfrm>
          </p:grpSpPr>
          <p:cxnSp>
            <p:nvCxnSpPr>
              <p:cNvPr id="18" name="Straight Arrow Connector 17">
                <a:extLst>
                  <a:ext uri="{FF2B5EF4-FFF2-40B4-BE49-F238E27FC236}">
                    <a16:creationId xmlns:a16="http://schemas.microsoft.com/office/drawing/2014/main" id="{5ED2F32C-72B9-B14F-A1BC-33687A2EBB9A}"/>
                  </a:ext>
                </a:extLst>
              </p:cNvPr>
              <p:cNvCxnSpPr>
                <a:cxnSpLocks/>
              </p:cNvCxnSpPr>
              <p:nvPr/>
            </p:nvCxnSpPr>
            <p:spPr>
              <a:xfrm>
                <a:off x="387458" y="1514679"/>
                <a:ext cx="50371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F76EF23-60AA-1B4B-AD15-CCB1AC83A7D6}"/>
                  </a:ext>
                </a:extLst>
              </p:cNvPr>
              <p:cNvSpPr txBox="1"/>
              <p:nvPr/>
            </p:nvSpPr>
            <p:spPr>
              <a:xfrm>
                <a:off x="5424582" y="1330013"/>
                <a:ext cx="689612" cy="369332"/>
              </a:xfrm>
              <a:prstGeom prst="rect">
                <a:avLst/>
              </a:prstGeom>
              <a:noFill/>
            </p:spPr>
            <p:txBody>
              <a:bodyPr wrap="none" rtlCol="0">
                <a:spAutoFit/>
              </a:bodyPr>
              <a:lstStyle/>
              <a:p>
                <a:pPr defTabSz="914400">
                  <a:defRPr/>
                </a:pPr>
                <a:r>
                  <a:rPr lang="en-US">
                    <a:solidFill>
                      <a:prstClr val="black"/>
                    </a:solidFill>
                    <a:latin typeface="Cambria" panose="02040503050406030204" pitchFamily="18" charset="0"/>
                  </a:rPr>
                  <a:t>Time</a:t>
                </a:r>
              </a:p>
            </p:txBody>
          </p:sp>
        </p:grpSp>
        <p:grpSp>
          <p:nvGrpSpPr>
            <p:cNvPr id="26" name="Group 25">
              <a:extLst>
                <a:ext uri="{FF2B5EF4-FFF2-40B4-BE49-F238E27FC236}">
                  <a16:creationId xmlns:a16="http://schemas.microsoft.com/office/drawing/2014/main" id="{04E2904A-43C9-CA4F-BF8B-1F6F096C15A0}"/>
                </a:ext>
              </a:extLst>
            </p:cNvPr>
            <p:cNvGrpSpPr/>
            <p:nvPr/>
          </p:nvGrpSpPr>
          <p:grpSpPr>
            <a:xfrm>
              <a:off x="327745" y="1561586"/>
              <a:ext cx="1165592" cy="461665"/>
              <a:chOff x="420494" y="1508934"/>
              <a:chExt cx="1165592" cy="461665"/>
            </a:xfrm>
          </p:grpSpPr>
          <p:sp>
            <p:nvSpPr>
              <p:cNvPr id="27" name="Rectangle 26">
                <a:extLst>
                  <a:ext uri="{FF2B5EF4-FFF2-40B4-BE49-F238E27FC236}">
                    <a16:creationId xmlns:a16="http://schemas.microsoft.com/office/drawing/2014/main" id="{6298EAAE-3FE0-384C-AFB7-3165C359EF28}"/>
                  </a:ext>
                </a:extLst>
              </p:cNvPr>
              <p:cNvSpPr/>
              <p:nvPr/>
            </p:nvSpPr>
            <p:spPr>
              <a:xfrm>
                <a:off x="453532" y="1508934"/>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A is active</a:t>
                </a:r>
              </a:p>
            </p:txBody>
          </p:sp>
          <p:cxnSp>
            <p:nvCxnSpPr>
              <p:cNvPr id="32" name="Straight Connector 31">
                <a:extLst>
                  <a:ext uri="{FF2B5EF4-FFF2-40B4-BE49-F238E27FC236}">
                    <a16:creationId xmlns:a16="http://schemas.microsoft.com/office/drawing/2014/main" id="{7AB9452D-CC82-064C-B52A-C3D888297101}"/>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7ABAFF-CEBE-544B-A382-FE117A875B7B}"/>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867E6DB-14C0-9048-944A-67038BEE2D24}"/>
                </a:ext>
              </a:extLst>
            </p:cNvPr>
            <p:cNvGrpSpPr/>
            <p:nvPr/>
          </p:nvGrpSpPr>
          <p:grpSpPr>
            <a:xfrm>
              <a:off x="2040119" y="1561586"/>
              <a:ext cx="1168887" cy="461665"/>
              <a:chOff x="417199" y="1508934"/>
              <a:chExt cx="1168887" cy="461665"/>
            </a:xfrm>
          </p:grpSpPr>
          <p:sp>
            <p:nvSpPr>
              <p:cNvPr id="35" name="Rectangle 34">
                <a:extLst>
                  <a:ext uri="{FF2B5EF4-FFF2-40B4-BE49-F238E27FC236}">
                    <a16:creationId xmlns:a16="http://schemas.microsoft.com/office/drawing/2014/main" id="{51C64BF4-6967-244B-9F8A-DD59CFA34DE8}"/>
                  </a:ext>
                </a:extLst>
              </p:cNvPr>
              <p:cNvSpPr/>
              <p:nvPr/>
            </p:nvSpPr>
            <p:spPr>
              <a:xfrm>
                <a:off x="417199" y="1508934"/>
                <a:ext cx="1148289"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B is active</a:t>
                </a:r>
              </a:p>
            </p:txBody>
          </p:sp>
          <p:cxnSp>
            <p:nvCxnSpPr>
              <p:cNvPr id="40" name="Straight Connector 39">
                <a:extLst>
                  <a:ext uri="{FF2B5EF4-FFF2-40B4-BE49-F238E27FC236}">
                    <a16:creationId xmlns:a16="http://schemas.microsoft.com/office/drawing/2014/main" id="{F50AE6EC-FB98-A34A-BBCD-2FF495A1E3F2}"/>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5F790FF-D365-AF49-85BC-E2BDC1D060D8}"/>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2B2586B-20C0-CF4C-B14B-EA5024A261A5}"/>
                </a:ext>
              </a:extLst>
            </p:cNvPr>
            <p:cNvGrpSpPr/>
            <p:nvPr/>
          </p:nvGrpSpPr>
          <p:grpSpPr>
            <a:xfrm>
              <a:off x="3764595" y="1561586"/>
              <a:ext cx="1165592" cy="461665"/>
              <a:chOff x="420494" y="1508934"/>
              <a:chExt cx="1165592" cy="461665"/>
            </a:xfrm>
          </p:grpSpPr>
          <p:sp>
            <p:nvSpPr>
              <p:cNvPr id="43" name="Rectangle 42">
                <a:extLst>
                  <a:ext uri="{FF2B5EF4-FFF2-40B4-BE49-F238E27FC236}">
                    <a16:creationId xmlns:a16="http://schemas.microsoft.com/office/drawing/2014/main" id="{82548832-DA9D-204E-AF75-C0769EFE2680}"/>
                  </a:ext>
                </a:extLst>
              </p:cNvPr>
              <p:cNvSpPr/>
              <p:nvPr/>
            </p:nvSpPr>
            <p:spPr>
              <a:xfrm>
                <a:off x="453532" y="1508934"/>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A is active</a:t>
                </a:r>
              </a:p>
            </p:txBody>
          </p:sp>
          <p:cxnSp>
            <p:nvCxnSpPr>
              <p:cNvPr id="48" name="Straight Connector 47">
                <a:extLst>
                  <a:ext uri="{FF2B5EF4-FFF2-40B4-BE49-F238E27FC236}">
                    <a16:creationId xmlns:a16="http://schemas.microsoft.com/office/drawing/2014/main" id="{4819845B-F97E-B649-BB71-AC8D1F48C2BA}"/>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158FC14-BF96-F547-A780-7EA93E3C3646}"/>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902763C5-4CE0-6E4C-9F08-5330B9AD7E9A}"/>
                </a:ext>
              </a:extLst>
            </p:cNvPr>
            <p:cNvSpPr txBox="1"/>
            <p:nvPr/>
          </p:nvSpPr>
          <p:spPr>
            <a:xfrm>
              <a:off x="191470" y="984656"/>
              <a:ext cx="7201843" cy="461665"/>
            </a:xfrm>
            <a:prstGeom prst="rect">
              <a:avLst/>
            </a:prstGeom>
            <a:noFill/>
          </p:spPr>
          <p:txBody>
            <a:bodyPr wrap="none" rtlCol="0">
              <a:spAutoFit/>
            </a:bodyPr>
            <a:lstStyle/>
            <a:p>
              <a:pPr defTabSz="914400">
                <a:defRPr/>
              </a:pPr>
              <a:r>
                <a:rPr lang="en-US" sz="2400" dirty="0">
                  <a:solidFill>
                    <a:prstClr val="black"/>
                  </a:solidFill>
                  <a:latin typeface="Cambria" panose="02040503050406030204" pitchFamily="18" charset="0"/>
                </a:rPr>
                <a:t>Activating aggressor rows </a:t>
              </a:r>
              <a:r>
                <a:rPr lang="en-US" sz="2400" b="1" dirty="0">
                  <a:solidFill>
                    <a:prstClr val="black"/>
                  </a:solidFill>
                  <a:latin typeface="Cambria" panose="02040503050406030204" pitchFamily="18" charset="0"/>
                </a:rPr>
                <a:t>as frequently as possible</a:t>
              </a:r>
              <a:r>
                <a:rPr lang="en-US" sz="2400" dirty="0">
                  <a:solidFill>
                    <a:prstClr val="black"/>
                  </a:solidFill>
                  <a:latin typeface="Cambria" panose="02040503050406030204" pitchFamily="18" charset="0"/>
                </a:rPr>
                <a:t>:</a:t>
              </a:r>
            </a:p>
          </p:txBody>
        </p:sp>
      </p:grpSp>
      <p:grpSp>
        <p:nvGrpSpPr>
          <p:cNvPr id="90" name="Group 89">
            <a:extLst>
              <a:ext uri="{FF2B5EF4-FFF2-40B4-BE49-F238E27FC236}">
                <a16:creationId xmlns:a16="http://schemas.microsoft.com/office/drawing/2014/main" id="{C1AD3194-D23E-AD42-B247-EF402F8EFA1C}"/>
              </a:ext>
            </a:extLst>
          </p:cNvPr>
          <p:cNvGrpSpPr/>
          <p:nvPr/>
        </p:nvGrpSpPr>
        <p:grpSpPr>
          <a:xfrm>
            <a:off x="1683233" y="2806381"/>
            <a:ext cx="7215693" cy="1079699"/>
            <a:chOff x="159226" y="2734934"/>
            <a:chExt cx="7215693" cy="1079699"/>
          </a:xfrm>
        </p:grpSpPr>
        <p:grpSp>
          <p:nvGrpSpPr>
            <p:cNvPr id="58" name="Group 57">
              <a:extLst>
                <a:ext uri="{FF2B5EF4-FFF2-40B4-BE49-F238E27FC236}">
                  <a16:creationId xmlns:a16="http://schemas.microsoft.com/office/drawing/2014/main" id="{7C596CC0-DFEB-994F-8C6A-72EE0E337746}"/>
                </a:ext>
              </a:extLst>
            </p:cNvPr>
            <p:cNvGrpSpPr/>
            <p:nvPr/>
          </p:nvGrpSpPr>
          <p:grpSpPr>
            <a:xfrm>
              <a:off x="285934" y="3397802"/>
              <a:ext cx="5707408" cy="369332"/>
              <a:chOff x="387458" y="1394646"/>
              <a:chExt cx="5707408" cy="369332"/>
            </a:xfrm>
          </p:grpSpPr>
          <p:cxnSp>
            <p:nvCxnSpPr>
              <p:cNvPr id="59" name="Straight Arrow Connector 58">
                <a:extLst>
                  <a:ext uri="{FF2B5EF4-FFF2-40B4-BE49-F238E27FC236}">
                    <a16:creationId xmlns:a16="http://schemas.microsoft.com/office/drawing/2014/main" id="{370EACF9-73AF-D546-B806-332012FBFFAC}"/>
                  </a:ext>
                </a:extLst>
              </p:cNvPr>
              <p:cNvCxnSpPr>
                <a:cxnSpLocks/>
              </p:cNvCxnSpPr>
              <p:nvPr/>
            </p:nvCxnSpPr>
            <p:spPr>
              <a:xfrm>
                <a:off x="387458" y="1579312"/>
                <a:ext cx="50458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4980911-F51E-5143-B3C1-F936B5BF09C3}"/>
                  </a:ext>
                </a:extLst>
              </p:cNvPr>
              <p:cNvSpPr txBox="1"/>
              <p:nvPr/>
            </p:nvSpPr>
            <p:spPr>
              <a:xfrm>
                <a:off x="5405254" y="1394646"/>
                <a:ext cx="689612" cy="369332"/>
              </a:xfrm>
              <a:prstGeom prst="rect">
                <a:avLst/>
              </a:prstGeom>
              <a:noFill/>
            </p:spPr>
            <p:txBody>
              <a:bodyPr wrap="none" rtlCol="0">
                <a:spAutoFit/>
              </a:bodyPr>
              <a:lstStyle/>
              <a:p>
                <a:pPr defTabSz="914400">
                  <a:defRPr/>
                </a:pPr>
                <a:r>
                  <a:rPr lang="en-US">
                    <a:solidFill>
                      <a:prstClr val="black"/>
                    </a:solidFill>
                    <a:latin typeface="Cambria" panose="02040503050406030204" pitchFamily="18" charset="0"/>
                  </a:rPr>
                  <a:t>Time</a:t>
                </a:r>
              </a:p>
            </p:txBody>
          </p:sp>
        </p:grpSp>
        <p:grpSp>
          <p:nvGrpSpPr>
            <p:cNvPr id="61" name="Group 60">
              <a:extLst>
                <a:ext uri="{FF2B5EF4-FFF2-40B4-BE49-F238E27FC236}">
                  <a16:creationId xmlns:a16="http://schemas.microsoft.com/office/drawing/2014/main" id="{8D81BDEF-43A4-5C48-8966-466719A25D55}"/>
                </a:ext>
              </a:extLst>
            </p:cNvPr>
            <p:cNvGrpSpPr/>
            <p:nvPr/>
          </p:nvGrpSpPr>
          <p:grpSpPr>
            <a:xfrm>
              <a:off x="318970" y="3351635"/>
              <a:ext cx="2151551" cy="461665"/>
              <a:chOff x="420494" y="1573567"/>
              <a:chExt cx="2151551" cy="461665"/>
            </a:xfrm>
          </p:grpSpPr>
          <p:sp>
            <p:nvSpPr>
              <p:cNvPr id="62" name="Rectangle 61">
                <a:extLst>
                  <a:ext uri="{FF2B5EF4-FFF2-40B4-BE49-F238E27FC236}">
                    <a16:creationId xmlns:a16="http://schemas.microsoft.com/office/drawing/2014/main" id="{641FA51E-E272-574A-B4CA-5FAA9475D710}"/>
                  </a:ext>
                </a:extLst>
              </p:cNvPr>
              <p:cNvSpPr/>
              <p:nvPr/>
            </p:nvSpPr>
            <p:spPr>
              <a:xfrm>
                <a:off x="453531" y="1573567"/>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A is active</a:t>
                </a:r>
              </a:p>
            </p:txBody>
          </p:sp>
          <p:cxnSp>
            <p:nvCxnSpPr>
              <p:cNvPr id="67" name="Straight Connector 66">
                <a:extLst>
                  <a:ext uri="{FF2B5EF4-FFF2-40B4-BE49-F238E27FC236}">
                    <a16:creationId xmlns:a16="http://schemas.microsoft.com/office/drawing/2014/main" id="{11444FEC-591E-F74C-8CC5-9DDB955E9A3D}"/>
                  </a:ext>
                </a:extLst>
              </p:cNvPr>
              <p:cNvCxnSpPr/>
              <p:nvPr/>
            </p:nvCxnSpPr>
            <p:spPr>
              <a:xfrm>
                <a:off x="2572045"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7FF6383-9E54-3B40-9688-F93CCA184897}"/>
                  </a:ext>
                </a:extLst>
              </p:cNvPr>
              <p:cNvCxnSpPr/>
              <p:nvPr/>
            </p:nvCxnSpPr>
            <p:spPr>
              <a:xfrm>
                <a:off x="420494"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E517D8D-372C-BA48-9BA0-2E34BDE8351B}"/>
                </a:ext>
              </a:extLst>
            </p:cNvPr>
            <p:cNvGrpSpPr/>
            <p:nvPr/>
          </p:nvGrpSpPr>
          <p:grpSpPr>
            <a:xfrm>
              <a:off x="2924249" y="3352968"/>
              <a:ext cx="2135438" cy="461665"/>
              <a:chOff x="420494" y="1573567"/>
              <a:chExt cx="2135438" cy="461665"/>
            </a:xfrm>
          </p:grpSpPr>
          <p:sp>
            <p:nvSpPr>
              <p:cNvPr id="70" name="Rectangle 69">
                <a:extLst>
                  <a:ext uri="{FF2B5EF4-FFF2-40B4-BE49-F238E27FC236}">
                    <a16:creationId xmlns:a16="http://schemas.microsoft.com/office/drawing/2014/main" id="{18B32123-9026-E647-B50C-FAA9410E1DF9}"/>
                  </a:ext>
                </a:extLst>
              </p:cNvPr>
              <p:cNvSpPr/>
              <p:nvPr/>
            </p:nvSpPr>
            <p:spPr>
              <a:xfrm>
                <a:off x="453532" y="1573567"/>
                <a:ext cx="2102400"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B is active</a:t>
                </a:r>
              </a:p>
            </p:txBody>
          </p:sp>
          <p:cxnSp>
            <p:nvCxnSpPr>
              <p:cNvPr id="75" name="Straight Connector 74">
                <a:extLst>
                  <a:ext uri="{FF2B5EF4-FFF2-40B4-BE49-F238E27FC236}">
                    <a16:creationId xmlns:a16="http://schemas.microsoft.com/office/drawing/2014/main" id="{1823359A-7247-864B-9B93-9C07E53B11E9}"/>
                  </a:ext>
                </a:extLst>
              </p:cNvPr>
              <p:cNvCxnSpPr/>
              <p:nvPr/>
            </p:nvCxnSpPr>
            <p:spPr>
              <a:xfrm>
                <a:off x="2555932"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1F67E3-2501-6C42-BBA5-57C867ECD9B8}"/>
                  </a:ext>
                </a:extLst>
              </p:cNvPr>
              <p:cNvCxnSpPr/>
              <p:nvPr/>
            </p:nvCxnSpPr>
            <p:spPr>
              <a:xfrm>
                <a:off x="420494"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5DB1C606-4074-EF4F-90CA-033DC8B3187F}"/>
                </a:ext>
              </a:extLst>
            </p:cNvPr>
            <p:cNvSpPr txBox="1"/>
            <p:nvPr/>
          </p:nvSpPr>
          <p:spPr>
            <a:xfrm>
              <a:off x="159226" y="2734934"/>
              <a:ext cx="7215693" cy="461665"/>
            </a:xfrm>
            <a:prstGeom prst="rect">
              <a:avLst/>
            </a:prstGeom>
            <a:noFill/>
          </p:spPr>
          <p:txBody>
            <a:bodyPr wrap="none" rtlCol="0">
              <a:spAutoFit/>
            </a:bodyPr>
            <a:lstStyle/>
            <a:p>
              <a:pPr defTabSz="914400">
                <a:defRPr/>
              </a:pPr>
              <a:r>
                <a:rPr lang="en-US" sz="2400" dirty="0">
                  <a:solidFill>
                    <a:prstClr val="black"/>
                  </a:solidFill>
                  <a:latin typeface="Cambria" panose="02040503050406030204" pitchFamily="18" charset="0"/>
                </a:rPr>
                <a:t>Keeping the aggressor rows </a:t>
              </a:r>
              <a:r>
                <a:rPr lang="en-US" sz="2400" b="1" dirty="0">
                  <a:solidFill>
                    <a:srgbClr val="C00000"/>
                  </a:solidFill>
                  <a:latin typeface="Cambria" panose="02040503050406030204" pitchFamily="18" charset="0"/>
                </a:rPr>
                <a:t>active for a longer time</a:t>
              </a:r>
              <a:r>
                <a:rPr lang="en-US" sz="2400" dirty="0">
                  <a:solidFill>
                    <a:prstClr val="black"/>
                  </a:solidFill>
                  <a:latin typeface="Cambria" panose="02040503050406030204" pitchFamily="18" charset="0"/>
                </a:rPr>
                <a:t>:</a:t>
              </a:r>
            </a:p>
          </p:txBody>
        </p:sp>
      </p:grpSp>
      <p:grpSp>
        <p:nvGrpSpPr>
          <p:cNvPr id="91" name="Group 90">
            <a:extLst>
              <a:ext uri="{FF2B5EF4-FFF2-40B4-BE49-F238E27FC236}">
                <a16:creationId xmlns:a16="http://schemas.microsoft.com/office/drawing/2014/main" id="{4C519D36-01A9-9C47-AD6E-7CF13462661C}"/>
              </a:ext>
            </a:extLst>
          </p:cNvPr>
          <p:cNvGrpSpPr/>
          <p:nvPr/>
        </p:nvGrpSpPr>
        <p:grpSpPr>
          <a:xfrm>
            <a:off x="7921992" y="3301839"/>
            <a:ext cx="2072495" cy="753785"/>
            <a:chOff x="6403658" y="1497096"/>
            <a:chExt cx="1786343" cy="753785"/>
          </a:xfrm>
        </p:grpSpPr>
        <p:cxnSp>
          <p:nvCxnSpPr>
            <p:cNvPr id="7" name="Straight Arrow Connector 6">
              <a:extLst>
                <a:ext uri="{FF2B5EF4-FFF2-40B4-BE49-F238E27FC236}">
                  <a16:creationId xmlns:a16="http://schemas.microsoft.com/office/drawing/2014/main" id="{EFA5EFD4-E488-3D40-93BF-CAF376DF792D}"/>
                </a:ext>
              </a:extLst>
            </p:cNvPr>
            <p:cNvCxnSpPr>
              <a:cxnSpLocks/>
            </p:cNvCxnSpPr>
            <p:nvPr/>
          </p:nvCxnSpPr>
          <p:spPr>
            <a:xfrm>
              <a:off x="6403658" y="1541281"/>
              <a:ext cx="0" cy="7096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18EE87-74EE-A348-B2E3-24CA5DC7792B}"/>
                </a:ext>
              </a:extLst>
            </p:cNvPr>
            <p:cNvSpPr txBox="1"/>
            <p:nvPr/>
          </p:nvSpPr>
          <p:spPr>
            <a:xfrm>
              <a:off x="6512649" y="1497096"/>
              <a:ext cx="1677352" cy="707886"/>
            </a:xfrm>
            <a:prstGeom prst="rect">
              <a:avLst/>
            </a:prstGeom>
            <a:noFill/>
          </p:spPr>
          <p:txBody>
            <a:bodyPr wrap="square" rtlCol="0">
              <a:spAutoFit/>
            </a:bodyPr>
            <a:lstStyle/>
            <a:p>
              <a:pPr defTabSz="914400">
                <a:defRPr/>
              </a:pPr>
              <a:r>
                <a:rPr lang="en-US" sz="2000" b="1">
                  <a:solidFill>
                    <a:srgbClr val="C00000"/>
                  </a:solidFill>
                  <a:latin typeface="Cambria" panose="02040503050406030204" pitchFamily="18" charset="0"/>
                </a:rPr>
                <a:t>36% reduction </a:t>
              </a:r>
              <a:br>
                <a:rPr lang="en-US" sz="2000" b="1">
                  <a:solidFill>
                    <a:srgbClr val="C00000"/>
                  </a:solidFill>
                  <a:latin typeface="Cambria" panose="02040503050406030204" pitchFamily="18" charset="0"/>
                </a:rPr>
              </a:br>
              <a:r>
                <a:rPr lang="en-US" sz="2000" b="1">
                  <a:solidFill>
                    <a:srgbClr val="C00000"/>
                  </a:solidFill>
                  <a:latin typeface="Cambria" panose="02040503050406030204" pitchFamily="18" charset="0"/>
                </a:rPr>
                <a:t>in </a:t>
              </a:r>
              <a:r>
                <a:rPr lang="en-US" sz="2000" b="1" i="1" err="1">
                  <a:solidFill>
                    <a:srgbClr val="C00000"/>
                  </a:solidFill>
                  <a:latin typeface="Cambria" panose="02040503050406030204" pitchFamily="18" charset="0"/>
                </a:rPr>
                <a:t>HC</a:t>
              </a:r>
              <a:r>
                <a:rPr lang="en-US" sz="2000" b="1" i="1" baseline="-25000" err="1">
                  <a:solidFill>
                    <a:srgbClr val="C00000"/>
                  </a:solidFill>
                  <a:latin typeface="Cambria" panose="02040503050406030204" pitchFamily="18" charset="0"/>
                </a:rPr>
                <a:t>first</a:t>
              </a:r>
              <a:endParaRPr lang="en-US" sz="2000" b="1" i="1" baseline="-25000">
                <a:solidFill>
                  <a:srgbClr val="C00000"/>
                </a:solidFill>
                <a:latin typeface="Cambria" panose="02040503050406030204" pitchFamily="18" charset="0"/>
              </a:endParaRPr>
            </a:p>
          </p:txBody>
        </p:sp>
      </p:grpSp>
      <p:sp>
        <p:nvSpPr>
          <p:cNvPr id="4" name="Title 3">
            <a:extLst>
              <a:ext uri="{FF2B5EF4-FFF2-40B4-BE49-F238E27FC236}">
                <a16:creationId xmlns:a16="http://schemas.microsoft.com/office/drawing/2014/main" id="{33A0C7AC-5960-3911-B071-A6D3CD7C13B5}"/>
              </a:ext>
            </a:extLst>
          </p:cNvPr>
          <p:cNvSpPr>
            <a:spLocks noGrp="1"/>
          </p:cNvSpPr>
          <p:nvPr>
            <p:ph type="title"/>
          </p:nvPr>
        </p:nvSpPr>
        <p:spPr/>
        <p:txBody>
          <a:bodyPr>
            <a:normAutofit fontScale="90000"/>
          </a:bodyPr>
          <a:lstStyle/>
          <a:p>
            <a:r>
              <a:rPr lang="en-US" sz="3600" dirty="0">
                <a:latin typeface="Cambria"/>
                <a:ea typeface="Cambria"/>
              </a:rPr>
              <a:t>Example Attack Improvement: </a:t>
            </a:r>
            <a:br>
              <a:rPr lang="en-US" sz="3600" dirty="0">
                <a:latin typeface="Cambria"/>
                <a:ea typeface="Cambria"/>
              </a:rPr>
            </a:br>
            <a:r>
              <a:rPr lang="en-US" dirty="0">
                <a:latin typeface="Cambria"/>
                <a:ea typeface="Cambria"/>
              </a:rPr>
              <a:t>Bypassing Defenses with Aggressor Row Active Time</a:t>
            </a:r>
            <a:endParaRPr lang="en-US" dirty="0"/>
          </a:p>
        </p:txBody>
      </p:sp>
      <p:sp>
        <p:nvSpPr>
          <p:cNvPr id="2" name="Slide Number Placeholder 3">
            <a:extLst>
              <a:ext uri="{FF2B5EF4-FFF2-40B4-BE49-F238E27FC236}">
                <a16:creationId xmlns:a16="http://schemas.microsoft.com/office/drawing/2014/main" id="{B08CD191-8F74-AF4A-6530-E8130C6F970D}"/>
              </a:ext>
            </a:extLst>
          </p:cNvPr>
          <p:cNvSpPr>
            <a:spLocks noGrp="1"/>
          </p:cNvSpPr>
          <p:nvPr>
            <p:ph type="sldNum" sz="quarter" idx="12"/>
          </p:nvPr>
        </p:nvSpPr>
        <p:spPr>
          <a:xfrm>
            <a:off x="8610600" y="6494645"/>
            <a:ext cx="2057400" cy="365125"/>
          </a:xfrm>
        </p:spPr>
        <p:txBody>
          <a:bodyPr/>
          <a:lstStyle/>
          <a:p>
            <a:fld id="{37E7CCCE-54C2-B74B-9DA4-3325C0BB5DFA}" type="slidenum">
              <a:rPr lang="en-US" smtClean="0"/>
              <a:t>67</a:t>
            </a:fld>
            <a:endParaRPr lang="en-US" dirty="0"/>
          </a:p>
        </p:txBody>
      </p:sp>
    </p:spTree>
    <p:extLst>
      <p:ext uri="{BB962C8B-B14F-4D97-AF65-F5344CB8AC3E}">
        <p14:creationId xmlns:p14="http://schemas.microsoft.com/office/powerpoint/2010/main" val="162339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allAtOnce"/>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6093-3F1E-C74F-5B1B-302E3986C65D}"/>
              </a:ext>
            </a:extLst>
          </p:cNvPr>
          <p:cNvSpPr>
            <a:spLocks noGrp="1"/>
          </p:cNvSpPr>
          <p:nvPr>
            <p:ph type="title"/>
          </p:nvPr>
        </p:nvSpPr>
        <p:spPr/>
        <p:txBody>
          <a:bodyPr/>
          <a:lstStyle/>
          <a:p>
            <a:r>
              <a:rPr lang="en-GB" dirty="0"/>
              <a:t>RowPress vs. RowHammer</a:t>
            </a:r>
            <a:endParaRPr lang="en-CH" dirty="0"/>
          </a:p>
        </p:txBody>
      </p:sp>
      <p:sp>
        <p:nvSpPr>
          <p:cNvPr id="3" name="Content Placeholder 2">
            <a:extLst>
              <a:ext uri="{FF2B5EF4-FFF2-40B4-BE49-F238E27FC236}">
                <a16:creationId xmlns:a16="http://schemas.microsoft.com/office/drawing/2014/main" id="{655CB905-6582-01AE-7C91-BAC3E15126A7}"/>
              </a:ext>
            </a:extLst>
          </p:cNvPr>
          <p:cNvSpPr>
            <a:spLocks noGrp="1"/>
          </p:cNvSpPr>
          <p:nvPr>
            <p:ph idx="1"/>
          </p:nvPr>
        </p:nvSpPr>
        <p:spPr/>
        <p:txBody>
          <a:bodyPr/>
          <a:lstStyle/>
          <a:p>
            <a:pPr marL="0" indent="0">
              <a:buNone/>
            </a:pPr>
            <a:r>
              <a:rPr lang="en-GB" sz="2800" dirty="0"/>
              <a:t>Instead of </a:t>
            </a:r>
            <a:r>
              <a:rPr lang="en-GB" sz="2800" dirty="0">
                <a:solidFill>
                  <a:srgbClr val="0070C0"/>
                </a:solidFill>
              </a:rPr>
              <a:t>using a high activation count,</a:t>
            </a:r>
            <a:br>
              <a:rPr lang="en-GB" sz="2800" dirty="0"/>
            </a:br>
            <a:endParaRPr lang="en-GB" dirty="0"/>
          </a:p>
        </p:txBody>
      </p:sp>
      <p:sp>
        <p:nvSpPr>
          <p:cNvPr id="7" name="Slide Number Placeholder 6">
            <a:extLst>
              <a:ext uri="{FF2B5EF4-FFF2-40B4-BE49-F238E27FC236}">
                <a16:creationId xmlns:a16="http://schemas.microsoft.com/office/drawing/2014/main" id="{15B3922B-D417-D551-C15D-E47F74EEAFA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676C2683-0D41-1E45-8714-724CB2570654}" type="slidenum">
              <a:rPr lang="en-US" smtClean="0"/>
              <a:pPr>
                <a:defRPr/>
              </a:pPr>
              <a:t>68</a:t>
            </a:fld>
            <a:endParaRPr lang="en-CH" sz="1800" dirty="0">
              <a:solidFill>
                <a:prstClr val="black">
                  <a:tint val="75000"/>
                </a:prstClr>
              </a:solidFill>
            </a:endParaRPr>
          </a:p>
        </p:txBody>
      </p:sp>
      <p:grpSp>
        <p:nvGrpSpPr>
          <p:cNvPr id="9" name="Group 8">
            <a:extLst>
              <a:ext uri="{FF2B5EF4-FFF2-40B4-BE49-F238E27FC236}">
                <a16:creationId xmlns:a16="http://schemas.microsoft.com/office/drawing/2014/main" id="{96901973-0473-C18B-CF4A-990A21FF975D}"/>
              </a:ext>
            </a:extLst>
          </p:cNvPr>
          <p:cNvGrpSpPr/>
          <p:nvPr/>
        </p:nvGrpSpPr>
        <p:grpSpPr>
          <a:xfrm>
            <a:off x="1687474" y="2042538"/>
            <a:ext cx="7859426" cy="861148"/>
            <a:chOff x="247143" y="2502176"/>
            <a:chExt cx="7859426" cy="861148"/>
          </a:xfrm>
        </p:grpSpPr>
        <p:sp>
          <p:nvSpPr>
            <p:cNvPr id="10" name="TextBox 9">
              <a:extLst>
                <a:ext uri="{FF2B5EF4-FFF2-40B4-BE49-F238E27FC236}">
                  <a16:creationId xmlns:a16="http://schemas.microsoft.com/office/drawing/2014/main" id="{1DE274FE-38CF-47AE-4C23-4EFCCBBCAA97}"/>
                </a:ext>
              </a:extLst>
            </p:cNvPr>
            <p:cNvSpPr txBox="1"/>
            <p:nvPr/>
          </p:nvSpPr>
          <p:spPr>
            <a:xfrm>
              <a:off x="247143" y="2532327"/>
              <a:ext cx="2285690" cy="830997"/>
            </a:xfrm>
            <a:prstGeom prst="rect">
              <a:avLst/>
            </a:prstGeom>
            <a:solidFill>
              <a:schemeClr val="bg1"/>
            </a:solidFill>
          </p:spPr>
          <p:txBody>
            <a:bodyPr wrap="none" rtlCol="0">
              <a:spAutoFit/>
            </a:bodyPr>
            <a:lstStyle/>
            <a:p>
              <a:pPr algn="ctr">
                <a:defRPr/>
              </a:pPr>
              <a:r>
                <a:rPr lang="en-US" sz="2400" b="1" dirty="0" err="1">
                  <a:solidFill>
                    <a:srgbClr val="0070C0"/>
                  </a:solidFill>
                  <a:latin typeface="Cambria" panose="02040503050406030204" pitchFamily="18" charset="0"/>
                  <a:ea typeface="Cambria" panose="02040503050406030204" pitchFamily="18" charset="0"/>
                </a:rPr>
                <a:t>RowHammer</a:t>
              </a:r>
              <a:endParaRPr lang="en-US" altLang="ja-JP" sz="2400" b="1" dirty="0">
                <a:solidFill>
                  <a:srgbClr val="0070C0"/>
                </a:solidFill>
                <a:latin typeface="Cambria" panose="02040503050406030204" pitchFamily="18" charset="0"/>
                <a:ea typeface="Cambria" panose="02040503050406030204" pitchFamily="18" charset="0"/>
              </a:endParaRPr>
            </a:p>
            <a:p>
              <a:pPr algn="ctr">
                <a:defRPr/>
              </a:pPr>
              <a:r>
                <a:rPr lang="en-US" altLang="ja-JP" sz="2400" b="1" dirty="0">
                  <a:solidFill>
                    <a:srgbClr val="0070C0"/>
                  </a:solidFill>
                  <a:latin typeface="Cambria" panose="02040503050406030204" pitchFamily="18" charset="0"/>
                  <a:ea typeface="Cambria" panose="02040503050406030204" pitchFamily="18" charset="0"/>
                </a:rPr>
                <a:t>Aggressor</a:t>
              </a:r>
              <a:r>
                <a:rPr lang="ja-JP" altLang="en-US" sz="2400" b="1" dirty="0">
                  <a:solidFill>
                    <a:srgbClr val="0070C0"/>
                  </a:solidFill>
                  <a:latin typeface="Cambria" panose="02040503050406030204" pitchFamily="18" charset="0"/>
                  <a:ea typeface="Roboto Black" panose="02000000000000000000" pitchFamily="2" charset="0"/>
                </a:rPr>
                <a:t> </a:t>
              </a:r>
              <a:r>
                <a:rPr lang="en-US" altLang="ja-JP" sz="2400" b="1" dirty="0">
                  <a:solidFill>
                    <a:srgbClr val="0070C0"/>
                  </a:solidFill>
                  <a:latin typeface="Cambria" panose="02040503050406030204" pitchFamily="18" charset="0"/>
                  <a:ea typeface="Cambria" panose="02040503050406030204" pitchFamily="18" charset="0"/>
                </a:rPr>
                <a:t>Row</a:t>
              </a:r>
              <a:endParaRPr lang="en-CH" sz="2400" b="1" dirty="0">
                <a:solidFill>
                  <a:srgbClr val="0070C0"/>
                </a:solidFill>
                <a:latin typeface="Cambria" panose="02040503050406030204" pitchFamily="18" charset="0"/>
                <a:ea typeface="Cambria" panose="02040503050406030204" pitchFamily="18" charset="0"/>
              </a:endParaRPr>
            </a:p>
          </p:txBody>
        </p:sp>
        <p:cxnSp>
          <p:nvCxnSpPr>
            <p:cNvPr id="11" name="Straight Connector 10">
              <a:extLst>
                <a:ext uri="{FF2B5EF4-FFF2-40B4-BE49-F238E27FC236}">
                  <a16:creationId xmlns:a16="http://schemas.microsoft.com/office/drawing/2014/main" id="{48C040E7-E23D-A779-729E-A7044F196715}"/>
                </a:ext>
              </a:extLst>
            </p:cNvPr>
            <p:cNvCxnSpPr>
              <a:cxnSpLocks/>
            </p:cNvCxnSpPr>
            <p:nvPr/>
          </p:nvCxnSpPr>
          <p:spPr>
            <a:xfrm>
              <a:off x="3235103" y="2671453"/>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AA04F8-DF7C-BDA6-A226-7C6F454A1EE2}"/>
                </a:ext>
              </a:extLst>
            </p:cNvPr>
            <p:cNvSpPr txBox="1"/>
            <p:nvPr/>
          </p:nvSpPr>
          <p:spPr>
            <a:xfrm>
              <a:off x="2495449" y="2502176"/>
              <a:ext cx="681598" cy="338554"/>
            </a:xfrm>
            <a:prstGeom prst="rect">
              <a:avLst/>
            </a:prstGeom>
            <a:solidFill>
              <a:schemeClr val="bg1"/>
            </a:solidFill>
          </p:spPr>
          <p:txBody>
            <a:bodyPr wrap="none" rtlCol="0">
              <a:spAutoFit/>
            </a:bodyPr>
            <a:lstStyle/>
            <a:p>
              <a:pPr algn="r">
                <a:defRPr/>
              </a:pPr>
              <a:r>
                <a:rPr lang="en-US" sz="1600" b="1" dirty="0">
                  <a:solidFill>
                    <a:prstClr val="black"/>
                  </a:solidFill>
                  <a:latin typeface="Cambria" panose="02040503050406030204" pitchFamily="18" charset="0"/>
                  <a:ea typeface="Cambria" panose="02040503050406030204" pitchFamily="18" charset="0"/>
                </a:rPr>
                <a:t>Open</a:t>
              </a:r>
              <a:endParaRPr lang="en-CH" sz="1600" b="1" dirty="0">
                <a:solidFill>
                  <a:prstClr val="black"/>
                </a:solidFill>
                <a:latin typeface="Cambria" panose="02040503050406030204" pitchFamily="18" charset="0"/>
                <a:ea typeface="Cambria" panose="02040503050406030204" pitchFamily="18" charset="0"/>
              </a:endParaRPr>
            </a:p>
          </p:txBody>
        </p:sp>
        <p:cxnSp>
          <p:nvCxnSpPr>
            <p:cNvPr id="13" name="Straight Connector 12">
              <a:extLst>
                <a:ext uri="{FF2B5EF4-FFF2-40B4-BE49-F238E27FC236}">
                  <a16:creationId xmlns:a16="http://schemas.microsoft.com/office/drawing/2014/main" id="{F1F3C85E-8D02-F27F-8B64-1B7E47E0380F}"/>
                </a:ext>
              </a:extLst>
            </p:cNvPr>
            <p:cNvCxnSpPr>
              <a:cxnSpLocks/>
            </p:cNvCxnSpPr>
            <p:nvPr/>
          </p:nvCxnSpPr>
          <p:spPr>
            <a:xfrm>
              <a:off x="3235103" y="320811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6B65A7-6C13-1999-4BE4-9724AB33E96F}"/>
                </a:ext>
              </a:extLst>
            </p:cNvPr>
            <p:cNvSpPr txBox="1"/>
            <p:nvPr/>
          </p:nvSpPr>
          <p:spPr>
            <a:xfrm>
              <a:off x="2489747" y="3005657"/>
              <a:ext cx="684803" cy="338554"/>
            </a:xfrm>
            <a:prstGeom prst="rect">
              <a:avLst/>
            </a:prstGeom>
            <a:solidFill>
              <a:schemeClr val="bg1"/>
            </a:solidFill>
          </p:spPr>
          <p:txBody>
            <a:bodyPr wrap="none" rtlCol="0">
              <a:spAutoFit/>
            </a:bodyPr>
            <a:lstStyle/>
            <a:p>
              <a:pPr algn="r">
                <a:defRPr/>
              </a:pPr>
              <a:r>
                <a:rPr lang="en-US" altLang="ja-JP" sz="1600" b="1" dirty="0">
                  <a:solidFill>
                    <a:prstClr val="black"/>
                  </a:solidFill>
                  <a:latin typeface="Cambria" panose="02040503050406030204" pitchFamily="18" charset="0"/>
                  <a:ea typeface="Cambria" panose="02040503050406030204" pitchFamily="18" charset="0"/>
                </a:rPr>
                <a:t>Close</a:t>
              </a:r>
              <a:endParaRPr lang="en-CH" sz="1600" b="1" dirty="0">
                <a:solidFill>
                  <a:prstClr val="black"/>
                </a:solidFill>
                <a:latin typeface="Cambria" panose="02040503050406030204" pitchFamily="18" charset="0"/>
                <a:ea typeface="Cambria" panose="02040503050406030204" pitchFamily="18" charset="0"/>
              </a:endParaRPr>
            </a:p>
          </p:txBody>
        </p:sp>
        <p:grpSp>
          <p:nvGrpSpPr>
            <p:cNvPr id="15" name="Group 14">
              <a:extLst>
                <a:ext uri="{FF2B5EF4-FFF2-40B4-BE49-F238E27FC236}">
                  <a16:creationId xmlns:a16="http://schemas.microsoft.com/office/drawing/2014/main" id="{AA994B20-3D66-0992-D6EB-7B99FF3CCA42}"/>
                </a:ext>
              </a:extLst>
            </p:cNvPr>
            <p:cNvGrpSpPr/>
            <p:nvPr/>
          </p:nvGrpSpPr>
          <p:grpSpPr>
            <a:xfrm>
              <a:off x="3235104" y="2671966"/>
              <a:ext cx="2213910" cy="536146"/>
              <a:chOff x="3626130" y="2598668"/>
              <a:chExt cx="2213910" cy="536146"/>
            </a:xfrm>
          </p:grpSpPr>
          <p:grpSp>
            <p:nvGrpSpPr>
              <p:cNvPr id="27" name="Group 26">
                <a:extLst>
                  <a:ext uri="{FF2B5EF4-FFF2-40B4-BE49-F238E27FC236}">
                    <a16:creationId xmlns:a16="http://schemas.microsoft.com/office/drawing/2014/main" id="{917A9BA6-996D-2BDB-EB5B-3E2B4CF3D61B}"/>
                  </a:ext>
                </a:extLst>
              </p:cNvPr>
              <p:cNvGrpSpPr/>
              <p:nvPr/>
            </p:nvGrpSpPr>
            <p:grpSpPr>
              <a:xfrm>
                <a:off x="3626130" y="2598668"/>
                <a:ext cx="1886471" cy="536146"/>
                <a:chOff x="3304598" y="5462438"/>
                <a:chExt cx="2903548" cy="536146"/>
              </a:xfrm>
            </p:grpSpPr>
            <p:cxnSp>
              <p:nvCxnSpPr>
                <p:cNvPr id="29" name="Connector: Elbow 28">
                  <a:extLst>
                    <a:ext uri="{FF2B5EF4-FFF2-40B4-BE49-F238E27FC236}">
                      <a16:creationId xmlns:a16="http://schemas.microsoft.com/office/drawing/2014/main" id="{C458FDD1-4AEB-90E0-7387-820D058C5DA6}"/>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372EA10-EB4F-ECA5-7D6D-76C3280D1FF7}"/>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91C1724-F2C6-EBB7-93B6-B6AD80D828D0}"/>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A96DE05-0343-ADDF-F89A-AD6489484F39}"/>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76CFA5F-F387-1D0E-F185-48CD43D79D73}"/>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0CAED748-E8E1-6639-68DE-47BEA0133863}"/>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A0E1A23-4140-09A4-AB1F-9DE6B3620689}"/>
                </a:ext>
              </a:extLst>
            </p:cNvPr>
            <p:cNvGrpSpPr/>
            <p:nvPr/>
          </p:nvGrpSpPr>
          <p:grpSpPr>
            <a:xfrm>
              <a:off x="5224468" y="2674899"/>
              <a:ext cx="2213910" cy="536146"/>
              <a:chOff x="3626130" y="2598668"/>
              <a:chExt cx="2213910" cy="536146"/>
            </a:xfrm>
          </p:grpSpPr>
          <p:grpSp>
            <p:nvGrpSpPr>
              <p:cNvPr id="20" name="Group 19">
                <a:extLst>
                  <a:ext uri="{FF2B5EF4-FFF2-40B4-BE49-F238E27FC236}">
                    <a16:creationId xmlns:a16="http://schemas.microsoft.com/office/drawing/2014/main" id="{8686D6B5-7EA0-B252-FE10-2965171C7B77}"/>
                  </a:ext>
                </a:extLst>
              </p:cNvPr>
              <p:cNvGrpSpPr/>
              <p:nvPr/>
            </p:nvGrpSpPr>
            <p:grpSpPr>
              <a:xfrm>
                <a:off x="3626130" y="2598668"/>
                <a:ext cx="1886471" cy="536146"/>
                <a:chOff x="3304598" y="5462438"/>
                <a:chExt cx="2903548" cy="536146"/>
              </a:xfrm>
            </p:grpSpPr>
            <p:cxnSp>
              <p:nvCxnSpPr>
                <p:cNvPr id="22" name="Connector: Elbow 21">
                  <a:extLst>
                    <a:ext uri="{FF2B5EF4-FFF2-40B4-BE49-F238E27FC236}">
                      <a16:creationId xmlns:a16="http://schemas.microsoft.com/office/drawing/2014/main" id="{BE1CED6D-0743-A538-1AD2-CF8BB56F759C}"/>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5C8F0FF-E3FD-5E3A-34E3-D64F10614041}"/>
                    </a:ext>
                  </a:extLst>
                </p:cNvPr>
                <p:cNvCxnSpPr>
                  <a:cxnSpLocks/>
                </p:cNvCxnSpPr>
                <p:nvPr/>
              </p:nvCxnSpPr>
              <p:spPr>
                <a:xfrm flipH="1">
                  <a:off x="4326816" y="5462441"/>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20D6D00-61EF-C690-FDD1-CA87EA7CD936}"/>
                    </a:ext>
                  </a:extLst>
                </p:cNvPr>
                <p:cNvCxnSpPr>
                  <a:cxnSpLocks/>
                </p:cNvCxnSpPr>
                <p:nvPr/>
              </p:nvCxnSpPr>
              <p:spPr>
                <a:xfrm>
                  <a:off x="4837925" y="5462440"/>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3ECFDA2-B687-005C-D05B-3D922AD7C7F1}"/>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7FFE161-AAA6-9952-5135-39F3EE1CD3F9}"/>
                    </a:ext>
                  </a:extLst>
                </p:cNvPr>
                <p:cNvCxnSpPr>
                  <a:cxnSpLocks/>
                </p:cNvCxnSpPr>
                <p:nvPr/>
              </p:nvCxnSpPr>
              <p:spPr>
                <a:xfrm flipH="1">
                  <a:off x="5345205"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1B0BB2DB-08E5-28AB-D7B4-7C3CC8DDD471}"/>
                  </a:ext>
                </a:extLst>
              </p:cNvPr>
              <p:cNvCxnSpPr>
                <a:cxnSpLocks/>
              </p:cNvCxnSpPr>
              <p:nvPr/>
            </p:nvCxnSpPr>
            <p:spPr>
              <a:xfrm>
                <a:off x="5279377" y="2598668"/>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9E9758A-CDFE-36D8-E7B6-83FA5040C553}"/>
                </a:ext>
              </a:extLst>
            </p:cNvPr>
            <p:cNvGrpSpPr/>
            <p:nvPr/>
          </p:nvGrpSpPr>
          <p:grpSpPr>
            <a:xfrm>
              <a:off x="7213832" y="2678341"/>
              <a:ext cx="892737" cy="536144"/>
              <a:chOff x="3304598" y="5462438"/>
              <a:chExt cx="1374050" cy="536144"/>
            </a:xfrm>
          </p:grpSpPr>
          <p:cxnSp>
            <p:nvCxnSpPr>
              <p:cNvPr id="18" name="Connector: Elbow 17">
                <a:extLst>
                  <a:ext uri="{FF2B5EF4-FFF2-40B4-BE49-F238E27FC236}">
                    <a16:creationId xmlns:a16="http://schemas.microsoft.com/office/drawing/2014/main" id="{B62D186B-FAB5-59E5-624B-78E74B03B222}"/>
                  </a:ext>
                </a:extLst>
              </p:cNvPr>
              <p:cNvCxnSpPr>
                <a:cxnSpLocks/>
              </p:cNvCxnSpPr>
              <p:nvPr/>
            </p:nvCxnSpPr>
            <p:spPr>
              <a:xfrm>
                <a:off x="3815707" y="5462439"/>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31C4559-797E-0399-B88D-F154C03B76BB}"/>
                  </a:ext>
                </a:extLst>
              </p:cNvPr>
              <p:cNvCxnSpPr>
                <a:cxnSpLocks/>
              </p:cNvCxnSpPr>
              <p:nvPr/>
            </p:nvCxnSpPr>
            <p:spPr>
              <a:xfrm flipH="1">
                <a:off x="3304598" y="5462438"/>
                <a:ext cx="862941"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8C1378B6-5530-B3EA-1A42-0A0FB6332F73}"/>
              </a:ext>
            </a:extLst>
          </p:cNvPr>
          <p:cNvGrpSpPr/>
          <p:nvPr/>
        </p:nvGrpSpPr>
        <p:grpSpPr>
          <a:xfrm>
            <a:off x="1667322" y="3297374"/>
            <a:ext cx="7879578" cy="853359"/>
            <a:chOff x="226991" y="3517675"/>
            <a:chExt cx="7879578" cy="853359"/>
          </a:xfrm>
        </p:grpSpPr>
        <p:sp>
          <p:nvSpPr>
            <p:cNvPr id="35" name="TextBox 34">
              <a:extLst>
                <a:ext uri="{FF2B5EF4-FFF2-40B4-BE49-F238E27FC236}">
                  <a16:creationId xmlns:a16="http://schemas.microsoft.com/office/drawing/2014/main" id="{3D186A8B-0A7E-BD30-3DB0-7E2BE51A1A98}"/>
                </a:ext>
              </a:extLst>
            </p:cNvPr>
            <p:cNvSpPr txBox="1"/>
            <p:nvPr/>
          </p:nvSpPr>
          <p:spPr>
            <a:xfrm>
              <a:off x="226991" y="3540037"/>
              <a:ext cx="2285690" cy="830997"/>
            </a:xfrm>
            <a:prstGeom prst="rect">
              <a:avLst/>
            </a:prstGeom>
            <a:solidFill>
              <a:schemeClr val="bg1"/>
            </a:solidFill>
          </p:spPr>
          <p:txBody>
            <a:bodyPr wrap="none" rtlCol="0">
              <a:spAutoFit/>
            </a:bodyPr>
            <a:lstStyle/>
            <a:p>
              <a:pPr algn="ctr">
                <a:defRPr/>
              </a:pPr>
              <a:r>
                <a:rPr lang="en-US" sz="2400" b="1" dirty="0">
                  <a:solidFill>
                    <a:srgbClr val="C00000"/>
                  </a:solidFill>
                  <a:latin typeface="Cambria" panose="02040503050406030204" pitchFamily="18" charset="0"/>
                  <a:ea typeface="Cambria" panose="02040503050406030204" pitchFamily="18" charset="0"/>
                </a:rPr>
                <a:t>RowPress</a:t>
              </a:r>
            </a:p>
            <a:p>
              <a:pPr algn="ctr">
                <a:defRPr/>
              </a:pPr>
              <a:r>
                <a:rPr lang="en-US" altLang="ja-JP" sz="2400" b="1" dirty="0">
                  <a:solidFill>
                    <a:srgbClr val="C00000"/>
                  </a:solidFill>
                  <a:latin typeface="Cambria" panose="02040503050406030204" pitchFamily="18" charset="0"/>
                  <a:ea typeface="Cambria" panose="02040503050406030204" pitchFamily="18" charset="0"/>
                </a:rPr>
                <a:t>Aggressor</a:t>
              </a:r>
              <a:r>
                <a:rPr lang="ja-JP" altLang="en-US" sz="2400" b="1" dirty="0">
                  <a:solidFill>
                    <a:srgbClr val="C00000"/>
                  </a:solidFill>
                  <a:latin typeface="Cambria" panose="02040503050406030204" pitchFamily="18" charset="0"/>
                  <a:ea typeface="Roboto Black" panose="02000000000000000000" pitchFamily="2" charset="0"/>
                </a:rPr>
                <a:t> </a:t>
              </a:r>
              <a:r>
                <a:rPr lang="en-US" altLang="ja-JP" sz="2400" b="1" dirty="0">
                  <a:solidFill>
                    <a:srgbClr val="C00000"/>
                  </a:solidFill>
                  <a:latin typeface="Cambria" panose="02040503050406030204" pitchFamily="18" charset="0"/>
                  <a:ea typeface="Cambria" panose="02040503050406030204" pitchFamily="18" charset="0"/>
                </a:rPr>
                <a:t>Row</a:t>
              </a:r>
              <a:endParaRPr lang="en-CH" sz="2400" b="1" dirty="0">
                <a:solidFill>
                  <a:srgbClr val="C00000"/>
                </a:solidFill>
                <a:latin typeface="Cambria" panose="02040503050406030204" pitchFamily="18" charset="0"/>
                <a:ea typeface="Cambria" panose="02040503050406030204" pitchFamily="18" charset="0"/>
              </a:endParaRPr>
            </a:p>
          </p:txBody>
        </p:sp>
        <p:cxnSp>
          <p:nvCxnSpPr>
            <p:cNvPr id="36" name="Straight Connector 35">
              <a:extLst>
                <a:ext uri="{FF2B5EF4-FFF2-40B4-BE49-F238E27FC236}">
                  <a16:creationId xmlns:a16="http://schemas.microsoft.com/office/drawing/2014/main" id="{F72C919B-32D4-88BA-93E0-290015DEFF1F}"/>
                </a:ext>
              </a:extLst>
            </p:cNvPr>
            <p:cNvCxnSpPr>
              <a:cxnSpLocks/>
            </p:cNvCxnSpPr>
            <p:nvPr/>
          </p:nvCxnSpPr>
          <p:spPr>
            <a:xfrm>
              <a:off x="3235103" y="3686952"/>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D38D36-52BE-3DCC-AC85-974E8414CBC7}"/>
                </a:ext>
              </a:extLst>
            </p:cNvPr>
            <p:cNvSpPr txBox="1"/>
            <p:nvPr/>
          </p:nvSpPr>
          <p:spPr>
            <a:xfrm>
              <a:off x="2495449" y="3517675"/>
              <a:ext cx="681598" cy="338554"/>
            </a:xfrm>
            <a:prstGeom prst="rect">
              <a:avLst/>
            </a:prstGeom>
            <a:solidFill>
              <a:schemeClr val="bg1"/>
            </a:solidFill>
          </p:spPr>
          <p:txBody>
            <a:bodyPr wrap="none" rtlCol="0">
              <a:spAutoFit/>
            </a:bodyPr>
            <a:lstStyle/>
            <a:p>
              <a:pPr algn="r">
                <a:defRPr/>
              </a:pPr>
              <a:r>
                <a:rPr lang="en-US" sz="1600" b="1" dirty="0">
                  <a:solidFill>
                    <a:prstClr val="black"/>
                  </a:solidFill>
                  <a:latin typeface="Cambria" panose="02040503050406030204" pitchFamily="18" charset="0"/>
                  <a:ea typeface="Cambria" panose="02040503050406030204" pitchFamily="18" charset="0"/>
                </a:rPr>
                <a:t>Open</a:t>
              </a:r>
              <a:endParaRPr lang="en-CH" sz="1600" b="1" dirty="0">
                <a:solidFill>
                  <a:prstClr val="black"/>
                </a:solidFill>
                <a:latin typeface="Cambria" panose="02040503050406030204" pitchFamily="18" charset="0"/>
                <a:ea typeface="Cambria" panose="02040503050406030204" pitchFamily="18" charset="0"/>
              </a:endParaRPr>
            </a:p>
          </p:txBody>
        </p:sp>
        <p:cxnSp>
          <p:nvCxnSpPr>
            <p:cNvPr id="38" name="Straight Connector 37">
              <a:extLst>
                <a:ext uri="{FF2B5EF4-FFF2-40B4-BE49-F238E27FC236}">
                  <a16:creationId xmlns:a16="http://schemas.microsoft.com/office/drawing/2014/main" id="{EF32B9E5-DA09-B165-4A68-0133A8F8B2F2}"/>
                </a:ext>
              </a:extLst>
            </p:cNvPr>
            <p:cNvCxnSpPr>
              <a:cxnSpLocks/>
            </p:cNvCxnSpPr>
            <p:nvPr/>
          </p:nvCxnSpPr>
          <p:spPr>
            <a:xfrm>
              <a:off x="3235103" y="4223611"/>
              <a:ext cx="487146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F9B54D-F23D-141B-64F5-CCB12BFB4420}"/>
                </a:ext>
              </a:extLst>
            </p:cNvPr>
            <p:cNvSpPr txBox="1"/>
            <p:nvPr/>
          </p:nvSpPr>
          <p:spPr>
            <a:xfrm>
              <a:off x="2489747" y="4021156"/>
              <a:ext cx="684803" cy="338554"/>
            </a:xfrm>
            <a:prstGeom prst="rect">
              <a:avLst/>
            </a:prstGeom>
            <a:solidFill>
              <a:schemeClr val="bg1"/>
            </a:solidFill>
          </p:spPr>
          <p:txBody>
            <a:bodyPr wrap="none" rtlCol="0">
              <a:spAutoFit/>
            </a:bodyPr>
            <a:lstStyle/>
            <a:p>
              <a:pPr algn="r">
                <a:defRPr/>
              </a:pPr>
              <a:r>
                <a:rPr lang="en-US" altLang="ja-JP" sz="1600" b="1" dirty="0">
                  <a:solidFill>
                    <a:prstClr val="black"/>
                  </a:solidFill>
                  <a:latin typeface="Cambria" panose="02040503050406030204" pitchFamily="18" charset="0"/>
                  <a:ea typeface="Cambria" panose="02040503050406030204" pitchFamily="18" charset="0"/>
                </a:rPr>
                <a:t>Close</a:t>
              </a:r>
              <a:endParaRPr lang="en-CH" sz="1600" b="1" dirty="0">
                <a:solidFill>
                  <a:prstClr val="black"/>
                </a:solidFill>
                <a:latin typeface="Cambria" panose="02040503050406030204" pitchFamily="18" charset="0"/>
                <a:ea typeface="Cambria" panose="02040503050406030204" pitchFamily="18" charset="0"/>
              </a:endParaRPr>
            </a:p>
          </p:txBody>
        </p:sp>
        <p:grpSp>
          <p:nvGrpSpPr>
            <p:cNvPr id="40" name="Group 39">
              <a:extLst>
                <a:ext uri="{FF2B5EF4-FFF2-40B4-BE49-F238E27FC236}">
                  <a16:creationId xmlns:a16="http://schemas.microsoft.com/office/drawing/2014/main" id="{AEABAA7C-8A65-3A0F-F008-3A4B10BEDD7B}"/>
                </a:ext>
              </a:extLst>
            </p:cNvPr>
            <p:cNvGrpSpPr/>
            <p:nvPr/>
          </p:nvGrpSpPr>
          <p:grpSpPr>
            <a:xfrm>
              <a:off x="3235104" y="3686952"/>
              <a:ext cx="2447134" cy="536656"/>
              <a:chOff x="5760520" y="5529943"/>
              <a:chExt cx="2447134" cy="536656"/>
            </a:xfrm>
          </p:grpSpPr>
          <p:grpSp>
            <p:nvGrpSpPr>
              <p:cNvPr id="44" name="Group 43">
                <a:extLst>
                  <a:ext uri="{FF2B5EF4-FFF2-40B4-BE49-F238E27FC236}">
                    <a16:creationId xmlns:a16="http://schemas.microsoft.com/office/drawing/2014/main" id="{99BC8805-934F-9B15-60AF-A0CBFB1815B2}"/>
                  </a:ext>
                </a:extLst>
              </p:cNvPr>
              <p:cNvGrpSpPr/>
              <p:nvPr/>
            </p:nvGrpSpPr>
            <p:grpSpPr>
              <a:xfrm>
                <a:off x="5760520" y="5530456"/>
                <a:ext cx="2447134" cy="536143"/>
                <a:chOff x="3807855" y="5356681"/>
                <a:chExt cx="2713455" cy="536143"/>
              </a:xfrm>
            </p:grpSpPr>
            <p:cxnSp>
              <p:nvCxnSpPr>
                <p:cNvPr id="46" name="Connector: Elbow 45">
                  <a:extLst>
                    <a:ext uri="{FF2B5EF4-FFF2-40B4-BE49-F238E27FC236}">
                      <a16:creationId xmlns:a16="http://schemas.microsoft.com/office/drawing/2014/main" id="{D9290D0C-4AAD-A379-AD8D-8190E779F429}"/>
                    </a:ext>
                  </a:extLst>
                </p:cNvPr>
                <p:cNvCxnSpPr>
                  <a:cxnSpLocks/>
                </p:cNvCxnSpPr>
                <p:nvPr/>
              </p:nvCxnSpPr>
              <p:spPr>
                <a:xfrm flipH="1">
                  <a:off x="3807855"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5092BFD-CB6E-4E21-DAF7-25455C3C98B4}"/>
                    </a:ext>
                  </a:extLst>
                </p:cNvPr>
                <p:cNvCxnSpPr>
                  <a:cxnSpLocks/>
                </p:cNvCxnSpPr>
                <p:nvPr/>
              </p:nvCxnSpPr>
              <p:spPr>
                <a:xfrm>
                  <a:off x="5899630" y="5356681"/>
                  <a:ext cx="621680"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484B36A8-508E-D496-23D0-D6E02671675C}"/>
                  </a:ext>
                </a:extLst>
              </p:cNvPr>
              <p:cNvCxnSpPr>
                <a:cxnSpLocks/>
              </p:cNvCxnSpPr>
              <p:nvPr/>
            </p:nvCxnSpPr>
            <p:spPr>
              <a:xfrm>
                <a:off x="6265333" y="5529943"/>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nector: Elbow 40">
              <a:extLst>
                <a:ext uri="{FF2B5EF4-FFF2-40B4-BE49-F238E27FC236}">
                  <a16:creationId xmlns:a16="http://schemas.microsoft.com/office/drawing/2014/main" id="{675760C5-A67D-9169-BDF7-57A74F81BD70}"/>
                </a:ext>
              </a:extLst>
            </p:cNvPr>
            <p:cNvCxnSpPr>
              <a:cxnSpLocks/>
            </p:cNvCxnSpPr>
            <p:nvPr/>
          </p:nvCxnSpPr>
          <p:spPr>
            <a:xfrm flipH="1">
              <a:off x="5457866"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00BA60E-5148-5045-4FBB-F3F7A13AFCC5}"/>
                </a:ext>
              </a:extLst>
            </p:cNvPr>
            <p:cNvCxnSpPr>
              <a:cxnSpLocks/>
            </p:cNvCxnSpPr>
            <p:nvPr/>
          </p:nvCxnSpPr>
          <p:spPr>
            <a:xfrm>
              <a:off x="7344337" y="3690394"/>
              <a:ext cx="560663" cy="53614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27C544-57B9-4B07-B3E5-177513C7E773}"/>
                </a:ext>
              </a:extLst>
            </p:cNvPr>
            <p:cNvCxnSpPr>
              <a:cxnSpLocks/>
            </p:cNvCxnSpPr>
            <p:nvPr/>
          </p:nvCxnSpPr>
          <p:spPr>
            <a:xfrm>
              <a:off x="5962679" y="3689881"/>
              <a:ext cx="14845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Content Placeholder 2">
            <a:extLst>
              <a:ext uri="{FF2B5EF4-FFF2-40B4-BE49-F238E27FC236}">
                <a16:creationId xmlns:a16="http://schemas.microsoft.com/office/drawing/2014/main" id="{7426DF7A-C34C-CA5F-85F1-9DD47CA4274D}"/>
              </a:ext>
            </a:extLst>
          </p:cNvPr>
          <p:cNvSpPr txBox="1">
            <a:spLocks/>
          </p:cNvSpPr>
          <p:nvPr/>
        </p:nvSpPr>
        <p:spPr>
          <a:xfrm>
            <a:off x="1524000" y="4863932"/>
            <a:ext cx="9144000" cy="1067801"/>
          </a:xfrm>
          <a:prstGeom prst="rect">
            <a:avLst/>
          </a:prstGeom>
          <a:solidFill>
            <a:srgbClr val="DEEBF7"/>
          </a:solidFill>
          <a:ln w="28575">
            <a:solidFill>
              <a:schemeClr val="tx1">
                <a:lumMod val="65000"/>
                <a:lumOff val="35000"/>
              </a:schemeClr>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defRPr/>
            </a:pPr>
            <a:r>
              <a:rPr lang="en-GB" sz="2800" dirty="0">
                <a:solidFill>
                  <a:prstClr val="black"/>
                </a:solidFill>
              </a:rPr>
              <a:t>We observe bitflips even with </a:t>
            </a:r>
            <a:r>
              <a:rPr lang="en-GB" sz="2800" b="1" dirty="0">
                <a:solidFill>
                  <a:srgbClr val="C00000"/>
                </a:solidFill>
              </a:rPr>
              <a:t>ONLY ONE activation</a:t>
            </a:r>
            <a:r>
              <a:rPr lang="en-GB" sz="2800" dirty="0">
                <a:solidFill>
                  <a:prstClr val="black"/>
                </a:solidFill>
              </a:rPr>
              <a:t> </a:t>
            </a:r>
            <a:br>
              <a:rPr lang="en-GB" sz="2800" dirty="0">
                <a:solidFill>
                  <a:prstClr val="black"/>
                </a:solidFill>
              </a:rPr>
            </a:br>
            <a:r>
              <a:rPr lang="en-GB" sz="2800" dirty="0">
                <a:solidFill>
                  <a:prstClr val="black"/>
                </a:solidFill>
              </a:rPr>
              <a:t>in extreme cases where the row stays open for 30ms</a:t>
            </a:r>
          </a:p>
        </p:txBody>
      </p:sp>
      <p:grpSp>
        <p:nvGrpSpPr>
          <p:cNvPr id="8" name="Group 7">
            <a:extLst>
              <a:ext uri="{FF2B5EF4-FFF2-40B4-BE49-F238E27FC236}">
                <a16:creationId xmlns:a16="http://schemas.microsoft.com/office/drawing/2014/main" id="{5592424D-BA26-C5CA-81B9-45817E63651E}"/>
              </a:ext>
            </a:extLst>
          </p:cNvPr>
          <p:cNvGrpSpPr/>
          <p:nvPr/>
        </p:nvGrpSpPr>
        <p:grpSpPr>
          <a:xfrm>
            <a:off x="4813394" y="2486781"/>
            <a:ext cx="5854606" cy="1961067"/>
            <a:chOff x="3289394" y="2486774"/>
            <a:chExt cx="5854606" cy="1961067"/>
          </a:xfrm>
        </p:grpSpPr>
        <p:grpSp>
          <p:nvGrpSpPr>
            <p:cNvPr id="48" name="Group 47">
              <a:extLst>
                <a:ext uri="{FF2B5EF4-FFF2-40B4-BE49-F238E27FC236}">
                  <a16:creationId xmlns:a16="http://schemas.microsoft.com/office/drawing/2014/main" id="{28FA87A5-B88F-E60A-0E81-F0E321696160}"/>
                </a:ext>
              </a:extLst>
            </p:cNvPr>
            <p:cNvGrpSpPr/>
            <p:nvPr/>
          </p:nvGrpSpPr>
          <p:grpSpPr>
            <a:xfrm>
              <a:off x="3411505" y="2486774"/>
              <a:ext cx="1894974" cy="1252475"/>
              <a:chOff x="3747837" y="2774093"/>
              <a:chExt cx="1894974" cy="1252475"/>
            </a:xfrm>
          </p:grpSpPr>
          <p:cxnSp>
            <p:nvCxnSpPr>
              <p:cNvPr id="49" name="Straight Arrow Connector 48">
                <a:extLst>
                  <a:ext uri="{FF2B5EF4-FFF2-40B4-BE49-F238E27FC236}">
                    <a16:creationId xmlns:a16="http://schemas.microsoft.com/office/drawing/2014/main" id="{9895E55B-9295-4ECB-8CAE-343D92D896DF}"/>
                  </a:ext>
                </a:extLst>
              </p:cNvPr>
              <p:cNvCxnSpPr>
                <a:cxnSpLocks/>
              </p:cNvCxnSpPr>
              <p:nvPr/>
            </p:nvCxnSpPr>
            <p:spPr>
              <a:xfrm>
                <a:off x="3747837" y="2774093"/>
                <a:ext cx="354931"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07467F-ACD8-51FB-1BDE-B42C98AC6EA3}"/>
                  </a:ext>
                </a:extLst>
              </p:cNvPr>
              <p:cNvCxnSpPr>
                <a:cxnSpLocks/>
              </p:cNvCxnSpPr>
              <p:nvPr/>
            </p:nvCxnSpPr>
            <p:spPr>
              <a:xfrm>
                <a:off x="3747837" y="4026568"/>
                <a:ext cx="1894974" cy="0"/>
              </a:xfrm>
              <a:prstGeom prst="straightConnector1">
                <a:avLst/>
              </a:prstGeom>
              <a:ln w="28575">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6AFB985-473E-04F7-AB34-CEC3A574F7CE}"/>
                </a:ext>
              </a:extLst>
            </p:cNvPr>
            <p:cNvSpPr txBox="1"/>
            <p:nvPr/>
          </p:nvSpPr>
          <p:spPr>
            <a:xfrm>
              <a:off x="3289394" y="2804837"/>
              <a:ext cx="5196719" cy="400110"/>
            </a:xfrm>
            <a:prstGeom prst="rect">
              <a:avLst/>
            </a:prstGeom>
            <a:noFill/>
          </p:spPr>
          <p:txBody>
            <a:bodyPr wrap="square" rtlCol="0">
              <a:spAutoFit/>
            </a:bodyPr>
            <a:lstStyle/>
            <a:p>
              <a:pPr>
                <a:defRPr/>
              </a:pPr>
              <a:r>
                <a:rPr lang="en-US" sz="2000" b="1" dirty="0">
                  <a:solidFill>
                    <a:srgbClr val="0070C0"/>
                  </a:solidFill>
                  <a:latin typeface="Cambria" panose="02040503050406030204" pitchFamily="18" charset="0"/>
                  <a:ea typeface="Cambria" panose="02040503050406030204" pitchFamily="18" charset="0"/>
                </a:rPr>
                <a:t>36ns, 47K activations to induce bitflips</a:t>
              </a:r>
              <a:endParaRPr lang="en-CH" sz="2000" b="1" dirty="0">
                <a:solidFill>
                  <a:srgbClr val="0070C0"/>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6104D6E5-4CC6-B3D3-5784-2F8BEA902362}"/>
                </a:ext>
              </a:extLst>
            </p:cNvPr>
            <p:cNvSpPr txBox="1"/>
            <p:nvPr/>
          </p:nvSpPr>
          <p:spPr>
            <a:xfrm>
              <a:off x="3933984" y="4047731"/>
              <a:ext cx="5210016" cy="400110"/>
            </a:xfrm>
            <a:prstGeom prst="rect">
              <a:avLst/>
            </a:prstGeom>
            <a:noFill/>
          </p:spPr>
          <p:txBody>
            <a:bodyPr wrap="none" rtlCol="0">
              <a:spAutoFit/>
            </a:bodyPr>
            <a:lstStyle/>
            <a:p>
              <a:pPr>
                <a:defRPr/>
              </a:pPr>
              <a:r>
                <a:rPr lang="en-US" sz="2000" b="1" dirty="0">
                  <a:solidFill>
                    <a:srgbClr val="C00000"/>
                  </a:solidFill>
                  <a:latin typeface="Cambria" panose="02040503050406030204" pitchFamily="18" charset="0"/>
                  <a:ea typeface="Cambria" panose="02040503050406030204" pitchFamily="18" charset="0"/>
                </a:rPr>
                <a:t>7.8µs, only 5K activations to induce bitflips</a:t>
              </a:r>
              <a:endParaRPr lang="en-CH" sz="2000" b="1" dirty="0">
                <a:solidFill>
                  <a:srgbClr val="C00000"/>
                </a:solidFill>
                <a:latin typeface="Cambria" panose="02040503050406030204" pitchFamily="18" charset="0"/>
                <a:ea typeface="Cambria" panose="02040503050406030204" pitchFamily="18" charset="0"/>
              </a:endParaRPr>
            </a:p>
          </p:txBody>
        </p:sp>
      </p:grpSp>
      <p:sp>
        <p:nvSpPr>
          <p:cNvPr id="57" name="Content Placeholder 2">
            <a:extLst>
              <a:ext uri="{FF2B5EF4-FFF2-40B4-BE49-F238E27FC236}">
                <a16:creationId xmlns:a16="http://schemas.microsoft.com/office/drawing/2014/main" id="{5DBF3015-1CC7-0573-2101-C74E553C4EA5}"/>
              </a:ext>
            </a:extLst>
          </p:cNvPr>
          <p:cNvSpPr txBox="1">
            <a:spLocks/>
          </p:cNvSpPr>
          <p:nvPr/>
        </p:nvSpPr>
        <p:spPr>
          <a:xfrm>
            <a:off x="1725139" y="986851"/>
            <a:ext cx="8863692" cy="5427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br>
              <a:rPr lang="en-GB" sz="2800" dirty="0">
                <a:solidFill>
                  <a:prstClr val="black"/>
                </a:solidFill>
              </a:rPr>
            </a:br>
            <a:r>
              <a:rPr lang="en-GB" sz="2800" dirty="0">
                <a:solidFill>
                  <a:prstClr val="black"/>
                </a:solidFill>
              </a:rPr>
              <a:t>☞ </a:t>
            </a:r>
            <a:r>
              <a:rPr lang="en-GB" sz="2800" dirty="0">
                <a:solidFill>
                  <a:srgbClr val="C00000"/>
                </a:solidFill>
              </a:rPr>
              <a:t>increase the time that the aggressor row stays open</a:t>
            </a:r>
            <a:endParaRPr lang="en-GB" sz="2800" dirty="0">
              <a:solidFill>
                <a:prstClr val="black"/>
              </a:solidFill>
            </a:endParaRPr>
          </a:p>
          <a:p>
            <a:pPr>
              <a:defRPr/>
            </a:pPr>
            <a:endParaRPr lang="en-GB" dirty="0">
              <a:solidFill>
                <a:prstClr val="black"/>
              </a:solidFill>
            </a:endParaRPr>
          </a:p>
        </p:txBody>
      </p:sp>
    </p:spTree>
    <p:extLst>
      <p:ext uri="{BB962C8B-B14F-4D97-AF65-F5344CB8AC3E}">
        <p14:creationId xmlns:p14="http://schemas.microsoft.com/office/powerpoint/2010/main" val="88223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1" grpId="0" animBg="1"/>
      <p:bldP spid="5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4DC4-F332-078B-7A9F-E840E9FED4D5}"/>
              </a:ext>
            </a:extLst>
          </p:cNvPr>
          <p:cNvSpPr>
            <a:spLocks noGrp="1"/>
          </p:cNvSpPr>
          <p:nvPr>
            <p:ph type="title"/>
          </p:nvPr>
        </p:nvSpPr>
        <p:spPr/>
        <p:txBody>
          <a:bodyPr/>
          <a:lstStyle/>
          <a:p>
            <a:r>
              <a:rPr lang="en-US" dirty="0" err="1"/>
              <a:t>RowPress</a:t>
            </a:r>
            <a:r>
              <a:rPr lang="en-US" dirty="0"/>
              <a:t> </a:t>
            </a:r>
            <a:r>
              <a:rPr lang="en-US" sz="3000" dirty="0"/>
              <a:t>[Luo+, ISCA 2023]</a:t>
            </a:r>
          </a:p>
        </p:txBody>
      </p:sp>
      <p:sp>
        <p:nvSpPr>
          <p:cNvPr id="3" name="Content Placeholder 2">
            <a:extLst>
              <a:ext uri="{FF2B5EF4-FFF2-40B4-BE49-F238E27FC236}">
                <a16:creationId xmlns:a16="http://schemas.microsoft.com/office/drawing/2014/main" id="{92B6AF9C-5598-50C3-183B-4DB1B26C230D}"/>
              </a:ext>
            </a:extLst>
          </p:cNvPr>
          <p:cNvSpPr>
            <a:spLocks noGrp="1"/>
          </p:cNvSpPr>
          <p:nvPr>
            <p:ph idx="1"/>
          </p:nvPr>
        </p:nvSpPr>
        <p:spPr>
          <a:xfrm>
            <a:off x="1752600" y="980735"/>
            <a:ext cx="8610600" cy="5153025"/>
          </a:xfrm>
        </p:spPr>
        <p:txBody>
          <a:bodyPr/>
          <a:lstStyle/>
          <a:p>
            <a:r>
              <a:rPr lang="en-US" sz="1800" dirty="0" err="1">
                <a:solidFill>
                  <a:srgbClr val="000000"/>
                </a:solidFill>
              </a:rPr>
              <a:t>Haocong</a:t>
            </a:r>
            <a:r>
              <a:rPr lang="en-US" sz="1800" dirty="0">
                <a:solidFill>
                  <a:srgbClr val="000000"/>
                </a:solidFill>
              </a:rPr>
              <a:t> Luo, </a:t>
            </a:r>
            <a:r>
              <a:rPr lang="en-US" sz="1800" dirty="0" err="1">
                <a:solidFill>
                  <a:srgbClr val="000000"/>
                </a:solidFill>
              </a:rPr>
              <a:t>Ataberk</a:t>
            </a:r>
            <a:r>
              <a:rPr lang="en-US" sz="1800" dirty="0">
                <a:solidFill>
                  <a:srgbClr val="000000"/>
                </a:solidFill>
              </a:rPr>
              <a:t> </a:t>
            </a:r>
            <a:r>
              <a:rPr lang="en-US" sz="1800" dirty="0" err="1">
                <a:solidFill>
                  <a:srgbClr val="000000"/>
                </a:solidFill>
              </a:rPr>
              <a:t>Olgun</a:t>
            </a:r>
            <a:r>
              <a:rPr lang="en-US" sz="1800" dirty="0">
                <a:solidFill>
                  <a:srgbClr val="000000"/>
                </a:solidFill>
              </a:rPr>
              <a:t>, </a:t>
            </a:r>
            <a:r>
              <a:rPr lang="en-US" sz="1800" dirty="0" err="1">
                <a:solidFill>
                  <a:srgbClr val="000000"/>
                </a:solidFill>
              </a:rPr>
              <a:t>Giray</a:t>
            </a:r>
            <a:r>
              <a:rPr lang="en-US" sz="1800" dirty="0">
                <a:solidFill>
                  <a:srgbClr val="000000"/>
                </a:solidFill>
              </a:rPr>
              <a:t> </a:t>
            </a:r>
            <a:r>
              <a:rPr lang="en-US" sz="1800" dirty="0" err="1">
                <a:solidFill>
                  <a:srgbClr val="000000"/>
                </a:solidFill>
              </a:rPr>
              <a:t>Yaglikci</a:t>
            </a:r>
            <a:r>
              <a:rPr lang="en-US" sz="1800" dirty="0">
                <a:solidFill>
                  <a:srgbClr val="000000"/>
                </a:solidFill>
              </a:rPr>
              <a:t>, Yahya Can </a:t>
            </a:r>
            <a:r>
              <a:rPr lang="en-US" sz="1800" dirty="0" err="1">
                <a:solidFill>
                  <a:srgbClr val="000000"/>
                </a:solidFill>
              </a:rPr>
              <a:t>Tugrul</a:t>
            </a:r>
            <a:r>
              <a:rPr lang="en-US" sz="1800" dirty="0">
                <a:solidFill>
                  <a:srgbClr val="000000"/>
                </a:solidFill>
              </a:rPr>
              <a:t>, Steve </a:t>
            </a:r>
            <a:r>
              <a:rPr lang="en-US" sz="1800" dirty="0" err="1">
                <a:solidFill>
                  <a:srgbClr val="000000"/>
                </a:solidFill>
              </a:rPr>
              <a:t>Rhyner</a:t>
            </a:r>
            <a:r>
              <a:rPr lang="en-US" sz="1800" dirty="0">
                <a:solidFill>
                  <a:srgbClr val="000000"/>
                </a:solidFill>
              </a:rPr>
              <a:t>, M. Banu </a:t>
            </a:r>
            <a:r>
              <a:rPr lang="en-US" sz="1800" dirty="0" err="1">
                <a:solidFill>
                  <a:srgbClr val="000000"/>
                </a:solidFill>
              </a:rPr>
              <a:t>Cavlak</a:t>
            </a:r>
            <a:r>
              <a:rPr lang="en-US" sz="1800" dirty="0">
                <a:solidFill>
                  <a:srgbClr val="000000"/>
                </a:solidFill>
              </a:rPr>
              <a:t>, Joel </a:t>
            </a:r>
            <a:r>
              <a:rPr lang="en-US" sz="1800" dirty="0" err="1">
                <a:solidFill>
                  <a:srgbClr val="000000"/>
                </a:solidFill>
              </a:rPr>
              <a:t>Lindegger</a:t>
            </a:r>
            <a:r>
              <a:rPr lang="en-US" sz="1800" dirty="0">
                <a:solidFill>
                  <a:srgbClr val="000000"/>
                </a:solidFill>
              </a:rPr>
              <a:t>, Mohammad </a:t>
            </a:r>
            <a:r>
              <a:rPr lang="en-US" sz="1800" dirty="0" err="1">
                <a:solidFill>
                  <a:srgbClr val="000000"/>
                </a:solidFill>
              </a:rPr>
              <a:t>Sadrosadati</a:t>
            </a:r>
            <a:r>
              <a:rPr lang="en-US" sz="1800" dirty="0">
                <a:solidFill>
                  <a:srgbClr val="000000"/>
                </a:solidFill>
              </a:rPr>
              <a:t>, and Onur Mutlu,</a:t>
            </a:r>
            <a:br>
              <a:rPr lang="en-US" sz="1800" dirty="0">
                <a:solidFill>
                  <a:srgbClr val="000000"/>
                </a:solidFill>
              </a:rPr>
            </a:br>
            <a:r>
              <a:rPr lang="en-US" sz="1800" b="1" dirty="0">
                <a:solidFill>
                  <a:srgbClr val="0000FF"/>
                </a:solidFill>
                <a:hlinkClick r:id="rId2">
                  <a:extLst>
                    <a:ext uri="{A12FA001-AC4F-418D-AE19-62706E023703}">
                      <ahyp:hlinkClr xmlns:ahyp="http://schemas.microsoft.com/office/drawing/2018/hyperlinkcolor" val="tx"/>
                    </a:ext>
                  </a:extLst>
                </a:hlinkClick>
              </a:rPr>
              <a:t>"RowPress: Amplifying Read Disturbance in Modern DRAM Chips"</a:t>
            </a:r>
            <a:br>
              <a:rPr lang="en-US" sz="1800" dirty="0">
                <a:solidFill>
                  <a:srgbClr val="000000"/>
                </a:solidFill>
              </a:rPr>
            </a:br>
            <a:r>
              <a:rPr lang="en-US" sz="1800" i="1" dirty="0">
                <a:solidFill>
                  <a:srgbClr val="000000"/>
                </a:solidFill>
              </a:rPr>
              <a:t>Proceedings of the </a:t>
            </a:r>
            <a:r>
              <a:rPr lang="en-US" sz="1800" i="1" dirty="0">
                <a:solidFill>
                  <a:srgbClr val="000000"/>
                </a:solidFill>
                <a:hlinkClick r:id="rId3"/>
              </a:rPr>
              <a:t>50th International Symposium on Computer Architecture</a:t>
            </a:r>
            <a:r>
              <a:rPr lang="en-US" sz="1800" i="1" dirty="0">
                <a:solidFill>
                  <a:srgbClr val="000000"/>
                </a:solidFill>
              </a:rPr>
              <a:t> (</a:t>
            </a:r>
            <a:r>
              <a:rPr lang="en-US" sz="1800" b="1" i="1" dirty="0">
                <a:solidFill>
                  <a:srgbClr val="000000"/>
                </a:solidFill>
              </a:rPr>
              <a:t>ISCA</a:t>
            </a:r>
            <a:r>
              <a:rPr lang="en-US" sz="1800" i="1" dirty="0">
                <a:solidFill>
                  <a:srgbClr val="000000"/>
                </a:solidFill>
              </a:rPr>
              <a:t>)</a:t>
            </a:r>
            <a:r>
              <a:rPr lang="en-US" sz="1800" dirty="0">
                <a:solidFill>
                  <a:srgbClr val="000000"/>
                </a:solidFill>
              </a:rPr>
              <a:t>, Orlando, FL, USA, June 2023.</a:t>
            </a:r>
            <a:br>
              <a:rPr lang="en-US" sz="1800" dirty="0">
                <a:solidFill>
                  <a:srgbClr val="000000"/>
                </a:solidFill>
              </a:rPr>
            </a:br>
            <a:r>
              <a:rPr lang="en-US" sz="1800" dirty="0">
                <a:solidFill>
                  <a:srgbClr val="000000"/>
                </a:solidFill>
              </a:rPr>
              <a:t>[</a:t>
            </a:r>
            <a:r>
              <a:rPr lang="en-US" sz="1800" dirty="0">
                <a:solidFill>
                  <a:srgbClr val="000000"/>
                </a:solidFill>
                <a:hlinkClick r:id="rId4"/>
              </a:rPr>
              <a:t>Slides (pptx)</a:t>
            </a:r>
            <a:r>
              <a:rPr lang="en-US" sz="1800" dirty="0">
                <a:solidFill>
                  <a:srgbClr val="000000"/>
                </a:solidFill>
              </a:rPr>
              <a:t> </a:t>
            </a:r>
            <a:r>
              <a:rPr lang="en-US" sz="1800" dirty="0">
                <a:solidFill>
                  <a:srgbClr val="000000"/>
                </a:solidFill>
                <a:hlinkClick r:id="rId5"/>
              </a:rPr>
              <a:t>(pdf)</a:t>
            </a:r>
            <a:r>
              <a:rPr lang="en-US" sz="1800" dirty="0">
                <a:solidFill>
                  <a:srgbClr val="000000"/>
                </a:solidFill>
              </a:rPr>
              <a:t>]</a:t>
            </a:r>
            <a:br>
              <a:rPr lang="en-US" sz="1800" dirty="0">
                <a:solidFill>
                  <a:srgbClr val="000000"/>
                </a:solidFill>
              </a:rPr>
            </a:br>
            <a:r>
              <a:rPr lang="en-US" sz="1800" dirty="0">
                <a:solidFill>
                  <a:srgbClr val="000000"/>
                </a:solidFill>
              </a:rPr>
              <a:t>[</a:t>
            </a:r>
            <a:r>
              <a:rPr lang="en-US" sz="1800" dirty="0">
                <a:solidFill>
                  <a:srgbClr val="000000"/>
                </a:solidFill>
                <a:hlinkClick r:id="rId6"/>
              </a:rPr>
              <a:t>Lightning Talk Slides (pptx)</a:t>
            </a:r>
            <a:r>
              <a:rPr lang="en-US" sz="1800" dirty="0">
                <a:solidFill>
                  <a:srgbClr val="000000"/>
                </a:solidFill>
              </a:rPr>
              <a:t> </a:t>
            </a:r>
            <a:r>
              <a:rPr lang="en-US" sz="1800" dirty="0">
                <a:solidFill>
                  <a:srgbClr val="000000"/>
                </a:solidFill>
                <a:hlinkClick r:id="rId7"/>
              </a:rPr>
              <a:t>(pdf)</a:t>
            </a:r>
            <a:r>
              <a:rPr lang="en-US" sz="1800" dirty="0">
                <a:solidFill>
                  <a:srgbClr val="000000"/>
                </a:solidFill>
              </a:rPr>
              <a:t>]</a:t>
            </a:r>
            <a:br>
              <a:rPr lang="en-US" sz="1800" dirty="0">
                <a:solidFill>
                  <a:srgbClr val="000000"/>
                </a:solidFill>
              </a:rPr>
            </a:br>
            <a:r>
              <a:rPr lang="en-US" sz="1800" dirty="0">
                <a:solidFill>
                  <a:srgbClr val="000000"/>
                </a:solidFill>
              </a:rPr>
              <a:t>[</a:t>
            </a:r>
            <a:r>
              <a:rPr lang="en-US" sz="1800" dirty="0">
                <a:solidFill>
                  <a:srgbClr val="000000"/>
                </a:solidFill>
                <a:hlinkClick r:id="rId8"/>
              </a:rPr>
              <a:t>Lightning Talk Video</a:t>
            </a:r>
            <a:r>
              <a:rPr lang="en-US" sz="1800" dirty="0">
                <a:solidFill>
                  <a:srgbClr val="000000"/>
                </a:solidFill>
              </a:rPr>
              <a:t> (3 minutes)]</a:t>
            </a:r>
            <a:br>
              <a:rPr lang="en-US" sz="1800" dirty="0">
                <a:solidFill>
                  <a:srgbClr val="000000"/>
                </a:solidFill>
              </a:rPr>
            </a:br>
            <a:r>
              <a:rPr lang="en-US" sz="1800" dirty="0">
                <a:solidFill>
                  <a:srgbClr val="000000"/>
                </a:solidFill>
              </a:rPr>
              <a:t>[</a:t>
            </a:r>
            <a:r>
              <a:rPr lang="en-US" sz="1800" dirty="0">
                <a:solidFill>
                  <a:srgbClr val="000000"/>
                </a:solidFill>
                <a:hlinkClick r:id="rId9"/>
              </a:rPr>
              <a:t>RowPress Source Code and Datasets (Officially Artifact Evaluated with All Badges)</a:t>
            </a:r>
            <a:r>
              <a:rPr lang="en-US" sz="1800" dirty="0">
                <a:solidFill>
                  <a:srgbClr val="000000"/>
                </a:solidFill>
              </a:rPr>
              <a:t>]</a:t>
            </a:r>
            <a:br>
              <a:rPr lang="en-US" sz="1800" dirty="0">
                <a:solidFill>
                  <a:srgbClr val="000000"/>
                </a:solidFill>
              </a:rPr>
            </a:br>
            <a:r>
              <a:rPr lang="en-US" sz="1800" b="1" i="1" dirty="0">
                <a:solidFill>
                  <a:srgbClr val="FF0000"/>
                </a:solidFill>
              </a:rPr>
              <a:t>Officially artifact evaluated as available, reusable and reproducible.</a:t>
            </a:r>
            <a:br>
              <a:rPr lang="en-US" sz="1800" dirty="0">
                <a:solidFill>
                  <a:srgbClr val="FF0000"/>
                </a:solidFill>
              </a:rPr>
            </a:br>
            <a:r>
              <a:rPr lang="en-US" sz="1800" b="1" i="1" dirty="0">
                <a:solidFill>
                  <a:srgbClr val="FF0000"/>
                </a:solidFill>
              </a:rPr>
              <a:t>Best artifact award at ISCA 2023.</a:t>
            </a:r>
            <a:endParaRPr lang="en-US" sz="1800" dirty="0">
              <a:solidFill>
                <a:srgbClr val="FF0000"/>
              </a:solidFill>
            </a:endParaRPr>
          </a:p>
          <a:p>
            <a:pPr marL="0" indent="0">
              <a:buNone/>
            </a:pPr>
            <a:br>
              <a:rPr lang="en-US" sz="1800" dirty="0"/>
            </a:br>
            <a:endParaRPr lang="en-US" sz="1800" b="1" dirty="0">
              <a:solidFill>
                <a:srgbClr val="0432FF"/>
              </a:solidFill>
            </a:endParaRPr>
          </a:p>
        </p:txBody>
      </p:sp>
      <p:sp>
        <p:nvSpPr>
          <p:cNvPr id="7" name="Slide Number Placeholder 11">
            <a:extLst>
              <a:ext uri="{FF2B5EF4-FFF2-40B4-BE49-F238E27FC236}">
                <a16:creationId xmlns:a16="http://schemas.microsoft.com/office/drawing/2014/main" id="{DE18E203-1132-917B-CAC6-3497117EE49C}"/>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69</a:t>
            </a:fld>
            <a:endParaRPr lang="en-US" dirty="0"/>
          </a:p>
        </p:txBody>
      </p:sp>
      <p:pic>
        <p:nvPicPr>
          <p:cNvPr id="5" name="Picture 4">
            <a:extLst>
              <a:ext uri="{FF2B5EF4-FFF2-40B4-BE49-F238E27FC236}">
                <a16:creationId xmlns:a16="http://schemas.microsoft.com/office/drawing/2014/main" id="{766693CA-E872-8F99-BF9D-9AC9DEA4D0AC}"/>
              </a:ext>
            </a:extLst>
          </p:cNvPr>
          <p:cNvPicPr>
            <a:picLocks noChangeAspect="1"/>
          </p:cNvPicPr>
          <p:nvPr/>
        </p:nvPicPr>
        <p:blipFill>
          <a:blip r:embed="rId10"/>
          <a:stretch>
            <a:fillRect/>
          </a:stretch>
        </p:blipFill>
        <p:spPr>
          <a:xfrm>
            <a:off x="1589384" y="4318640"/>
            <a:ext cx="9036618" cy="2139136"/>
          </a:xfrm>
          <a:prstGeom prst="rect">
            <a:avLst/>
          </a:prstGeom>
        </p:spPr>
      </p:pic>
      <p:pic>
        <p:nvPicPr>
          <p:cNvPr id="6" name="Picture 5">
            <a:extLst>
              <a:ext uri="{FF2B5EF4-FFF2-40B4-BE49-F238E27FC236}">
                <a16:creationId xmlns:a16="http://schemas.microsoft.com/office/drawing/2014/main" id="{DF00B822-B653-4393-EB2C-9F79EBE83C11}"/>
              </a:ext>
            </a:extLst>
          </p:cNvPr>
          <p:cNvPicPr>
            <a:picLocks noChangeAspect="1"/>
          </p:cNvPicPr>
          <p:nvPr/>
        </p:nvPicPr>
        <p:blipFill>
          <a:blip r:embed="rId11"/>
          <a:stretch>
            <a:fillRect/>
          </a:stretch>
        </p:blipFill>
        <p:spPr>
          <a:xfrm>
            <a:off x="7953170" y="3524356"/>
            <a:ext cx="2410037" cy="787593"/>
          </a:xfrm>
          <a:prstGeom prst="rect">
            <a:avLst/>
          </a:prstGeom>
        </p:spPr>
      </p:pic>
    </p:spTree>
    <p:extLst>
      <p:ext uri="{BB962C8B-B14F-4D97-AF65-F5344CB8AC3E}">
        <p14:creationId xmlns:p14="http://schemas.microsoft.com/office/powerpoint/2010/main" val="1528822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vert="horz" lIns="91440" tIns="45720" rIns="91440" bIns="45720" rtlCol="0" anchor="ctr">
            <a:normAutofit/>
          </a:bodyPr>
          <a:lstStyle/>
          <a:p>
            <a:r>
              <a:rPr lang="en-US" dirty="0">
                <a:latin typeface="Cambria"/>
                <a:ea typeface="Cambria"/>
              </a:rPr>
              <a:t>Motivation</a:t>
            </a:r>
            <a:endParaRPr lang="en-US" dirty="0"/>
          </a:p>
        </p:txBody>
      </p:sp>
      <p:sp>
        <p:nvSpPr>
          <p:cNvPr id="10" name="Slide Number Placeholder 9">
            <a:extLst>
              <a:ext uri="{FF2B5EF4-FFF2-40B4-BE49-F238E27FC236}">
                <a16:creationId xmlns:a16="http://schemas.microsoft.com/office/drawing/2014/main" id="{FE352725-6F45-DF68-6F70-349EC9E67B95}"/>
              </a:ext>
            </a:extLst>
          </p:cNvPr>
          <p:cNvSpPr>
            <a:spLocks noGrp="1"/>
          </p:cNvSpPr>
          <p:nvPr>
            <p:ph type="sldNum" sz="quarter" idx="12"/>
          </p:nvPr>
        </p:nvSpPr>
        <p:spPr/>
        <p:txBody>
          <a:bodyPr/>
          <a:lstStyle/>
          <a:p>
            <a:fld id="{676C2683-0D41-1E45-8714-724CB2570654}" type="slidenum">
              <a:rPr lang="en-US" smtClean="0"/>
              <a:pPr/>
              <a:t>7</a:t>
            </a:fld>
            <a:endParaRPr lang="en-US" dirty="0"/>
          </a:p>
        </p:txBody>
      </p:sp>
      <p:sp>
        <p:nvSpPr>
          <p:cNvPr id="4" name="Rectangle 3">
            <a:extLst>
              <a:ext uri="{FF2B5EF4-FFF2-40B4-BE49-F238E27FC236}">
                <a16:creationId xmlns:a16="http://schemas.microsoft.com/office/drawing/2014/main" id="{7EA9A6E1-3767-26B7-B139-7D361B42CB96}"/>
              </a:ext>
            </a:extLst>
          </p:cNvPr>
          <p:cNvSpPr/>
          <p:nvPr/>
        </p:nvSpPr>
        <p:spPr>
          <a:xfrm>
            <a:off x="1524000" y="5269950"/>
            <a:ext cx="9144000" cy="1005366"/>
          </a:xfrm>
          <a:prstGeom prst="rect">
            <a:avLst/>
          </a:prstGeom>
          <a:solidFill>
            <a:srgbClr val="C00000"/>
          </a:solidFill>
          <a:ln>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latin typeface="Cambria" panose="02040503050406030204" pitchFamily="18" charset="0"/>
              </a:rPr>
              <a:t>DRAM chips are </a:t>
            </a:r>
            <a:r>
              <a:rPr lang="en-US" sz="2800" b="1" dirty="0">
                <a:solidFill>
                  <a:schemeClr val="bg1"/>
                </a:solidFill>
                <a:latin typeface="Cambria" panose="02040503050406030204" pitchFamily="18" charset="0"/>
              </a:rPr>
              <a:t>increasingly more vulnerable </a:t>
            </a:r>
            <a:br>
              <a:rPr lang="en-US" sz="2800" dirty="0">
                <a:solidFill>
                  <a:schemeClr val="bg1"/>
                </a:solidFill>
                <a:latin typeface="Cambria" panose="02040503050406030204" pitchFamily="18" charset="0"/>
              </a:rPr>
            </a:br>
            <a:r>
              <a:rPr lang="en-US" sz="2800" dirty="0">
                <a:solidFill>
                  <a:schemeClr val="bg1"/>
                </a:solidFill>
                <a:latin typeface="Cambria" panose="02040503050406030204" pitchFamily="18" charset="0"/>
              </a:rPr>
              <a:t>to </a:t>
            </a:r>
            <a:r>
              <a:rPr lang="en-US" sz="2800" b="1" dirty="0">
                <a:solidFill>
                  <a:schemeClr val="bg1"/>
                </a:solidFill>
                <a:latin typeface="Cambria" panose="02040503050406030204" pitchFamily="18" charset="0"/>
              </a:rPr>
              <a:t>read disturbance </a:t>
            </a:r>
            <a:r>
              <a:rPr lang="en-US" sz="2800" dirty="0">
                <a:solidFill>
                  <a:schemeClr val="bg1"/>
                </a:solidFill>
                <a:latin typeface="Cambria" panose="02040503050406030204" pitchFamily="18" charset="0"/>
              </a:rPr>
              <a:t>with </a:t>
            </a:r>
            <a:r>
              <a:rPr lang="en-US" sz="2800" b="1" dirty="0">
                <a:solidFill>
                  <a:schemeClr val="bg1"/>
                </a:solidFill>
                <a:latin typeface="Cambria" panose="02040503050406030204" pitchFamily="18" charset="0"/>
              </a:rPr>
              <a:t>technology scaling</a:t>
            </a:r>
          </a:p>
        </p:txBody>
      </p:sp>
      <p:sp>
        <p:nvSpPr>
          <p:cNvPr id="5" name="Oval 4">
            <a:extLst>
              <a:ext uri="{FF2B5EF4-FFF2-40B4-BE49-F238E27FC236}">
                <a16:creationId xmlns:a16="http://schemas.microsoft.com/office/drawing/2014/main" id="{C8C1005F-1701-603E-12A9-0CF2B8D1BD16}"/>
              </a:ext>
            </a:extLst>
          </p:cNvPr>
          <p:cNvSpPr/>
          <p:nvPr/>
        </p:nvSpPr>
        <p:spPr>
          <a:xfrm>
            <a:off x="2631670" y="1090147"/>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AA6A38-CA3D-93B8-A01C-7AB881E4AC59}"/>
              </a:ext>
            </a:extLst>
          </p:cNvPr>
          <p:cNvSpPr/>
          <p:nvPr/>
        </p:nvSpPr>
        <p:spPr>
          <a:xfrm>
            <a:off x="3270958" y="1090147"/>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9082FDE-110D-743D-ACF8-82C9902CF0DC}"/>
              </a:ext>
            </a:extLst>
          </p:cNvPr>
          <p:cNvSpPr/>
          <p:nvPr/>
        </p:nvSpPr>
        <p:spPr>
          <a:xfrm>
            <a:off x="3910246" y="1105358"/>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45D191-8A8D-01D7-16D7-A5C7D89F2459}"/>
              </a:ext>
            </a:extLst>
          </p:cNvPr>
          <p:cNvSpPr/>
          <p:nvPr/>
        </p:nvSpPr>
        <p:spPr>
          <a:xfrm>
            <a:off x="2631670" y="1743654"/>
            <a:ext cx="540000" cy="54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FE29317-81CB-1F46-BFF7-34C410ACD5BE}"/>
              </a:ext>
            </a:extLst>
          </p:cNvPr>
          <p:cNvSpPr/>
          <p:nvPr/>
        </p:nvSpPr>
        <p:spPr>
          <a:xfrm>
            <a:off x="2631670" y="2397161"/>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956349C-AB51-0F4E-AD8B-AAC074C74CD6}"/>
              </a:ext>
            </a:extLst>
          </p:cNvPr>
          <p:cNvSpPr/>
          <p:nvPr/>
        </p:nvSpPr>
        <p:spPr>
          <a:xfrm>
            <a:off x="3270958" y="2399766"/>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57385FD-9B57-954E-9EE2-5AA031067AC9}"/>
              </a:ext>
            </a:extLst>
          </p:cNvPr>
          <p:cNvSpPr/>
          <p:nvPr/>
        </p:nvSpPr>
        <p:spPr>
          <a:xfrm>
            <a:off x="3910246" y="1743654"/>
            <a:ext cx="540000" cy="54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D3EEA1-D63B-B862-17A3-44980E69E7D4}"/>
              </a:ext>
            </a:extLst>
          </p:cNvPr>
          <p:cNvSpPr/>
          <p:nvPr/>
        </p:nvSpPr>
        <p:spPr>
          <a:xfrm>
            <a:off x="3910246" y="2381950"/>
            <a:ext cx="540000" cy="54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455623-D394-855D-6DA5-C62CE7823B6F}"/>
              </a:ext>
            </a:extLst>
          </p:cNvPr>
          <p:cNvSpPr/>
          <p:nvPr/>
        </p:nvSpPr>
        <p:spPr>
          <a:xfrm>
            <a:off x="3270958" y="1743654"/>
            <a:ext cx="540000" cy="54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84F5D99-0E67-8A20-5AB6-9E9B458B8F15}"/>
              </a:ext>
            </a:extLst>
          </p:cNvPr>
          <p:cNvSpPr/>
          <p:nvPr/>
        </p:nvSpPr>
        <p:spPr>
          <a:xfrm>
            <a:off x="8614637" y="128782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1CFE0F-F497-9C7D-DDC9-6362CCB15BE8}"/>
              </a:ext>
            </a:extLst>
          </p:cNvPr>
          <p:cNvSpPr/>
          <p:nvPr/>
        </p:nvSpPr>
        <p:spPr>
          <a:xfrm>
            <a:off x="8614637" y="259744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F0E9CD1-11D0-894E-D728-A37FBBEBCD42}"/>
              </a:ext>
            </a:extLst>
          </p:cNvPr>
          <p:cNvSpPr/>
          <p:nvPr/>
        </p:nvSpPr>
        <p:spPr>
          <a:xfrm>
            <a:off x="8614637" y="1941331"/>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D03EE6A-223A-C4C4-99B5-30A86D1A3331}"/>
              </a:ext>
            </a:extLst>
          </p:cNvPr>
          <p:cNvSpPr/>
          <p:nvPr/>
        </p:nvSpPr>
        <p:spPr>
          <a:xfrm>
            <a:off x="8611179" y="1499888"/>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6CB8F6B-C992-6EB8-F45E-C0F84A8DE2BE}"/>
              </a:ext>
            </a:extLst>
          </p:cNvPr>
          <p:cNvSpPr/>
          <p:nvPr/>
        </p:nvSpPr>
        <p:spPr>
          <a:xfrm>
            <a:off x="8611179" y="17151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1D635F0-292E-A66E-5A32-9AD56C73AD09}"/>
              </a:ext>
            </a:extLst>
          </p:cNvPr>
          <p:cNvSpPr/>
          <p:nvPr/>
        </p:nvSpPr>
        <p:spPr>
          <a:xfrm>
            <a:off x="8611179" y="2153287"/>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315A9E8-9340-9A55-C57A-453A9F868241}"/>
              </a:ext>
            </a:extLst>
          </p:cNvPr>
          <p:cNvSpPr/>
          <p:nvPr/>
        </p:nvSpPr>
        <p:spPr>
          <a:xfrm>
            <a:off x="8611179" y="236858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11EF1FE-B208-2923-754C-86195AD1DB74}"/>
              </a:ext>
            </a:extLst>
          </p:cNvPr>
          <p:cNvSpPr/>
          <p:nvPr/>
        </p:nvSpPr>
        <p:spPr>
          <a:xfrm>
            <a:off x="8840161" y="128294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8289E17-508B-BF5D-33A5-1E329BF2393D}"/>
              </a:ext>
            </a:extLst>
          </p:cNvPr>
          <p:cNvSpPr/>
          <p:nvPr/>
        </p:nvSpPr>
        <p:spPr>
          <a:xfrm>
            <a:off x="8840161" y="2592562"/>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B8E7ADB-3AE8-6284-AD9D-4E4EAF273DB5}"/>
              </a:ext>
            </a:extLst>
          </p:cNvPr>
          <p:cNvSpPr/>
          <p:nvPr/>
        </p:nvSpPr>
        <p:spPr>
          <a:xfrm>
            <a:off x="8840161" y="1936450"/>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19191C6-DAE1-B485-96AC-07E7E343A0C9}"/>
              </a:ext>
            </a:extLst>
          </p:cNvPr>
          <p:cNvSpPr/>
          <p:nvPr/>
        </p:nvSpPr>
        <p:spPr>
          <a:xfrm>
            <a:off x="8836703" y="1495007"/>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EDBFDB9-9A95-953F-AE32-BA5AFAD718B6}"/>
              </a:ext>
            </a:extLst>
          </p:cNvPr>
          <p:cNvSpPr/>
          <p:nvPr/>
        </p:nvSpPr>
        <p:spPr>
          <a:xfrm>
            <a:off x="8836703" y="171030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82816B4-492A-5D5F-04B4-BFDCD06B0DC1}"/>
              </a:ext>
            </a:extLst>
          </p:cNvPr>
          <p:cNvSpPr/>
          <p:nvPr/>
        </p:nvSpPr>
        <p:spPr>
          <a:xfrm>
            <a:off x="8836703" y="214840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E170001-F8BC-0658-4AE2-BB773BD98B09}"/>
              </a:ext>
            </a:extLst>
          </p:cNvPr>
          <p:cNvSpPr/>
          <p:nvPr/>
        </p:nvSpPr>
        <p:spPr>
          <a:xfrm>
            <a:off x="8836703" y="236370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80668E6-0A59-1686-F4E9-8584D45CBCB4}"/>
              </a:ext>
            </a:extLst>
          </p:cNvPr>
          <p:cNvSpPr/>
          <p:nvPr/>
        </p:nvSpPr>
        <p:spPr>
          <a:xfrm>
            <a:off x="8387202" y="128927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CBEA01-0385-ABBF-9FF5-3F325CE96FF7}"/>
              </a:ext>
            </a:extLst>
          </p:cNvPr>
          <p:cNvSpPr/>
          <p:nvPr/>
        </p:nvSpPr>
        <p:spPr>
          <a:xfrm>
            <a:off x="8387202" y="259889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DF21DAF-7AAD-6F40-7CF3-443C6D14D57C}"/>
              </a:ext>
            </a:extLst>
          </p:cNvPr>
          <p:cNvSpPr/>
          <p:nvPr/>
        </p:nvSpPr>
        <p:spPr>
          <a:xfrm>
            <a:off x="8387202" y="1942782"/>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CBA53E1-B39D-9FE3-5EE8-4EAD5E826C18}"/>
              </a:ext>
            </a:extLst>
          </p:cNvPr>
          <p:cNvSpPr/>
          <p:nvPr/>
        </p:nvSpPr>
        <p:spPr>
          <a:xfrm>
            <a:off x="8383744" y="1501339"/>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FAD1F14-8FC1-3D9E-0621-18AD4ECBE554}"/>
              </a:ext>
            </a:extLst>
          </p:cNvPr>
          <p:cNvSpPr/>
          <p:nvPr/>
        </p:nvSpPr>
        <p:spPr>
          <a:xfrm>
            <a:off x="8383744" y="171663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66640DD-4005-5CD0-8449-B94700983CCF}"/>
              </a:ext>
            </a:extLst>
          </p:cNvPr>
          <p:cNvSpPr/>
          <p:nvPr/>
        </p:nvSpPr>
        <p:spPr>
          <a:xfrm>
            <a:off x="8383744" y="2154738"/>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A857577-D21A-8C3D-2C89-8182F4BEA50F}"/>
              </a:ext>
            </a:extLst>
          </p:cNvPr>
          <p:cNvSpPr/>
          <p:nvPr/>
        </p:nvSpPr>
        <p:spPr>
          <a:xfrm>
            <a:off x="8383744" y="237003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23F2A32-2F7B-0653-88ED-AB865B3EADAB}"/>
              </a:ext>
            </a:extLst>
          </p:cNvPr>
          <p:cNvSpPr/>
          <p:nvPr/>
        </p:nvSpPr>
        <p:spPr>
          <a:xfrm>
            <a:off x="8165136" y="128998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A38E38C-1816-2F48-C4F6-303CE46707A5}"/>
              </a:ext>
            </a:extLst>
          </p:cNvPr>
          <p:cNvSpPr/>
          <p:nvPr/>
        </p:nvSpPr>
        <p:spPr>
          <a:xfrm>
            <a:off x="8165136" y="2599599"/>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2200EFE-8070-E240-CECA-7761597726C4}"/>
              </a:ext>
            </a:extLst>
          </p:cNvPr>
          <p:cNvSpPr/>
          <p:nvPr/>
        </p:nvSpPr>
        <p:spPr>
          <a:xfrm>
            <a:off x="8165136" y="1943487"/>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0F7C7F3-B6C9-4CD3-E26E-13F577AA07DB}"/>
              </a:ext>
            </a:extLst>
          </p:cNvPr>
          <p:cNvSpPr/>
          <p:nvPr/>
        </p:nvSpPr>
        <p:spPr>
          <a:xfrm>
            <a:off x="8161678" y="150204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AE604DE-9FCE-7065-FEDF-9D0AED010C04}"/>
              </a:ext>
            </a:extLst>
          </p:cNvPr>
          <p:cNvSpPr/>
          <p:nvPr/>
        </p:nvSpPr>
        <p:spPr>
          <a:xfrm>
            <a:off x="8161678" y="171734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9F70DD-62B5-D06E-F601-51F355BD4721}"/>
              </a:ext>
            </a:extLst>
          </p:cNvPr>
          <p:cNvSpPr/>
          <p:nvPr/>
        </p:nvSpPr>
        <p:spPr>
          <a:xfrm>
            <a:off x="8161678" y="215544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704883-575D-2A19-F9F6-B1BE799C8594}"/>
              </a:ext>
            </a:extLst>
          </p:cNvPr>
          <p:cNvSpPr/>
          <p:nvPr/>
        </p:nvSpPr>
        <p:spPr>
          <a:xfrm>
            <a:off x="8161678" y="237074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FE28CA1-E178-2966-BD23-73D70141BF28}"/>
              </a:ext>
            </a:extLst>
          </p:cNvPr>
          <p:cNvSpPr/>
          <p:nvPr/>
        </p:nvSpPr>
        <p:spPr>
          <a:xfrm>
            <a:off x="9069143" y="1286417"/>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DAF1B2A-114B-F969-2E2E-49D16E3EEE28}"/>
              </a:ext>
            </a:extLst>
          </p:cNvPr>
          <p:cNvSpPr/>
          <p:nvPr/>
        </p:nvSpPr>
        <p:spPr>
          <a:xfrm>
            <a:off x="9069143" y="259603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70CD91F-3B85-E3D2-176E-FE677A5670B3}"/>
              </a:ext>
            </a:extLst>
          </p:cNvPr>
          <p:cNvSpPr/>
          <p:nvPr/>
        </p:nvSpPr>
        <p:spPr>
          <a:xfrm>
            <a:off x="9069143" y="1939924"/>
            <a:ext cx="180000" cy="180000"/>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6EB62E4-1C68-AD65-F3DE-17A02B2C28C6}"/>
              </a:ext>
            </a:extLst>
          </p:cNvPr>
          <p:cNvSpPr/>
          <p:nvPr/>
        </p:nvSpPr>
        <p:spPr>
          <a:xfrm>
            <a:off x="9065685" y="149848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CD26EB3-4BF7-654F-7B1F-D5C7B041A93D}"/>
              </a:ext>
            </a:extLst>
          </p:cNvPr>
          <p:cNvSpPr/>
          <p:nvPr/>
        </p:nvSpPr>
        <p:spPr>
          <a:xfrm>
            <a:off x="9065685" y="1713778"/>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D929D2D-AED2-0C7C-16E1-38E37846C222}"/>
              </a:ext>
            </a:extLst>
          </p:cNvPr>
          <p:cNvSpPr/>
          <p:nvPr/>
        </p:nvSpPr>
        <p:spPr>
          <a:xfrm>
            <a:off x="9065685" y="215188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ABF8308-F01B-5CBC-3815-2F6E40118EEC}"/>
              </a:ext>
            </a:extLst>
          </p:cNvPr>
          <p:cNvSpPr/>
          <p:nvPr/>
        </p:nvSpPr>
        <p:spPr>
          <a:xfrm>
            <a:off x="9065685" y="2367177"/>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a:extLst>
              <a:ext uri="{FF2B5EF4-FFF2-40B4-BE49-F238E27FC236}">
                <a16:creationId xmlns:a16="http://schemas.microsoft.com/office/drawing/2014/main" id="{6ABA89DE-0BB3-8C70-0AC4-26288B9803F9}"/>
              </a:ext>
            </a:extLst>
          </p:cNvPr>
          <p:cNvSpPr/>
          <p:nvPr/>
        </p:nvSpPr>
        <p:spPr>
          <a:xfrm>
            <a:off x="4945278" y="1541006"/>
            <a:ext cx="2692509" cy="61088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E2B829F7-9F43-448A-D823-650CD828E89A}"/>
              </a:ext>
            </a:extLst>
          </p:cNvPr>
          <p:cNvSpPr txBox="1"/>
          <p:nvPr/>
        </p:nvSpPr>
        <p:spPr>
          <a:xfrm>
            <a:off x="4942221" y="2046855"/>
            <a:ext cx="2690610" cy="369332"/>
          </a:xfrm>
          <a:prstGeom prst="rect">
            <a:avLst/>
          </a:prstGeom>
          <a:noFill/>
        </p:spPr>
        <p:txBody>
          <a:bodyPr wrap="square" rtlCol="0">
            <a:spAutoFit/>
          </a:bodyPr>
          <a:lstStyle/>
          <a:p>
            <a:pPr algn="ctr"/>
            <a:r>
              <a:rPr lang="en-US" dirty="0">
                <a:latin typeface="Cambria" panose="02040503050406030204" pitchFamily="18" charset="0"/>
              </a:rPr>
              <a:t>Technology Scaling</a:t>
            </a:r>
          </a:p>
        </p:txBody>
      </p:sp>
      <p:sp>
        <p:nvSpPr>
          <p:cNvPr id="79" name="Lightning Bolt 78">
            <a:extLst>
              <a:ext uri="{FF2B5EF4-FFF2-40B4-BE49-F238E27FC236}">
                <a16:creationId xmlns:a16="http://schemas.microsoft.com/office/drawing/2014/main" id="{CE042B6C-F4B7-D423-C677-F706BD9D0CED}"/>
              </a:ext>
            </a:extLst>
          </p:cNvPr>
          <p:cNvSpPr/>
          <p:nvPr/>
        </p:nvSpPr>
        <p:spPr>
          <a:xfrm>
            <a:off x="2499723" y="1013309"/>
            <a:ext cx="522514" cy="449634"/>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Lightning Bolt 80">
            <a:extLst>
              <a:ext uri="{FF2B5EF4-FFF2-40B4-BE49-F238E27FC236}">
                <a16:creationId xmlns:a16="http://schemas.microsoft.com/office/drawing/2014/main" id="{F9FC8ECC-5DED-2D23-269A-DBB7024AC956}"/>
              </a:ext>
            </a:extLst>
          </p:cNvPr>
          <p:cNvSpPr/>
          <p:nvPr/>
        </p:nvSpPr>
        <p:spPr>
          <a:xfrm>
            <a:off x="3793251" y="2334738"/>
            <a:ext cx="522514" cy="449634"/>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Lightning Bolt 81">
            <a:extLst>
              <a:ext uri="{FF2B5EF4-FFF2-40B4-BE49-F238E27FC236}">
                <a16:creationId xmlns:a16="http://schemas.microsoft.com/office/drawing/2014/main" id="{454F998A-77E0-297A-795D-AEC85212E5F9}"/>
              </a:ext>
            </a:extLst>
          </p:cNvPr>
          <p:cNvSpPr/>
          <p:nvPr/>
        </p:nvSpPr>
        <p:spPr>
          <a:xfrm>
            <a:off x="8137638" y="1673552"/>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Lightning Bolt 83">
            <a:extLst>
              <a:ext uri="{FF2B5EF4-FFF2-40B4-BE49-F238E27FC236}">
                <a16:creationId xmlns:a16="http://schemas.microsoft.com/office/drawing/2014/main" id="{E32075D9-345C-FE60-C2AD-E1A1FB52771B}"/>
              </a:ext>
            </a:extLst>
          </p:cNvPr>
          <p:cNvSpPr/>
          <p:nvPr/>
        </p:nvSpPr>
        <p:spPr>
          <a:xfrm>
            <a:off x="8358252" y="2135274"/>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Lightning Bolt 84">
            <a:extLst>
              <a:ext uri="{FF2B5EF4-FFF2-40B4-BE49-F238E27FC236}">
                <a16:creationId xmlns:a16="http://schemas.microsoft.com/office/drawing/2014/main" id="{4596B635-1B91-EBCD-7011-C0A69AEEE185}"/>
              </a:ext>
            </a:extLst>
          </p:cNvPr>
          <p:cNvSpPr/>
          <p:nvPr/>
        </p:nvSpPr>
        <p:spPr>
          <a:xfrm>
            <a:off x="8583776" y="2129050"/>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Lightning Bolt 85">
            <a:extLst>
              <a:ext uri="{FF2B5EF4-FFF2-40B4-BE49-F238E27FC236}">
                <a16:creationId xmlns:a16="http://schemas.microsoft.com/office/drawing/2014/main" id="{79A9432D-1532-62A4-3F5A-9D71F33B9C50}"/>
              </a:ext>
            </a:extLst>
          </p:cNvPr>
          <p:cNvSpPr/>
          <p:nvPr/>
        </p:nvSpPr>
        <p:spPr>
          <a:xfrm>
            <a:off x="8810500" y="1673837"/>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Lightning Bolt 86">
            <a:extLst>
              <a:ext uri="{FF2B5EF4-FFF2-40B4-BE49-F238E27FC236}">
                <a16:creationId xmlns:a16="http://schemas.microsoft.com/office/drawing/2014/main" id="{8D51E862-6C3D-BBF9-F2DE-664BE7C98BD2}"/>
              </a:ext>
            </a:extLst>
          </p:cNvPr>
          <p:cNvSpPr/>
          <p:nvPr/>
        </p:nvSpPr>
        <p:spPr>
          <a:xfrm>
            <a:off x="8137638" y="2351342"/>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Lightning Bolt 87">
            <a:extLst>
              <a:ext uri="{FF2B5EF4-FFF2-40B4-BE49-F238E27FC236}">
                <a16:creationId xmlns:a16="http://schemas.microsoft.com/office/drawing/2014/main" id="{7055D68A-DDDA-F2C3-EA7E-7951E437A83A}"/>
              </a:ext>
            </a:extLst>
          </p:cNvPr>
          <p:cNvSpPr/>
          <p:nvPr/>
        </p:nvSpPr>
        <p:spPr>
          <a:xfrm>
            <a:off x="8581196" y="2334651"/>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Lightning Bolt 88">
            <a:extLst>
              <a:ext uri="{FF2B5EF4-FFF2-40B4-BE49-F238E27FC236}">
                <a16:creationId xmlns:a16="http://schemas.microsoft.com/office/drawing/2014/main" id="{C2EE4269-C362-2DCF-D453-11078C010018}"/>
              </a:ext>
            </a:extLst>
          </p:cNvPr>
          <p:cNvSpPr/>
          <p:nvPr/>
        </p:nvSpPr>
        <p:spPr>
          <a:xfrm>
            <a:off x="9019753" y="2136166"/>
            <a:ext cx="216000" cy="216000"/>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7E7018A6-A5F7-F297-5D3E-EC8446BAC752}"/>
              </a:ext>
            </a:extLst>
          </p:cNvPr>
          <p:cNvGraphicFramePr>
            <a:graphicFrameLocks/>
          </p:cNvGraphicFramePr>
          <p:nvPr>
            <p:extLst>
              <p:ext uri="{D42A27DB-BD31-4B8C-83A1-F6EECF244321}">
                <p14:modId xmlns:p14="http://schemas.microsoft.com/office/powerpoint/2010/main" val="2904338334"/>
              </p:ext>
            </p:extLst>
          </p:nvPr>
        </p:nvGraphicFramePr>
        <p:xfrm>
          <a:off x="1797896" y="2674289"/>
          <a:ext cx="8870104" cy="259340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6A9388FA-0B6D-1C65-0A23-8866B6DE024F}"/>
              </a:ext>
            </a:extLst>
          </p:cNvPr>
          <p:cNvSpPr txBox="1"/>
          <p:nvPr/>
        </p:nvSpPr>
        <p:spPr>
          <a:xfrm>
            <a:off x="1676400" y="4184969"/>
            <a:ext cx="1695592" cy="369332"/>
          </a:xfrm>
          <a:prstGeom prst="rect">
            <a:avLst/>
          </a:prstGeom>
          <a:noFill/>
        </p:spPr>
        <p:txBody>
          <a:bodyPr wrap="none" rtlCol="0">
            <a:spAutoFit/>
          </a:bodyPr>
          <a:lstStyle/>
          <a:p>
            <a:r>
              <a:rPr lang="en-US" dirty="0">
                <a:latin typeface="Cambria" panose="02040503050406030204" pitchFamily="18" charset="0"/>
              </a:rPr>
              <a:t>[Luo+, ISCA’23]</a:t>
            </a:r>
          </a:p>
        </p:txBody>
      </p:sp>
      <p:sp>
        <p:nvSpPr>
          <p:cNvPr id="9" name="TextBox 8">
            <a:extLst>
              <a:ext uri="{FF2B5EF4-FFF2-40B4-BE49-F238E27FC236}">
                <a16:creationId xmlns:a16="http://schemas.microsoft.com/office/drawing/2014/main" id="{F0BEC62F-E8DB-D97D-4099-9939E1DD205C}"/>
              </a:ext>
            </a:extLst>
          </p:cNvPr>
          <p:cNvSpPr txBox="1"/>
          <p:nvPr/>
        </p:nvSpPr>
        <p:spPr>
          <a:xfrm>
            <a:off x="1676400" y="3633074"/>
            <a:ext cx="1724446" cy="369332"/>
          </a:xfrm>
          <a:prstGeom prst="rect">
            <a:avLst/>
          </a:prstGeom>
          <a:noFill/>
        </p:spPr>
        <p:txBody>
          <a:bodyPr wrap="none" rtlCol="0">
            <a:spAutoFit/>
          </a:bodyPr>
          <a:lstStyle/>
          <a:p>
            <a:r>
              <a:rPr lang="en-US" dirty="0">
                <a:latin typeface="Cambria" panose="02040503050406030204" pitchFamily="18" charset="0"/>
              </a:rPr>
              <a:t>[Kim+, ISCA’20]</a:t>
            </a:r>
          </a:p>
        </p:txBody>
      </p:sp>
      <p:sp>
        <p:nvSpPr>
          <p:cNvPr id="11" name="TextBox 10">
            <a:extLst>
              <a:ext uri="{FF2B5EF4-FFF2-40B4-BE49-F238E27FC236}">
                <a16:creationId xmlns:a16="http://schemas.microsoft.com/office/drawing/2014/main" id="{EAF2DF7C-C543-4A45-F110-D38E9AEB6135}"/>
              </a:ext>
            </a:extLst>
          </p:cNvPr>
          <p:cNvSpPr txBox="1"/>
          <p:nvPr/>
        </p:nvSpPr>
        <p:spPr>
          <a:xfrm>
            <a:off x="1676407" y="3102243"/>
            <a:ext cx="1723549" cy="369332"/>
          </a:xfrm>
          <a:prstGeom prst="rect">
            <a:avLst/>
          </a:prstGeom>
          <a:noFill/>
        </p:spPr>
        <p:txBody>
          <a:bodyPr wrap="none" rtlCol="0">
            <a:spAutoFit/>
          </a:bodyPr>
          <a:lstStyle/>
          <a:p>
            <a:r>
              <a:rPr lang="en-US" dirty="0">
                <a:latin typeface="Cambria" panose="02040503050406030204" pitchFamily="18" charset="0"/>
              </a:rPr>
              <a:t>[Kim+, ISCA’14]</a:t>
            </a:r>
          </a:p>
        </p:txBody>
      </p:sp>
    </p:spTree>
    <p:extLst>
      <p:ext uri="{BB962C8B-B14F-4D97-AF65-F5344CB8AC3E}">
        <p14:creationId xmlns:p14="http://schemas.microsoft.com/office/powerpoint/2010/main" val="365643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3" grpId="0">
        <p:bldAsOne/>
      </p:bldGraphic>
      <p:bldP spid="8"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p:txBody>
          <a:bodyPr vert="horz" lIns="91440" tIns="45720" rIns="91440" bIns="45720" rtlCol="0" anchor="ctr">
            <a:normAutofit/>
          </a:bodyPr>
          <a:lstStyle/>
          <a:p>
            <a:r>
              <a:rPr lang="en-US" dirty="0">
                <a:latin typeface="Cambria"/>
                <a:ea typeface="Cambria"/>
              </a:rPr>
              <a:t>Circuit-Level Justification</a:t>
            </a:r>
            <a:endParaRPr lang="en-US" dirty="0">
              <a:ea typeface="Cambria"/>
            </a:endParaRPr>
          </a:p>
        </p:txBody>
      </p:sp>
      <p:sp>
        <p:nvSpPr>
          <p:cNvPr id="6" name="Content Placeholder 2">
            <a:extLst>
              <a:ext uri="{FF2B5EF4-FFF2-40B4-BE49-F238E27FC236}">
                <a16:creationId xmlns:a16="http://schemas.microsoft.com/office/drawing/2014/main" id="{E68A40EE-73C4-4C53-A6D7-0C2F255D455F}"/>
              </a:ext>
            </a:extLst>
          </p:cNvPr>
          <p:cNvSpPr>
            <a:spLocks noGrp="1"/>
          </p:cNvSpPr>
          <p:nvPr>
            <p:ph idx="1"/>
          </p:nvPr>
        </p:nvSpPr>
        <p:spPr/>
        <p:txBody>
          <a:bodyPr vert="horz" lIns="91440" tIns="45720" rIns="91440" bIns="45720" rtlCol="0" anchor="t">
            <a:noAutofit/>
          </a:bodyPr>
          <a:lstStyle/>
          <a:p>
            <a:pPr marL="0" indent="0">
              <a:spcAft>
                <a:spcPts val="600"/>
              </a:spcAft>
              <a:buNone/>
            </a:pPr>
            <a:r>
              <a:rPr lang="en-US" sz="2000" dirty="0">
                <a:latin typeface="Cambria"/>
                <a:ea typeface="Cambria"/>
              </a:rPr>
              <a:t>We hypothesize that our observations are caused by the </a:t>
            </a:r>
            <a:r>
              <a:rPr lang="en-US" sz="2000" b="1" dirty="0">
                <a:solidFill>
                  <a:srgbClr val="C00000"/>
                </a:solidFill>
                <a:latin typeface="Cambria"/>
                <a:ea typeface="Cambria"/>
              </a:rPr>
              <a:t>non-monotonic behavior of charge trapping</a:t>
            </a:r>
            <a:r>
              <a:rPr lang="en-US" sz="2000" dirty="0">
                <a:latin typeface="Cambria"/>
                <a:ea typeface="Cambria"/>
              </a:rPr>
              <a:t> characteristics of DRAM </a:t>
            </a:r>
            <a:r>
              <a:rPr lang="en-US" sz="2000">
                <a:latin typeface="Cambria"/>
                <a:ea typeface="Cambria"/>
              </a:rPr>
              <a:t>cells</a:t>
            </a:r>
            <a:endParaRPr lang="en-US" sz="2000"/>
          </a:p>
        </p:txBody>
      </p:sp>
      <p:pic>
        <p:nvPicPr>
          <p:cNvPr id="2" name="Picture 2" descr="Chart, line chart&#10;&#10;Description automatically generated">
            <a:extLst>
              <a:ext uri="{FF2B5EF4-FFF2-40B4-BE49-F238E27FC236}">
                <a16:creationId xmlns:a16="http://schemas.microsoft.com/office/drawing/2014/main" id="{92532588-010F-4E46-9124-883A46327B94}"/>
              </a:ext>
            </a:extLst>
          </p:cNvPr>
          <p:cNvPicPr>
            <a:picLocks noChangeAspect="1"/>
          </p:cNvPicPr>
          <p:nvPr/>
        </p:nvPicPr>
        <p:blipFill>
          <a:blip r:embed="rId3"/>
          <a:stretch>
            <a:fillRect/>
          </a:stretch>
        </p:blipFill>
        <p:spPr>
          <a:xfrm>
            <a:off x="3414584" y="1922032"/>
            <a:ext cx="5622324" cy="2581450"/>
          </a:xfrm>
          <a:prstGeom prst="rect">
            <a:avLst/>
          </a:prstGeom>
        </p:spPr>
      </p:pic>
      <p:sp>
        <p:nvSpPr>
          <p:cNvPr id="3" name="TextBox 2">
            <a:extLst>
              <a:ext uri="{FF2B5EF4-FFF2-40B4-BE49-F238E27FC236}">
                <a16:creationId xmlns:a16="http://schemas.microsoft.com/office/drawing/2014/main" id="{A06720E8-18BE-4C42-87ED-746FDFC7A264}"/>
              </a:ext>
            </a:extLst>
          </p:cNvPr>
          <p:cNvSpPr txBox="1"/>
          <p:nvPr/>
        </p:nvSpPr>
        <p:spPr>
          <a:xfrm>
            <a:off x="3210697" y="1569308"/>
            <a:ext cx="57706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a:defRPr/>
            </a:pPr>
            <a:r>
              <a:rPr lang="en-US" sz="2800" b="1">
                <a:solidFill>
                  <a:srgbClr val="538233"/>
                </a:solidFill>
                <a:latin typeface="Cambria"/>
              </a:rPr>
              <a:t>3D TCAD model [Yang+, EDL'19]</a:t>
            </a:r>
            <a:endParaRPr lang="en-US" sz="2800">
              <a:solidFill>
                <a:srgbClr val="538233"/>
              </a:solidFill>
              <a:latin typeface="Calibri" panose="020F0502020204030204"/>
              <a:cs typeface="Calibri"/>
            </a:endParaRPr>
          </a:p>
        </p:txBody>
      </p:sp>
      <p:sp>
        <p:nvSpPr>
          <p:cNvPr id="5" name="TextBox 4">
            <a:extLst>
              <a:ext uri="{FF2B5EF4-FFF2-40B4-BE49-F238E27FC236}">
                <a16:creationId xmlns:a16="http://schemas.microsoft.com/office/drawing/2014/main" id="{8E673324-BFB1-45F7-A641-6CC9E1105E91}"/>
              </a:ext>
            </a:extLst>
          </p:cNvPr>
          <p:cNvSpPr txBox="1"/>
          <p:nvPr/>
        </p:nvSpPr>
        <p:spPr>
          <a:xfrm>
            <a:off x="1524000" y="4701725"/>
            <a:ext cx="9144000" cy="707886"/>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algn="ctr" defTabSz="914400">
              <a:defRPr/>
            </a:pPr>
            <a:r>
              <a:rPr lang="en-US" sz="2000" dirty="0">
                <a:solidFill>
                  <a:prstClr val="black"/>
                </a:solidFill>
                <a:latin typeface="Arial"/>
                <a:cs typeface="Arial"/>
              </a:rPr>
              <a:t> </a:t>
            </a:r>
            <a:r>
              <a:rPr lang="en-US" sz="2000" b="1" i="1" dirty="0">
                <a:solidFill>
                  <a:srgbClr val="C00000"/>
                </a:solidFill>
                <a:latin typeface="Cambria"/>
                <a:ea typeface="Cambria"/>
                <a:cs typeface="Arial"/>
              </a:rPr>
              <a:t>HC</a:t>
            </a:r>
            <a:r>
              <a:rPr lang="en-US" sz="2000" b="1" i="1" baseline="-25000" dirty="0">
                <a:solidFill>
                  <a:srgbClr val="C00000"/>
                </a:solidFill>
                <a:latin typeface="Cambria"/>
                <a:ea typeface="Cambria"/>
                <a:cs typeface="Arial"/>
              </a:rPr>
              <a:t>first</a:t>
            </a:r>
            <a:r>
              <a:rPr lang="en-US" sz="2000" b="1" dirty="0">
                <a:solidFill>
                  <a:srgbClr val="C00000"/>
                </a:solidFill>
                <a:latin typeface="Cambria"/>
                <a:ea typeface="Cambria"/>
                <a:cs typeface="Arial"/>
              </a:rPr>
              <a:t> decreases as temperature increases</a:t>
            </a:r>
            <a:r>
              <a:rPr lang="en-US" sz="2000" dirty="0">
                <a:solidFill>
                  <a:prstClr val="black"/>
                </a:solidFill>
                <a:latin typeface="Cambria"/>
                <a:ea typeface="Cambria"/>
                <a:cs typeface="Arial"/>
              </a:rPr>
              <a:t>, until a temperature inflection point where </a:t>
            </a:r>
            <a:r>
              <a:rPr lang="en-US" sz="2000" b="1" i="1" dirty="0">
                <a:solidFill>
                  <a:srgbClr val="538233"/>
                </a:solidFill>
                <a:latin typeface="Cambria"/>
                <a:ea typeface="Cambria"/>
                <a:cs typeface="Arial"/>
              </a:rPr>
              <a:t>HC</a:t>
            </a:r>
            <a:r>
              <a:rPr lang="en-US" sz="2000" b="1" i="1" baseline="-25000" dirty="0">
                <a:solidFill>
                  <a:srgbClr val="538233"/>
                </a:solidFill>
                <a:latin typeface="Cambria"/>
                <a:ea typeface="Cambria"/>
                <a:cs typeface="Arial"/>
              </a:rPr>
              <a:t>first</a:t>
            </a:r>
            <a:r>
              <a:rPr lang="en-US" sz="2000" b="1" dirty="0">
                <a:solidFill>
                  <a:srgbClr val="538233"/>
                </a:solidFill>
                <a:latin typeface="Cambria"/>
                <a:ea typeface="Cambria"/>
                <a:cs typeface="Arial"/>
              </a:rPr>
              <a:t> starts to increase as temperature increases</a:t>
            </a:r>
            <a:endParaRPr lang="en-US" sz="2000">
              <a:solidFill>
                <a:srgbClr val="538233"/>
              </a:solidFill>
              <a:latin typeface="Cambria"/>
              <a:ea typeface="Cambria"/>
              <a:cs typeface="Calibri" panose="020F0502020204030204"/>
            </a:endParaRPr>
          </a:p>
        </p:txBody>
      </p:sp>
      <p:sp>
        <p:nvSpPr>
          <p:cNvPr id="8" name="TextBox 7">
            <a:extLst>
              <a:ext uri="{FF2B5EF4-FFF2-40B4-BE49-F238E27FC236}">
                <a16:creationId xmlns:a16="http://schemas.microsoft.com/office/drawing/2014/main" id="{8697FA39-39B8-4AEF-A1B5-6E8092D9E449}"/>
              </a:ext>
            </a:extLst>
          </p:cNvPr>
          <p:cNvSpPr txBox="1"/>
          <p:nvPr/>
        </p:nvSpPr>
        <p:spPr>
          <a:xfrm>
            <a:off x="1521941" y="5669671"/>
            <a:ext cx="9144000" cy="707886"/>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algn="ctr" defTabSz="914400">
              <a:defRPr/>
            </a:pPr>
            <a:r>
              <a:rPr lang="en-US" sz="2000" dirty="0">
                <a:solidFill>
                  <a:prstClr val="black"/>
                </a:solidFill>
                <a:latin typeface="Cambria"/>
                <a:ea typeface="+mn-lt"/>
                <a:cs typeface="Calibri" panose="020F0502020204030204"/>
              </a:rPr>
              <a:t>A </a:t>
            </a:r>
            <a:r>
              <a:rPr lang="en-US" sz="2000" b="1" dirty="0">
                <a:solidFill>
                  <a:srgbClr val="C00000"/>
                </a:solidFill>
                <a:latin typeface="Cambria"/>
                <a:ea typeface="+mn-lt"/>
                <a:cs typeface="Calibri" panose="020F0502020204030204"/>
              </a:rPr>
              <a:t>cell is more vulnerable</a:t>
            </a:r>
            <a:r>
              <a:rPr lang="en-US" sz="2000" dirty="0">
                <a:solidFill>
                  <a:prstClr val="black"/>
                </a:solidFill>
                <a:latin typeface="Cambria"/>
                <a:ea typeface="+mn-lt"/>
                <a:cs typeface="Calibri" panose="020F0502020204030204"/>
              </a:rPr>
              <a:t> to RowHammer at </a:t>
            </a:r>
            <a:r>
              <a:rPr lang="en-US" sz="2000" b="1" dirty="0">
                <a:solidFill>
                  <a:srgbClr val="C00000"/>
                </a:solidFill>
                <a:latin typeface="Cambria"/>
                <a:ea typeface="+mn-lt"/>
                <a:cs typeface="Calibri" panose="020F0502020204030204"/>
              </a:rPr>
              <a:t>temperatures close to its temperature </a:t>
            </a:r>
            <a:r>
              <a:rPr lang="en-US" sz="2000" b="1">
                <a:solidFill>
                  <a:srgbClr val="C00000"/>
                </a:solidFill>
                <a:latin typeface="Cambria"/>
                <a:ea typeface="+mn-lt"/>
                <a:cs typeface="Calibri" panose="020F0502020204030204"/>
              </a:rPr>
              <a:t>inflection point</a:t>
            </a:r>
            <a:endParaRPr lang="en-US" b="1">
              <a:solidFill>
                <a:srgbClr val="C00000"/>
              </a:solidFill>
              <a:latin typeface="Cambria"/>
              <a:ea typeface="Cambria"/>
            </a:endParaRPr>
          </a:p>
        </p:txBody>
      </p:sp>
    </p:spTree>
    <p:extLst>
      <p:ext uri="{BB962C8B-B14F-4D97-AF65-F5344CB8AC3E}">
        <p14:creationId xmlns:p14="http://schemas.microsoft.com/office/powerpoint/2010/main" val="409745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4DFF-6DB0-0E79-DCDB-9EE556B2A52A}"/>
              </a:ext>
            </a:extLst>
          </p:cNvPr>
          <p:cNvSpPr>
            <a:spLocks noGrp="1"/>
          </p:cNvSpPr>
          <p:nvPr>
            <p:ph type="title"/>
          </p:nvPr>
        </p:nvSpPr>
        <p:spPr/>
        <p:txBody>
          <a:bodyPr>
            <a:normAutofit fontScale="90000"/>
          </a:bodyPr>
          <a:lstStyle/>
          <a:p>
            <a:r>
              <a:rPr lang="en-US" sz="3600" dirty="0">
                <a:latin typeface="Cambria"/>
                <a:ea typeface="Cambria"/>
              </a:rPr>
              <a:t>Example Attack Improvement: </a:t>
            </a:r>
            <a:br>
              <a:rPr lang="en-US" sz="3600" dirty="0">
                <a:latin typeface="Cambria"/>
                <a:ea typeface="Cambria"/>
              </a:rPr>
            </a:br>
            <a:r>
              <a:rPr lang="en-US" dirty="0">
                <a:latin typeface="Cambria"/>
                <a:ea typeface="Cambria"/>
              </a:rPr>
              <a:t>Temperature-Dependent Trigger</a:t>
            </a:r>
            <a:endParaRPr lang="en-US" dirty="0"/>
          </a:p>
        </p:txBody>
      </p:sp>
      <p:sp>
        <p:nvSpPr>
          <p:cNvPr id="32" name="Content Placeholder 31">
            <a:extLst>
              <a:ext uri="{FF2B5EF4-FFF2-40B4-BE49-F238E27FC236}">
                <a16:creationId xmlns:a16="http://schemas.microsoft.com/office/drawing/2014/main" id="{822A8C24-B4D1-A64E-A6CE-2B45144826A9}"/>
              </a:ext>
            </a:extLst>
          </p:cNvPr>
          <p:cNvSpPr>
            <a:spLocks noGrp="1"/>
          </p:cNvSpPr>
          <p:nvPr>
            <p:ph idx="1"/>
          </p:nvPr>
        </p:nvSpPr>
        <p:spPr/>
        <p:txBody>
          <a:bodyPr vert="horz" lIns="91440" tIns="45720" rIns="91440" bIns="45720" rtlCol="0" anchor="t">
            <a:normAutofit/>
          </a:bodyPr>
          <a:lstStyle/>
          <a:p>
            <a:pPr marL="0" indent="0">
              <a:buNone/>
            </a:pPr>
            <a:endParaRPr lang="en-US" sz="3200" b="1" dirty="0">
              <a:latin typeface="Cambria"/>
              <a:ea typeface="Cambria"/>
            </a:endParaRPr>
          </a:p>
          <a:p>
            <a:pPr marL="808038" lvl="1" indent="0">
              <a:buClr>
                <a:schemeClr val="tx1"/>
              </a:buClr>
              <a:buNone/>
            </a:pPr>
            <a:endParaRPr lang="en-US" sz="1600" dirty="0">
              <a:latin typeface="Cambria"/>
              <a:ea typeface="Cambria"/>
            </a:endParaRPr>
          </a:p>
          <a:p>
            <a:pPr marL="808038" lvl="1" indent="0">
              <a:buClr>
                <a:schemeClr val="tx1"/>
              </a:buClr>
              <a:buNone/>
            </a:pPr>
            <a:r>
              <a:rPr lang="en-US" sz="2800" dirty="0">
                <a:latin typeface="Cambria"/>
                <a:ea typeface="Cambria"/>
              </a:rPr>
              <a:t>Identify </a:t>
            </a:r>
            <a:r>
              <a:rPr lang="en-US" sz="2800" b="1" dirty="0">
                <a:solidFill>
                  <a:srgbClr val="C00000"/>
                </a:solidFill>
                <a:latin typeface="Cambria"/>
                <a:ea typeface="Cambria"/>
              </a:rPr>
              <a:t>abnormal increase </a:t>
            </a:r>
            <a:br>
              <a:rPr lang="en-US" sz="2800" b="1" dirty="0">
                <a:solidFill>
                  <a:srgbClr val="C00000"/>
                </a:solidFill>
                <a:latin typeface="Cambria"/>
                <a:ea typeface="Cambria"/>
              </a:rPr>
            </a:br>
            <a:r>
              <a:rPr lang="en-US" sz="2800" dirty="0">
                <a:latin typeface="Cambria"/>
                <a:ea typeface="Cambria"/>
              </a:rPr>
              <a:t>in temperature to attack a data center </a:t>
            </a:r>
            <a:br>
              <a:rPr lang="en-US" sz="2800" dirty="0">
                <a:latin typeface="Cambria"/>
                <a:ea typeface="Cambria"/>
              </a:rPr>
            </a:br>
            <a:r>
              <a:rPr lang="en-US" sz="2800" b="1" dirty="0">
                <a:solidFill>
                  <a:srgbClr val="C00000"/>
                </a:solidFill>
                <a:latin typeface="Cambria"/>
                <a:ea typeface="Cambria"/>
              </a:rPr>
              <a:t>during its peak hours</a:t>
            </a:r>
          </a:p>
          <a:p>
            <a:pPr marL="808038" lvl="2" indent="0">
              <a:buClr>
                <a:srgbClr val="000000"/>
              </a:buClr>
              <a:buNone/>
            </a:pPr>
            <a:endParaRPr lang="en-US" sz="2800" b="1" dirty="0">
              <a:solidFill>
                <a:srgbClr val="C00000"/>
              </a:solidFill>
              <a:latin typeface="Cambria"/>
              <a:ea typeface="Cambria"/>
            </a:endParaRPr>
          </a:p>
          <a:p>
            <a:pPr marL="808038" lvl="2" indent="0">
              <a:buNone/>
            </a:pPr>
            <a:endParaRPr lang="en-US" sz="2800" b="1" dirty="0">
              <a:solidFill>
                <a:srgbClr val="C00000"/>
              </a:solidFill>
              <a:latin typeface="Cambria"/>
              <a:ea typeface="Cambria"/>
            </a:endParaRPr>
          </a:p>
          <a:p>
            <a:pPr marL="808038" lvl="1" indent="0">
              <a:buClr>
                <a:srgbClr val="000000"/>
              </a:buClr>
              <a:buNone/>
            </a:pPr>
            <a:r>
              <a:rPr lang="en-US" sz="2800" b="1" dirty="0">
                <a:solidFill>
                  <a:srgbClr val="0070C0"/>
                </a:solidFill>
                <a:latin typeface="Cambria"/>
                <a:ea typeface="Cambria"/>
              </a:rPr>
              <a:t>Precisely measure </a:t>
            </a:r>
            <a:r>
              <a:rPr lang="en-US" sz="2800" dirty="0">
                <a:latin typeface="Cambria"/>
                <a:ea typeface="Cambria"/>
              </a:rPr>
              <a:t>the temperature </a:t>
            </a:r>
            <a:br>
              <a:rPr lang="en-US" sz="2800" dirty="0">
                <a:latin typeface="Cambria"/>
                <a:ea typeface="Cambria"/>
              </a:rPr>
            </a:br>
            <a:r>
              <a:rPr lang="en-US" sz="2800" b="1" dirty="0">
                <a:solidFill>
                  <a:srgbClr val="0070C0"/>
                </a:solidFill>
                <a:latin typeface="Cambria"/>
                <a:ea typeface="Cambria"/>
              </a:rPr>
              <a:t>to trigger an attack </a:t>
            </a:r>
            <a:r>
              <a:rPr lang="en-US" sz="2800" dirty="0">
                <a:latin typeface="Cambria"/>
                <a:ea typeface="Cambria"/>
              </a:rPr>
              <a:t>exactly </a:t>
            </a:r>
            <a:br>
              <a:rPr lang="en-US" sz="2800" dirty="0">
                <a:latin typeface="Cambria"/>
                <a:ea typeface="Cambria"/>
              </a:rPr>
            </a:br>
            <a:r>
              <a:rPr lang="en-US" sz="2800" dirty="0">
                <a:latin typeface="Cambria"/>
                <a:ea typeface="Cambria"/>
              </a:rPr>
              <a:t>at the desired temperature</a:t>
            </a:r>
          </a:p>
        </p:txBody>
      </p:sp>
      <p:sp>
        <p:nvSpPr>
          <p:cNvPr id="7" name="Slide Number Placeholder 3">
            <a:extLst>
              <a:ext uri="{FF2B5EF4-FFF2-40B4-BE49-F238E27FC236}">
                <a16:creationId xmlns:a16="http://schemas.microsoft.com/office/drawing/2014/main" id="{3599947B-D6EA-039F-BC38-96E1250DD9CF}"/>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71</a:t>
            </a:fld>
            <a:endParaRPr lang="en-US" dirty="0"/>
          </a:p>
        </p:txBody>
      </p:sp>
      <p:grpSp>
        <p:nvGrpSpPr>
          <p:cNvPr id="4" name="Group 3">
            <a:extLst>
              <a:ext uri="{FF2B5EF4-FFF2-40B4-BE49-F238E27FC236}">
                <a16:creationId xmlns:a16="http://schemas.microsoft.com/office/drawing/2014/main" id="{2B199822-F6C5-1D4D-BECC-89FFCA38EB73}"/>
              </a:ext>
            </a:extLst>
          </p:cNvPr>
          <p:cNvGrpSpPr/>
          <p:nvPr/>
        </p:nvGrpSpPr>
        <p:grpSpPr>
          <a:xfrm>
            <a:off x="8032312" y="1575561"/>
            <a:ext cx="2589430" cy="1813638"/>
            <a:chOff x="6463176" y="1531425"/>
            <a:chExt cx="2589430" cy="1813638"/>
          </a:xfrm>
        </p:grpSpPr>
        <p:sp>
          <p:nvSpPr>
            <p:cNvPr id="43" name="Rectangle 42">
              <a:extLst>
                <a:ext uri="{FF2B5EF4-FFF2-40B4-BE49-F238E27FC236}">
                  <a16:creationId xmlns:a16="http://schemas.microsoft.com/office/drawing/2014/main" id="{4557C6FA-A469-0B4B-B379-2C4D16C867F4}"/>
                </a:ext>
              </a:extLst>
            </p:cNvPr>
            <p:cNvSpPr/>
            <p:nvPr/>
          </p:nvSpPr>
          <p:spPr>
            <a:xfrm>
              <a:off x="6939321" y="1792080"/>
              <a:ext cx="526183" cy="12224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cxnSp>
          <p:nvCxnSpPr>
            <p:cNvPr id="9" name="Straight Arrow Connector 8">
              <a:extLst>
                <a:ext uri="{FF2B5EF4-FFF2-40B4-BE49-F238E27FC236}">
                  <a16:creationId xmlns:a16="http://schemas.microsoft.com/office/drawing/2014/main" id="{84E0CED3-69CE-BE41-8E62-44DC56137170}"/>
                </a:ext>
              </a:extLst>
            </p:cNvPr>
            <p:cNvCxnSpPr>
              <a:cxnSpLocks/>
            </p:cNvCxnSpPr>
            <p:nvPr/>
          </p:nvCxnSpPr>
          <p:spPr>
            <a:xfrm flipV="1">
              <a:off x="7202013" y="1835149"/>
              <a:ext cx="0" cy="955126"/>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81F4E8-6D1E-2345-A26F-58A6479A9CB9}"/>
                </a:ext>
              </a:extLst>
            </p:cNvPr>
            <p:cNvSpPr txBox="1"/>
            <p:nvPr/>
          </p:nvSpPr>
          <p:spPr>
            <a:xfrm>
              <a:off x="6463176" y="2929565"/>
              <a:ext cx="1511114" cy="415498"/>
            </a:xfrm>
            <a:prstGeom prst="rect">
              <a:avLst/>
            </a:prstGeom>
            <a:noFill/>
            <a:ln>
              <a:noFill/>
            </a:ln>
          </p:spPr>
          <p:txBody>
            <a:bodyPr wrap="square" lIns="91440" tIns="45720" rIns="91440" bIns="45720" rtlCol="0" anchor="t">
              <a:spAutoFit/>
            </a:bodyPr>
            <a:lstStyle/>
            <a:p>
              <a:pPr algn="ctr" defTabSz="914400">
                <a:defRPr/>
              </a:pPr>
              <a:endParaRPr lang="en-US" sz="500" b="1">
                <a:solidFill>
                  <a:prstClr val="black"/>
                </a:solidFill>
                <a:latin typeface="Cambria" panose="02040503050406030204" pitchFamily="18" charset="0"/>
              </a:endParaRPr>
            </a:p>
            <a:p>
              <a:pPr algn="ctr" defTabSz="914400">
                <a:defRPr/>
              </a:pPr>
              <a:r>
                <a:rPr lang="en-US" sz="1600">
                  <a:solidFill>
                    <a:prstClr val="black"/>
                  </a:solidFill>
                  <a:latin typeface="Cambria"/>
                  <a:ea typeface="Cambria"/>
                </a:rPr>
                <a:t>Temperature</a:t>
              </a:r>
            </a:p>
          </p:txBody>
        </p:sp>
        <p:sp>
          <p:nvSpPr>
            <p:cNvPr id="31" name="TextBox 30">
              <a:extLst>
                <a:ext uri="{FF2B5EF4-FFF2-40B4-BE49-F238E27FC236}">
                  <a16:creationId xmlns:a16="http://schemas.microsoft.com/office/drawing/2014/main" id="{D119E801-DCF9-6E42-ACBB-900E5805D829}"/>
                </a:ext>
              </a:extLst>
            </p:cNvPr>
            <p:cNvSpPr txBox="1"/>
            <p:nvPr/>
          </p:nvSpPr>
          <p:spPr>
            <a:xfrm>
              <a:off x="7432064" y="2238474"/>
              <a:ext cx="679056" cy="338554"/>
            </a:xfrm>
            <a:prstGeom prst="rect">
              <a:avLst/>
            </a:prstGeom>
            <a:noFill/>
          </p:spPr>
          <p:txBody>
            <a:bodyPr wrap="square" rtlCol="0">
              <a:spAutoFit/>
            </a:bodyPr>
            <a:lstStyle/>
            <a:p>
              <a:pPr defTabSz="914400">
                <a:defRPr/>
              </a:pPr>
              <a:r>
                <a:rPr lang="en-US" sz="1600" b="1">
                  <a:solidFill>
                    <a:prstClr val="black"/>
                  </a:solidFill>
                  <a:latin typeface="Cambria" panose="02040503050406030204" pitchFamily="18" charset="0"/>
                </a:rPr>
                <a:t>70 °C</a:t>
              </a:r>
            </a:p>
          </p:txBody>
        </p:sp>
        <p:sp>
          <p:nvSpPr>
            <p:cNvPr id="27" name="TextBox 26">
              <a:extLst>
                <a:ext uri="{FF2B5EF4-FFF2-40B4-BE49-F238E27FC236}">
                  <a16:creationId xmlns:a16="http://schemas.microsoft.com/office/drawing/2014/main" id="{FBECDCF5-A5AE-004A-BAF7-9A66F8C631DE}"/>
                </a:ext>
              </a:extLst>
            </p:cNvPr>
            <p:cNvSpPr txBox="1"/>
            <p:nvPr/>
          </p:nvSpPr>
          <p:spPr>
            <a:xfrm>
              <a:off x="7659020" y="1531425"/>
              <a:ext cx="1393586" cy="646331"/>
            </a:xfrm>
            <a:prstGeom prst="rect">
              <a:avLst/>
            </a:prstGeom>
            <a:noFill/>
            <a:ln>
              <a:noFill/>
            </a:ln>
          </p:spPr>
          <p:txBody>
            <a:bodyPr wrap="square" lIns="91440" tIns="45720" rIns="91440" bIns="45720" rtlCol="0" anchor="t">
              <a:spAutoFit/>
            </a:bodyPr>
            <a:lstStyle/>
            <a:p>
              <a:pPr algn="ctr" defTabSz="914400">
                <a:defRPr/>
              </a:pPr>
              <a:r>
                <a:rPr lang="en-US" b="1">
                  <a:solidFill>
                    <a:srgbClr val="C00000"/>
                  </a:solidFill>
                  <a:latin typeface="Cambria"/>
                  <a:ea typeface="Cambria"/>
                </a:rPr>
                <a:t>76.6% </a:t>
              </a:r>
              <a:endParaRPr lang="en-US">
                <a:solidFill>
                  <a:prstClr val="black"/>
                </a:solidFill>
                <a:latin typeface="Cambria"/>
                <a:ea typeface="Cambria"/>
              </a:endParaRPr>
            </a:p>
            <a:p>
              <a:pPr algn="ctr" defTabSz="914400">
                <a:defRPr/>
              </a:pPr>
              <a:r>
                <a:rPr lang="en-US" b="1">
                  <a:solidFill>
                    <a:srgbClr val="C00000"/>
                  </a:solidFill>
                  <a:latin typeface="Cambria"/>
                  <a:ea typeface="Cambria"/>
                </a:rPr>
                <a:t>of the cells</a:t>
              </a:r>
              <a:r>
                <a:rPr lang="en-US" b="1" baseline="30000">
                  <a:solidFill>
                    <a:srgbClr val="C00000"/>
                  </a:solidFill>
                  <a:latin typeface="Cambria"/>
                  <a:ea typeface="Cambria"/>
                </a:rPr>
                <a:t>*</a:t>
              </a:r>
              <a:endParaRPr lang="en-US" baseline="30000">
                <a:solidFill>
                  <a:prstClr val="black"/>
                </a:solidFill>
                <a:latin typeface="Cambria"/>
                <a:ea typeface="Cambria"/>
              </a:endParaRPr>
            </a:p>
          </p:txBody>
        </p:sp>
        <p:cxnSp>
          <p:nvCxnSpPr>
            <p:cNvPr id="30" name="Straight Arrow Connector 29">
              <a:extLst>
                <a:ext uri="{FF2B5EF4-FFF2-40B4-BE49-F238E27FC236}">
                  <a16:creationId xmlns:a16="http://schemas.microsoft.com/office/drawing/2014/main" id="{504E7EF4-E52C-6D45-AACF-B99EC1B5EC7B}"/>
                </a:ext>
              </a:extLst>
            </p:cNvPr>
            <p:cNvCxnSpPr>
              <a:cxnSpLocks/>
            </p:cNvCxnSpPr>
            <p:nvPr/>
          </p:nvCxnSpPr>
          <p:spPr>
            <a:xfrm flipV="1">
              <a:off x="7202013" y="1834354"/>
              <a:ext cx="0" cy="536337"/>
            </a:xfrm>
            <a:prstGeom prst="straightConnector1">
              <a:avLst/>
            </a:prstGeom>
            <a:ln w="762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1DECACE8-FE27-144B-82B6-C2701E12F588}"/>
                </a:ext>
              </a:extLst>
            </p:cNvPr>
            <p:cNvCxnSpPr>
              <a:cxnSpLocks/>
              <a:endCxn id="27" idx="1"/>
            </p:cNvCxnSpPr>
            <p:nvPr/>
          </p:nvCxnSpPr>
          <p:spPr>
            <a:xfrm flipV="1">
              <a:off x="7201613" y="1854591"/>
              <a:ext cx="457407" cy="383883"/>
            </a:xfrm>
            <a:prstGeom prst="bentConnector3">
              <a:avLst>
                <a:gd name="adj1" fmla="val 72390"/>
              </a:avLst>
            </a:prstGeom>
            <a:ln w="38100">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58696C-B8CE-3749-B32D-A56711BD4D64}"/>
                </a:ext>
              </a:extLst>
            </p:cNvPr>
            <p:cNvCxnSpPr>
              <a:cxnSpLocks/>
            </p:cNvCxnSpPr>
            <p:nvPr/>
          </p:nvCxnSpPr>
          <p:spPr>
            <a:xfrm flipH="1">
              <a:off x="7022013" y="2377764"/>
              <a:ext cx="3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50AE881A-E165-484C-AA7C-4C455861ECC4}"/>
              </a:ext>
            </a:extLst>
          </p:cNvPr>
          <p:cNvSpPr txBox="1"/>
          <p:nvPr/>
        </p:nvSpPr>
        <p:spPr>
          <a:xfrm>
            <a:off x="4467997" y="6422960"/>
            <a:ext cx="3256017" cy="261610"/>
          </a:xfrm>
          <a:prstGeom prst="rect">
            <a:avLst/>
          </a:prstGeom>
          <a:noFill/>
        </p:spPr>
        <p:txBody>
          <a:bodyPr wrap="square" lIns="91440" tIns="45720" rIns="91440" bIns="45720" rtlCol="0" anchor="t">
            <a:spAutoFit/>
          </a:bodyPr>
          <a:lstStyle/>
          <a:p>
            <a:pPr defTabSz="914400">
              <a:defRPr/>
            </a:pPr>
            <a:r>
              <a:rPr lang="en-US" sz="1100" dirty="0">
                <a:solidFill>
                  <a:prstClr val="black"/>
                </a:solidFill>
                <a:latin typeface="Cambria"/>
                <a:ea typeface="Cambria"/>
              </a:rPr>
              <a:t>*Example fraction values from SK Hynix modules </a:t>
            </a:r>
            <a:endParaRPr lang="en-US" sz="1100" dirty="0">
              <a:solidFill>
                <a:prstClr val="black"/>
              </a:solidFill>
              <a:latin typeface="Cambria"/>
              <a:ea typeface="Cambria"/>
              <a:cs typeface="Calibri"/>
            </a:endParaRPr>
          </a:p>
        </p:txBody>
      </p:sp>
      <p:grpSp>
        <p:nvGrpSpPr>
          <p:cNvPr id="3" name="Group 2">
            <a:extLst>
              <a:ext uri="{FF2B5EF4-FFF2-40B4-BE49-F238E27FC236}">
                <a16:creationId xmlns:a16="http://schemas.microsoft.com/office/drawing/2014/main" id="{622F03A7-383E-4C55-BA5C-65EB035D15B5}"/>
              </a:ext>
            </a:extLst>
          </p:cNvPr>
          <p:cNvGrpSpPr/>
          <p:nvPr/>
        </p:nvGrpSpPr>
        <p:grpSpPr>
          <a:xfrm>
            <a:off x="10668000" y="3898951"/>
            <a:ext cx="2421798" cy="1943385"/>
            <a:chOff x="6825901" y="3870952"/>
            <a:chExt cx="2421798" cy="1943385"/>
          </a:xfrm>
        </p:grpSpPr>
        <p:sp>
          <p:nvSpPr>
            <p:cNvPr id="29" name="TextBox 28">
              <a:extLst>
                <a:ext uri="{FF2B5EF4-FFF2-40B4-BE49-F238E27FC236}">
                  <a16:creationId xmlns:a16="http://schemas.microsoft.com/office/drawing/2014/main" id="{FBEFB4DB-F183-4029-8E57-FE5E14CB6DE3}"/>
                </a:ext>
              </a:extLst>
            </p:cNvPr>
            <p:cNvSpPr txBox="1"/>
            <p:nvPr/>
          </p:nvSpPr>
          <p:spPr>
            <a:xfrm>
              <a:off x="7762483" y="3870952"/>
              <a:ext cx="1485216" cy="646331"/>
            </a:xfrm>
            <a:prstGeom prst="rect">
              <a:avLst/>
            </a:prstGeom>
            <a:noFill/>
            <a:ln>
              <a:noFill/>
            </a:ln>
          </p:spPr>
          <p:txBody>
            <a:bodyPr wrap="square" lIns="91440" tIns="45720" rIns="91440" bIns="45720" rtlCol="0" anchor="t">
              <a:spAutoFit/>
            </a:bodyPr>
            <a:lstStyle/>
            <a:p>
              <a:pPr algn="ctr" defTabSz="914400">
                <a:defRPr/>
              </a:pPr>
              <a:r>
                <a:rPr lang="en-US" b="1">
                  <a:solidFill>
                    <a:srgbClr val="0070C0"/>
                  </a:solidFill>
                  <a:latin typeface="Cambria"/>
                  <a:ea typeface="Cambria"/>
                </a:rPr>
                <a:t>0.4% </a:t>
              </a:r>
              <a:endParaRPr lang="en-US">
                <a:solidFill>
                  <a:prstClr val="black"/>
                </a:solidFill>
                <a:latin typeface="Cambria"/>
                <a:ea typeface="Cambria"/>
              </a:endParaRPr>
            </a:p>
            <a:p>
              <a:pPr algn="ctr" defTabSz="914400">
                <a:defRPr/>
              </a:pPr>
              <a:r>
                <a:rPr lang="en-US" b="1">
                  <a:solidFill>
                    <a:srgbClr val="0070C0"/>
                  </a:solidFill>
                  <a:latin typeface="Cambria"/>
                  <a:ea typeface="Cambria"/>
                </a:rPr>
                <a:t>of the cells</a:t>
              </a:r>
              <a:r>
                <a:rPr lang="en-US" b="1" baseline="30000">
                  <a:solidFill>
                    <a:srgbClr val="0070C0"/>
                  </a:solidFill>
                  <a:latin typeface="Cambria"/>
                  <a:ea typeface="Cambria"/>
                </a:rPr>
                <a:t>*</a:t>
              </a:r>
              <a:endParaRPr lang="en-US" baseline="30000">
                <a:solidFill>
                  <a:prstClr val="black"/>
                </a:solidFill>
                <a:latin typeface="Cambria"/>
                <a:ea typeface="Cambria"/>
              </a:endParaRPr>
            </a:p>
          </p:txBody>
        </p:sp>
        <p:cxnSp>
          <p:nvCxnSpPr>
            <p:cNvPr id="35" name="Elbow Connector 39">
              <a:extLst>
                <a:ext uri="{FF2B5EF4-FFF2-40B4-BE49-F238E27FC236}">
                  <a16:creationId xmlns:a16="http://schemas.microsoft.com/office/drawing/2014/main" id="{CBC53BEB-B960-4B93-8E14-924BA41085DE}"/>
                </a:ext>
              </a:extLst>
            </p:cNvPr>
            <p:cNvCxnSpPr>
              <a:cxnSpLocks/>
            </p:cNvCxnSpPr>
            <p:nvPr/>
          </p:nvCxnSpPr>
          <p:spPr>
            <a:xfrm flipV="1">
              <a:off x="8348445" y="4635924"/>
              <a:ext cx="160766" cy="158459"/>
            </a:xfrm>
            <a:prstGeom prst="bentConnector2">
              <a:avLst/>
            </a:prstGeom>
            <a:ln w="38100">
              <a:solidFill>
                <a:srgbClr val="4472C4"/>
              </a:solidFill>
              <a:tailEnd type="ova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B922A69-D219-4BC1-82AC-207932C3C144}"/>
                </a:ext>
              </a:extLst>
            </p:cNvPr>
            <p:cNvSpPr/>
            <p:nvPr/>
          </p:nvSpPr>
          <p:spPr>
            <a:xfrm>
              <a:off x="7372758" y="4119573"/>
              <a:ext cx="448892" cy="1350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cxnSp>
          <p:nvCxnSpPr>
            <p:cNvPr id="37" name="Straight Arrow Connector 36">
              <a:extLst>
                <a:ext uri="{FF2B5EF4-FFF2-40B4-BE49-F238E27FC236}">
                  <a16:creationId xmlns:a16="http://schemas.microsoft.com/office/drawing/2014/main" id="{52436609-2955-4E3B-8954-B1A5B177C3DD}"/>
                </a:ext>
              </a:extLst>
            </p:cNvPr>
            <p:cNvCxnSpPr>
              <a:cxnSpLocks/>
            </p:cNvCxnSpPr>
            <p:nvPr/>
          </p:nvCxnSpPr>
          <p:spPr>
            <a:xfrm flipH="1" flipV="1">
              <a:off x="7581384" y="4150866"/>
              <a:ext cx="457" cy="113209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D4270C-EBAC-4E18-A944-0D02A89A2F26}"/>
                </a:ext>
              </a:extLst>
            </p:cNvPr>
            <p:cNvSpPr txBox="1"/>
            <p:nvPr/>
          </p:nvSpPr>
          <p:spPr>
            <a:xfrm>
              <a:off x="6825901" y="5398839"/>
              <a:ext cx="1511878" cy="415498"/>
            </a:xfrm>
            <a:prstGeom prst="rect">
              <a:avLst/>
            </a:prstGeom>
            <a:noFill/>
            <a:ln>
              <a:noFill/>
            </a:ln>
          </p:spPr>
          <p:txBody>
            <a:bodyPr wrap="square" lIns="91440" tIns="45720" rIns="91440" bIns="45720" rtlCol="0" anchor="t">
              <a:spAutoFit/>
            </a:bodyPr>
            <a:lstStyle/>
            <a:p>
              <a:pPr algn="ctr" defTabSz="914400">
                <a:defRPr/>
              </a:pPr>
              <a:endParaRPr lang="en-US" sz="500" b="1">
                <a:solidFill>
                  <a:prstClr val="black"/>
                </a:solidFill>
                <a:latin typeface="Cambria" panose="02040503050406030204" pitchFamily="18" charset="0"/>
              </a:endParaRPr>
            </a:p>
            <a:p>
              <a:pPr algn="ctr" defTabSz="914400">
                <a:defRPr/>
              </a:pPr>
              <a:r>
                <a:rPr lang="en-US" sz="1600">
                  <a:solidFill>
                    <a:prstClr val="black"/>
                  </a:solidFill>
                  <a:latin typeface="Cambria"/>
                  <a:ea typeface="Cambria"/>
                </a:rPr>
                <a:t>Temperature</a:t>
              </a:r>
            </a:p>
          </p:txBody>
        </p:sp>
        <p:sp>
          <p:nvSpPr>
            <p:cNvPr id="39" name="TextBox 38">
              <a:extLst>
                <a:ext uri="{FF2B5EF4-FFF2-40B4-BE49-F238E27FC236}">
                  <a16:creationId xmlns:a16="http://schemas.microsoft.com/office/drawing/2014/main" id="{FFD48FE1-3C8B-486B-9D2C-F236DC5CC942}"/>
                </a:ext>
              </a:extLst>
            </p:cNvPr>
            <p:cNvSpPr txBox="1"/>
            <p:nvPr/>
          </p:nvSpPr>
          <p:spPr>
            <a:xfrm>
              <a:off x="7751996" y="4636226"/>
              <a:ext cx="667170" cy="338554"/>
            </a:xfrm>
            <a:prstGeom prst="rect">
              <a:avLst/>
            </a:prstGeom>
            <a:noFill/>
          </p:spPr>
          <p:txBody>
            <a:bodyPr wrap="none" rtlCol="0">
              <a:spAutoFit/>
            </a:bodyPr>
            <a:lstStyle/>
            <a:p>
              <a:pPr defTabSz="914400">
                <a:defRPr/>
              </a:pPr>
              <a:r>
                <a:rPr lang="en-US" sz="1600" b="1">
                  <a:solidFill>
                    <a:prstClr val="black"/>
                  </a:solidFill>
                  <a:latin typeface="Cambria" panose="02040503050406030204" pitchFamily="18" charset="0"/>
                </a:rPr>
                <a:t>70 °C</a:t>
              </a:r>
            </a:p>
          </p:txBody>
        </p:sp>
        <p:cxnSp>
          <p:nvCxnSpPr>
            <p:cNvPr id="45" name="Straight Connector 44">
              <a:extLst>
                <a:ext uri="{FF2B5EF4-FFF2-40B4-BE49-F238E27FC236}">
                  <a16:creationId xmlns:a16="http://schemas.microsoft.com/office/drawing/2014/main" id="{68242B6C-992C-4A3C-A330-5FE0D5733C92}"/>
                </a:ext>
              </a:extLst>
            </p:cNvPr>
            <p:cNvCxnSpPr>
              <a:cxnSpLocks/>
            </p:cNvCxnSpPr>
            <p:nvPr/>
          </p:nvCxnSpPr>
          <p:spPr>
            <a:xfrm flipH="1">
              <a:off x="7440297" y="4821322"/>
              <a:ext cx="31247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75F9A3-F855-409D-BB40-CE3C71D46497}"/>
                </a:ext>
              </a:extLst>
            </p:cNvPr>
            <p:cNvCxnSpPr>
              <a:cxnSpLocks/>
            </p:cNvCxnSpPr>
            <p:nvPr/>
          </p:nvCxnSpPr>
          <p:spPr>
            <a:xfrm flipH="1">
              <a:off x="7440054" y="4816057"/>
              <a:ext cx="31951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A89E23D-416E-E843-AA1E-2A13F2DFFD80}"/>
              </a:ext>
            </a:extLst>
          </p:cNvPr>
          <p:cNvGrpSpPr/>
          <p:nvPr/>
        </p:nvGrpSpPr>
        <p:grpSpPr>
          <a:xfrm>
            <a:off x="8031267" y="3776672"/>
            <a:ext cx="2589430" cy="1813638"/>
            <a:chOff x="6462131" y="3663261"/>
            <a:chExt cx="2589430" cy="1813638"/>
          </a:xfrm>
        </p:grpSpPr>
        <p:sp>
          <p:nvSpPr>
            <p:cNvPr id="54" name="Rectangle 53">
              <a:extLst>
                <a:ext uri="{FF2B5EF4-FFF2-40B4-BE49-F238E27FC236}">
                  <a16:creationId xmlns:a16="http://schemas.microsoft.com/office/drawing/2014/main" id="{150BFDC7-F1EB-7641-9836-A29FCF96941E}"/>
                </a:ext>
              </a:extLst>
            </p:cNvPr>
            <p:cNvSpPr/>
            <p:nvPr/>
          </p:nvSpPr>
          <p:spPr>
            <a:xfrm>
              <a:off x="6938276" y="3923916"/>
              <a:ext cx="526183" cy="12224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cxnSp>
          <p:nvCxnSpPr>
            <p:cNvPr id="55" name="Straight Arrow Connector 54">
              <a:extLst>
                <a:ext uri="{FF2B5EF4-FFF2-40B4-BE49-F238E27FC236}">
                  <a16:creationId xmlns:a16="http://schemas.microsoft.com/office/drawing/2014/main" id="{C8F2CB27-7218-914E-95C0-067BA51BBE0C}"/>
                </a:ext>
              </a:extLst>
            </p:cNvPr>
            <p:cNvCxnSpPr>
              <a:cxnSpLocks/>
            </p:cNvCxnSpPr>
            <p:nvPr/>
          </p:nvCxnSpPr>
          <p:spPr>
            <a:xfrm flipV="1">
              <a:off x="7200968" y="3966985"/>
              <a:ext cx="0" cy="955126"/>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A24A7B6-01B2-DB4E-9B6E-A9B1E994ACB1}"/>
                </a:ext>
              </a:extLst>
            </p:cNvPr>
            <p:cNvSpPr txBox="1"/>
            <p:nvPr/>
          </p:nvSpPr>
          <p:spPr>
            <a:xfrm>
              <a:off x="6462131" y="5061401"/>
              <a:ext cx="1511114" cy="415498"/>
            </a:xfrm>
            <a:prstGeom prst="rect">
              <a:avLst/>
            </a:prstGeom>
            <a:noFill/>
            <a:ln>
              <a:noFill/>
            </a:ln>
          </p:spPr>
          <p:txBody>
            <a:bodyPr wrap="square" lIns="91440" tIns="45720" rIns="91440" bIns="45720" rtlCol="0" anchor="t">
              <a:spAutoFit/>
            </a:bodyPr>
            <a:lstStyle/>
            <a:p>
              <a:pPr algn="ctr" defTabSz="914400">
                <a:defRPr/>
              </a:pPr>
              <a:endParaRPr lang="en-US" sz="500" b="1">
                <a:solidFill>
                  <a:prstClr val="black"/>
                </a:solidFill>
                <a:latin typeface="Cambria" panose="02040503050406030204" pitchFamily="18" charset="0"/>
              </a:endParaRPr>
            </a:p>
            <a:p>
              <a:pPr algn="ctr" defTabSz="914400">
                <a:defRPr/>
              </a:pPr>
              <a:r>
                <a:rPr lang="en-US" sz="1600">
                  <a:solidFill>
                    <a:prstClr val="black"/>
                  </a:solidFill>
                  <a:latin typeface="Cambria"/>
                  <a:ea typeface="Cambria"/>
                </a:rPr>
                <a:t>Temperature</a:t>
              </a:r>
            </a:p>
          </p:txBody>
        </p:sp>
        <p:sp>
          <p:nvSpPr>
            <p:cNvPr id="58" name="TextBox 57">
              <a:extLst>
                <a:ext uri="{FF2B5EF4-FFF2-40B4-BE49-F238E27FC236}">
                  <a16:creationId xmlns:a16="http://schemas.microsoft.com/office/drawing/2014/main" id="{065D398B-031B-D944-AAB5-EC50D74FDA70}"/>
                </a:ext>
              </a:extLst>
            </p:cNvPr>
            <p:cNvSpPr txBox="1"/>
            <p:nvPr/>
          </p:nvSpPr>
          <p:spPr>
            <a:xfrm>
              <a:off x="7431019" y="4370310"/>
              <a:ext cx="679056" cy="338554"/>
            </a:xfrm>
            <a:prstGeom prst="rect">
              <a:avLst/>
            </a:prstGeom>
            <a:noFill/>
          </p:spPr>
          <p:txBody>
            <a:bodyPr wrap="square" rtlCol="0">
              <a:spAutoFit/>
            </a:bodyPr>
            <a:lstStyle/>
            <a:p>
              <a:pPr defTabSz="914400">
                <a:defRPr/>
              </a:pPr>
              <a:r>
                <a:rPr lang="en-US" sz="1600" b="1">
                  <a:solidFill>
                    <a:prstClr val="black"/>
                  </a:solidFill>
                  <a:latin typeface="Cambria" panose="02040503050406030204" pitchFamily="18" charset="0"/>
                </a:rPr>
                <a:t>70 °C</a:t>
              </a:r>
            </a:p>
          </p:txBody>
        </p:sp>
        <p:sp>
          <p:nvSpPr>
            <p:cNvPr id="59" name="TextBox 58">
              <a:extLst>
                <a:ext uri="{FF2B5EF4-FFF2-40B4-BE49-F238E27FC236}">
                  <a16:creationId xmlns:a16="http://schemas.microsoft.com/office/drawing/2014/main" id="{D00082B1-620D-CA41-9045-0B4F21E2CE10}"/>
                </a:ext>
              </a:extLst>
            </p:cNvPr>
            <p:cNvSpPr txBox="1"/>
            <p:nvPr/>
          </p:nvSpPr>
          <p:spPr>
            <a:xfrm>
              <a:off x="7657975" y="3663261"/>
              <a:ext cx="1393586" cy="646331"/>
            </a:xfrm>
            <a:prstGeom prst="rect">
              <a:avLst/>
            </a:prstGeom>
            <a:noFill/>
            <a:ln>
              <a:noFill/>
            </a:ln>
          </p:spPr>
          <p:txBody>
            <a:bodyPr wrap="square" lIns="91440" tIns="45720" rIns="91440" bIns="45720" rtlCol="0" anchor="t">
              <a:spAutoFit/>
            </a:bodyPr>
            <a:lstStyle/>
            <a:p>
              <a:pPr algn="ctr" defTabSz="914400">
                <a:defRPr/>
              </a:pPr>
              <a:r>
                <a:rPr lang="en-US" b="1">
                  <a:solidFill>
                    <a:srgbClr val="0070C0"/>
                  </a:solidFill>
                  <a:latin typeface="Cambria"/>
                  <a:ea typeface="Cambria"/>
                </a:rPr>
                <a:t>0.4% </a:t>
              </a:r>
              <a:endParaRPr lang="en-US">
                <a:solidFill>
                  <a:srgbClr val="0070C0"/>
                </a:solidFill>
                <a:latin typeface="Cambria"/>
                <a:ea typeface="Cambria"/>
              </a:endParaRPr>
            </a:p>
            <a:p>
              <a:pPr algn="ctr" defTabSz="914400">
                <a:defRPr/>
              </a:pPr>
              <a:r>
                <a:rPr lang="en-US" b="1">
                  <a:solidFill>
                    <a:srgbClr val="0070C0"/>
                  </a:solidFill>
                  <a:latin typeface="Cambria"/>
                  <a:ea typeface="Cambria"/>
                </a:rPr>
                <a:t>of the cells</a:t>
              </a:r>
              <a:r>
                <a:rPr lang="en-US" b="1" baseline="30000">
                  <a:solidFill>
                    <a:srgbClr val="0070C0"/>
                  </a:solidFill>
                  <a:latin typeface="Cambria"/>
                  <a:ea typeface="Cambria"/>
                </a:rPr>
                <a:t>*</a:t>
              </a:r>
              <a:endParaRPr lang="en-US" baseline="30000">
                <a:solidFill>
                  <a:srgbClr val="0070C0"/>
                </a:solidFill>
                <a:latin typeface="Cambria"/>
                <a:ea typeface="Cambria"/>
              </a:endParaRPr>
            </a:p>
          </p:txBody>
        </p:sp>
        <p:cxnSp>
          <p:nvCxnSpPr>
            <p:cNvPr id="61" name="Elbow Connector 60">
              <a:extLst>
                <a:ext uri="{FF2B5EF4-FFF2-40B4-BE49-F238E27FC236}">
                  <a16:creationId xmlns:a16="http://schemas.microsoft.com/office/drawing/2014/main" id="{F4E5FB91-F538-0045-B414-BCEEEF2800D5}"/>
                </a:ext>
              </a:extLst>
            </p:cNvPr>
            <p:cNvCxnSpPr>
              <a:cxnSpLocks/>
              <a:endCxn id="59" idx="1"/>
            </p:cNvCxnSpPr>
            <p:nvPr/>
          </p:nvCxnSpPr>
          <p:spPr>
            <a:xfrm rot="5400000" flipH="1" flipV="1">
              <a:off x="7249237" y="4098880"/>
              <a:ext cx="521191" cy="296286"/>
            </a:xfrm>
            <a:prstGeom prst="bentConnector2">
              <a:avLst/>
            </a:prstGeom>
            <a:ln w="38100">
              <a:solidFill>
                <a:srgbClr val="0070C0"/>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14903-D7C3-134B-B7AA-6C26A6DF23FA}"/>
                </a:ext>
              </a:extLst>
            </p:cNvPr>
            <p:cNvCxnSpPr>
              <a:cxnSpLocks/>
            </p:cNvCxnSpPr>
            <p:nvPr/>
          </p:nvCxnSpPr>
          <p:spPr>
            <a:xfrm flipH="1">
              <a:off x="7020968" y="4509600"/>
              <a:ext cx="3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87ED74F-8C3D-724C-9936-A59C51D3F251}"/>
                </a:ext>
              </a:extLst>
            </p:cNvPr>
            <p:cNvCxnSpPr>
              <a:cxnSpLocks/>
            </p:cNvCxnSpPr>
            <p:nvPr/>
          </p:nvCxnSpPr>
          <p:spPr>
            <a:xfrm flipH="1">
              <a:off x="7020968" y="4507618"/>
              <a:ext cx="3600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7FFD19D3-D761-E042-9BA6-0B6C513865C9}"/>
              </a:ext>
            </a:extLst>
          </p:cNvPr>
          <p:cNvSpPr txBox="1"/>
          <p:nvPr/>
        </p:nvSpPr>
        <p:spPr>
          <a:xfrm>
            <a:off x="1880736" y="1711890"/>
            <a:ext cx="481222" cy="523220"/>
          </a:xfrm>
          <a:prstGeom prst="rect">
            <a:avLst/>
          </a:prstGeom>
          <a:noFill/>
        </p:spPr>
        <p:txBody>
          <a:bodyPr wrap="none" rtlCol="0">
            <a:spAutoFit/>
          </a:bodyPr>
          <a:lstStyle/>
          <a:p>
            <a:pPr defTabSz="914400">
              <a:defRPr/>
            </a:pPr>
            <a:r>
              <a:rPr lang="en-US" sz="2800" b="1" dirty="0">
                <a:solidFill>
                  <a:prstClr val="black"/>
                </a:solidFill>
                <a:latin typeface="Cambria" panose="02040503050406030204" pitchFamily="18" charset="0"/>
              </a:rPr>
              <a:t>1.</a:t>
            </a:r>
          </a:p>
        </p:txBody>
      </p:sp>
      <p:sp>
        <p:nvSpPr>
          <p:cNvPr id="33" name="TextBox 32">
            <a:extLst>
              <a:ext uri="{FF2B5EF4-FFF2-40B4-BE49-F238E27FC236}">
                <a16:creationId xmlns:a16="http://schemas.microsoft.com/office/drawing/2014/main" id="{48887FAB-8C85-944C-990C-6B3CEA7AAB88}"/>
              </a:ext>
            </a:extLst>
          </p:cNvPr>
          <p:cNvSpPr txBox="1"/>
          <p:nvPr/>
        </p:nvSpPr>
        <p:spPr>
          <a:xfrm>
            <a:off x="1880736" y="3815056"/>
            <a:ext cx="481222" cy="523220"/>
          </a:xfrm>
          <a:prstGeom prst="rect">
            <a:avLst/>
          </a:prstGeom>
          <a:noFill/>
        </p:spPr>
        <p:txBody>
          <a:bodyPr wrap="none" rtlCol="0">
            <a:spAutoFit/>
          </a:bodyPr>
          <a:lstStyle/>
          <a:p>
            <a:pPr defTabSz="914400">
              <a:defRPr/>
            </a:pPr>
            <a:r>
              <a:rPr lang="en-US" sz="2800" b="1">
                <a:solidFill>
                  <a:prstClr val="black"/>
                </a:solidFill>
                <a:latin typeface="Cambria" panose="02040503050406030204" pitchFamily="18" charset="0"/>
              </a:rPr>
              <a:t>2.</a:t>
            </a:r>
          </a:p>
        </p:txBody>
      </p:sp>
      <p:sp>
        <p:nvSpPr>
          <p:cNvPr id="34" name="Title 1">
            <a:extLst>
              <a:ext uri="{FF2B5EF4-FFF2-40B4-BE49-F238E27FC236}">
                <a16:creationId xmlns:a16="http://schemas.microsoft.com/office/drawing/2014/main" id="{D8D62F32-1158-174F-BD21-5CFFA69D7EC8}"/>
              </a:ext>
            </a:extLst>
          </p:cNvPr>
          <p:cNvSpPr txBox="1">
            <a:spLocks/>
          </p:cNvSpPr>
          <p:nvPr/>
        </p:nvSpPr>
        <p:spPr>
          <a:xfrm>
            <a:off x="1602354" y="222426"/>
            <a:ext cx="879806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pPr>
              <a:defRPr/>
            </a:pPr>
            <a:endParaRPr lang="en-US" sz="2800" dirty="0">
              <a:solidFill>
                <a:srgbClr val="4472C4">
                  <a:lumMod val="75000"/>
                </a:srgbClr>
              </a:solidFill>
              <a:latin typeface="Cambria"/>
              <a:ea typeface="Cambria"/>
            </a:endParaRPr>
          </a:p>
        </p:txBody>
      </p:sp>
    </p:spTree>
    <p:extLst>
      <p:ext uri="{BB962C8B-B14F-4D97-AF65-F5344CB8AC3E}">
        <p14:creationId xmlns:p14="http://schemas.microsoft.com/office/powerpoint/2010/main" val="425230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P spid="57" grpId="0"/>
      <p:bldP spid="6" grpId="0"/>
      <p:bldP spid="3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F79D-D9FD-1811-3E8D-81ED27DD91DB}"/>
              </a:ext>
            </a:extLst>
          </p:cNvPr>
          <p:cNvSpPr>
            <a:spLocks noGrp="1"/>
          </p:cNvSpPr>
          <p:nvPr>
            <p:ph type="ctrTitle"/>
          </p:nvPr>
        </p:nvSpPr>
        <p:spPr>
          <a:xfrm>
            <a:off x="1529080" y="6"/>
            <a:ext cx="9138920" cy="3255961"/>
          </a:xfrm>
        </p:spPr>
        <p:txBody>
          <a:bodyPr anchor="ctr">
            <a:noAutofit/>
          </a:bodyPr>
          <a:lstStyle/>
          <a:p>
            <a:r>
              <a:rPr lang="en-US" sz="4400" dirty="0"/>
              <a:t>Enabling Efficient and Scalable </a:t>
            </a:r>
            <a:br>
              <a:rPr lang="en-US" sz="4400" dirty="0"/>
            </a:br>
            <a:r>
              <a:rPr lang="en-US" sz="4400" dirty="0"/>
              <a:t>Read Disturbance Mitigation </a:t>
            </a:r>
            <a:br>
              <a:rPr lang="en-US" sz="3400" dirty="0"/>
            </a:br>
            <a:r>
              <a:rPr lang="en-US" sz="3600" dirty="0">
                <a:solidFill>
                  <a:schemeClr val="bg1">
                    <a:lumMod val="65000"/>
                  </a:schemeClr>
                </a:solidFill>
              </a:rPr>
              <a:t>via New Experimental Insights </a:t>
            </a:r>
            <a:br>
              <a:rPr lang="en-US" sz="3600" dirty="0">
                <a:solidFill>
                  <a:schemeClr val="bg1">
                    <a:lumMod val="65000"/>
                  </a:schemeClr>
                </a:solidFill>
              </a:rPr>
            </a:br>
            <a:r>
              <a:rPr lang="en-US" sz="3600" dirty="0">
                <a:solidFill>
                  <a:schemeClr val="bg1">
                    <a:lumMod val="65000"/>
                  </a:schemeClr>
                </a:solidFill>
              </a:rPr>
              <a:t>into Modern Memory Chips</a:t>
            </a:r>
            <a:endParaRPr lang="en-US" sz="2400" dirty="0">
              <a:solidFill>
                <a:schemeClr val="bg1">
                  <a:lumMod val="65000"/>
                </a:schemeClr>
              </a:solidFill>
            </a:endParaRPr>
          </a:p>
        </p:txBody>
      </p:sp>
      <p:pic>
        <p:nvPicPr>
          <p:cNvPr id="4" name="Graphic 3">
            <a:extLst>
              <a:ext uri="{FF2B5EF4-FFF2-40B4-BE49-F238E27FC236}">
                <a16:creationId xmlns:a16="http://schemas.microsoft.com/office/drawing/2014/main" id="{45829667-7C3E-C3E0-0320-9BA8FE9BA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B0AB3784-942D-97B9-ED22-EF32515CC7D4}"/>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pic>
        <p:nvPicPr>
          <p:cNvPr id="11" name="Picture 10">
            <a:extLst>
              <a:ext uri="{FF2B5EF4-FFF2-40B4-BE49-F238E27FC236}">
                <a16:creationId xmlns:a16="http://schemas.microsoft.com/office/drawing/2014/main" id="{B506B820-5231-6873-CB55-E057D0AD7A26}"/>
              </a:ext>
            </a:extLst>
          </p:cNvPr>
          <p:cNvPicPr>
            <a:picLocks noChangeAspect="1"/>
          </p:cNvPicPr>
          <p:nvPr/>
        </p:nvPicPr>
        <p:blipFill>
          <a:blip r:embed="rId6"/>
          <a:srcRect/>
          <a:stretch/>
        </p:blipFill>
        <p:spPr>
          <a:xfrm>
            <a:off x="2005782" y="3762047"/>
            <a:ext cx="1620000" cy="1620000"/>
          </a:xfrm>
          <a:prstGeom prst="rect">
            <a:avLst/>
          </a:prstGeom>
        </p:spPr>
      </p:pic>
      <p:sp>
        <p:nvSpPr>
          <p:cNvPr id="8" name="TextBox 7">
            <a:extLst>
              <a:ext uri="{FF2B5EF4-FFF2-40B4-BE49-F238E27FC236}">
                <a16:creationId xmlns:a16="http://schemas.microsoft.com/office/drawing/2014/main" id="{1FAC3E75-06BC-9EE0-CDAA-4D9B6D040461}"/>
              </a:ext>
            </a:extLst>
          </p:cNvPr>
          <p:cNvSpPr txBox="1"/>
          <p:nvPr/>
        </p:nvSpPr>
        <p:spPr>
          <a:xfrm>
            <a:off x="1596067" y="5388044"/>
            <a:ext cx="2433682"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hlinkClick r:id="rId7"/>
              </a:rPr>
              <a:t>agyaglikci.github.io</a:t>
            </a:r>
            <a:endParaRPr lang="en-US" sz="1400" dirty="0">
              <a:latin typeface="Consolas" panose="020B0609020204030204" pitchFamily="49" charset="0"/>
              <a:cs typeface="Consolas" panose="020B0609020204030204" pitchFamily="49" charset="0"/>
            </a:endParaRPr>
          </a:p>
        </p:txBody>
      </p:sp>
      <p:pic>
        <p:nvPicPr>
          <p:cNvPr id="10" name="Picture 9">
            <a:extLst>
              <a:ext uri="{FF2B5EF4-FFF2-40B4-BE49-F238E27FC236}">
                <a16:creationId xmlns:a16="http://schemas.microsoft.com/office/drawing/2014/main" id="{7368E3C5-27EF-3DC5-648E-B2570D6EA03B}"/>
              </a:ext>
            </a:extLst>
          </p:cNvPr>
          <p:cNvPicPr>
            <a:picLocks noChangeAspect="1"/>
          </p:cNvPicPr>
          <p:nvPr/>
        </p:nvPicPr>
        <p:blipFill>
          <a:blip r:embed="rId8"/>
          <a:srcRect/>
          <a:stretch/>
        </p:blipFill>
        <p:spPr>
          <a:xfrm>
            <a:off x="8568400" y="3768037"/>
            <a:ext cx="1617825" cy="1620000"/>
          </a:xfrm>
          <a:prstGeom prst="rect">
            <a:avLst/>
          </a:prstGeom>
        </p:spPr>
      </p:pic>
      <p:sp>
        <p:nvSpPr>
          <p:cNvPr id="12" name="TextBox 11">
            <a:extLst>
              <a:ext uri="{FF2B5EF4-FFF2-40B4-BE49-F238E27FC236}">
                <a16:creationId xmlns:a16="http://schemas.microsoft.com/office/drawing/2014/main" id="{958D6F00-FB07-53AE-927D-309B0348E2CF}"/>
              </a:ext>
            </a:extLst>
          </p:cNvPr>
          <p:cNvSpPr txBox="1"/>
          <p:nvPr/>
        </p:nvSpPr>
        <p:spPr>
          <a:xfrm>
            <a:off x="8162251" y="5382054"/>
            <a:ext cx="2433682"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hlinkClick r:id="rId9"/>
              </a:rPr>
              <a:t>safari.ethz.ch</a:t>
            </a:r>
            <a:endParaRPr lang="en-US" sz="1400" dirty="0">
              <a:latin typeface="Consolas" panose="020B0609020204030204" pitchFamily="49" charset="0"/>
              <a:cs typeface="Consolas" panose="020B0609020204030204" pitchFamily="49" charset="0"/>
            </a:endParaRPr>
          </a:p>
        </p:txBody>
      </p:sp>
      <p:sp>
        <p:nvSpPr>
          <p:cNvPr id="13" name="Subtitle 2">
            <a:extLst>
              <a:ext uri="{FF2B5EF4-FFF2-40B4-BE49-F238E27FC236}">
                <a16:creationId xmlns:a16="http://schemas.microsoft.com/office/drawing/2014/main" id="{4A18527A-357C-3C9E-8BB8-22298E6F4B3D}"/>
              </a:ext>
            </a:extLst>
          </p:cNvPr>
          <p:cNvSpPr txBox="1">
            <a:spLocks/>
          </p:cNvSpPr>
          <p:nvPr/>
        </p:nvSpPr>
        <p:spPr>
          <a:xfrm>
            <a:off x="3810000" y="3762054"/>
            <a:ext cx="4572000" cy="1927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Abdullah Giray </a:t>
            </a:r>
            <a:r>
              <a:rPr lang="en-US" b="1" dirty="0" err="1"/>
              <a:t>Yaglikci</a:t>
            </a:r>
            <a:endParaRPr lang="en-US" b="1" dirty="0"/>
          </a:p>
          <a:p>
            <a:r>
              <a:rPr lang="en-US" sz="1800" dirty="0">
                <a:hlinkClick r:id="rId10"/>
              </a:rPr>
              <a:t>agyaglikci@gmail.com</a:t>
            </a:r>
            <a:endParaRPr lang="en-US" sz="1800" dirty="0"/>
          </a:p>
          <a:p>
            <a:r>
              <a:rPr lang="en-US" sz="1800" dirty="0">
                <a:hlinkClick r:id="rId7"/>
              </a:rPr>
              <a:t>https://agyaglikci.github.io</a:t>
            </a:r>
            <a:endParaRPr lang="en-US" sz="1800" dirty="0"/>
          </a:p>
          <a:p>
            <a:r>
              <a:rPr lang="en-US" sz="1600" dirty="0"/>
              <a:t>11 March 2024</a:t>
            </a:r>
          </a:p>
          <a:p>
            <a:r>
              <a:rPr lang="en-US" sz="1800" dirty="0"/>
              <a:t>Huawei Cambridge</a:t>
            </a:r>
          </a:p>
        </p:txBody>
      </p:sp>
      <p:sp>
        <p:nvSpPr>
          <p:cNvPr id="3" name="Rectangle 2">
            <a:extLst>
              <a:ext uri="{FF2B5EF4-FFF2-40B4-BE49-F238E27FC236}">
                <a16:creationId xmlns:a16="http://schemas.microsoft.com/office/drawing/2014/main" id="{7ED0E126-CC31-EEBF-2ADC-1F39E0981C6E}"/>
              </a:ext>
            </a:extLst>
          </p:cNvPr>
          <p:cNvSpPr/>
          <p:nvPr/>
        </p:nvSpPr>
        <p:spPr>
          <a:xfrm>
            <a:off x="1468586" y="2893671"/>
            <a:ext cx="9254835"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Backup Slides</a:t>
            </a:r>
          </a:p>
        </p:txBody>
      </p:sp>
    </p:spTree>
    <p:extLst>
      <p:ext uri="{BB962C8B-B14F-4D97-AF65-F5344CB8AC3E}">
        <p14:creationId xmlns:p14="http://schemas.microsoft.com/office/powerpoint/2010/main" val="20680700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16D9055A-DD0D-40E6-8664-44DF6D9D61AD}"/>
              </a:ext>
            </a:extLst>
          </p:cNvPr>
          <p:cNvPicPr>
            <a:picLocks noChangeAspect="1"/>
          </p:cNvPicPr>
          <p:nvPr/>
        </p:nvPicPr>
        <p:blipFill>
          <a:blip r:embed="rId3"/>
          <a:stretch>
            <a:fillRect/>
          </a:stretch>
        </p:blipFill>
        <p:spPr>
          <a:xfrm>
            <a:off x="2782192" y="770881"/>
            <a:ext cx="6168013" cy="3968902"/>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7255616" y="5451177"/>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3268916-8D39-4234-9824-0B3E68F3E0AE}"/>
              </a:ext>
            </a:extLst>
          </p:cNvPr>
          <p:cNvCxnSpPr>
            <a:cxnSpLocks/>
          </p:cNvCxnSpPr>
          <p:nvPr/>
        </p:nvCxnSpPr>
        <p:spPr>
          <a:xfrm flipV="1">
            <a:off x="3382159" y="920452"/>
            <a:ext cx="2130471" cy="469308"/>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32D8709A-7F44-46DD-96D9-CF4F659179FD}"/>
              </a:ext>
            </a:extLst>
          </p:cNvPr>
          <p:cNvCxnSpPr>
            <a:cxnSpLocks/>
          </p:cNvCxnSpPr>
          <p:nvPr/>
        </p:nvCxnSpPr>
        <p:spPr>
          <a:xfrm>
            <a:off x="6829032" y="987837"/>
            <a:ext cx="1980811" cy="872556"/>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8CE65EF4-DC9D-584A-B1D7-6B45947F1EC2}"/>
              </a:ext>
            </a:extLst>
          </p:cNvPr>
          <p:cNvSpPr txBox="1"/>
          <p:nvPr/>
        </p:nvSpPr>
        <p:spPr>
          <a:xfrm>
            <a:off x="3487959" y="4528920"/>
            <a:ext cx="5462245"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Temperature (°C)</a:t>
            </a:r>
          </a:p>
        </p:txBody>
      </p:sp>
      <p:sp>
        <p:nvSpPr>
          <p:cNvPr id="18" name="TextBox 17">
            <a:extLst>
              <a:ext uri="{FF2B5EF4-FFF2-40B4-BE49-F238E27FC236}">
                <a16:creationId xmlns:a16="http://schemas.microsoft.com/office/drawing/2014/main" id="{7953B9EC-FD25-1447-A90C-528BEE2ED398}"/>
              </a:ext>
            </a:extLst>
          </p:cNvPr>
          <p:cNvSpPr txBox="1"/>
          <p:nvPr/>
        </p:nvSpPr>
        <p:spPr>
          <a:xfrm rot="16200000">
            <a:off x="894558" y="2269307"/>
            <a:ext cx="3343875" cy="830997"/>
          </a:xfrm>
          <a:prstGeom prst="rect">
            <a:avLst/>
          </a:prstGeom>
          <a:solidFill>
            <a:schemeClr val="bg1"/>
          </a:solidFill>
        </p:spPr>
        <p:txBody>
          <a:bodyPr wrap="square" rtlCol="0">
            <a:spAutoFit/>
          </a:bodyPr>
          <a:lstStyle/>
          <a:p>
            <a:pPr algn="ctr"/>
            <a:r>
              <a:rPr lang="en-US" sz="2400">
                <a:latin typeface="Cambria" panose="02040503050406030204" pitchFamily="18" charset="0"/>
              </a:rPr>
              <a:t>Variation in Bit Flip Counts per DRAM Row</a:t>
            </a:r>
          </a:p>
        </p:txBody>
      </p:sp>
      <p:cxnSp>
        <p:nvCxnSpPr>
          <p:cNvPr id="19" name="Straight Arrow Connector 18">
            <a:extLst>
              <a:ext uri="{FF2B5EF4-FFF2-40B4-BE49-F238E27FC236}">
                <a16:creationId xmlns:a16="http://schemas.microsoft.com/office/drawing/2014/main" id="{3FC98BC1-6539-ED4A-8464-05B76A4495E9}"/>
              </a:ext>
            </a:extLst>
          </p:cNvPr>
          <p:cNvCxnSpPr>
            <a:cxnSpLocks/>
          </p:cNvCxnSpPr>
          <p:nvPr/>
        </p:nvCxnSpPr>
        <p:spPr>
          <a:xfrm flipV="1">
            <a:off x="3487959" y="2939658"/>
            <a:ext cx="2292326" cy="781107"/>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8378D04-DAD8-9347-BA40-0D5BDBAFD139}"/>
              </a:ext>
            </a:extLst>
          </p:cNvPr>
          <p:cNvCxnSpPr>
            <a:cxnSpLocks/>
          </p:cNvCxnSpPr>
          <p:nvPr/>
        </p:nvCxnSpPr>
        <p:spPr>
          <a:xfrm flipV="1">
            <a:off x="6411715" y="2964444"/>
            <a:ext cx="2292326" cy="610372"/>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grpSp>
        <p:nvGrpSpPr>
          <p:cNvPr id="23" name="Group 22">
            <a:extLst>
              <a:ext uri="{FF2B5EF4-FFF2-40B4-BE49-F238E27FC236}">
                <a16:creationId xmlns:a16="http://schemas.microsoft.com/office/drawing/2014/main" id="{4818FB6A-AE7E-4241-8842-A369776F18DE}"/>
              </a:ext>
            </a:extLst>
          </p:cNvPr>
          <p:cNvGrpSpPr/>
          <p:nvPr/>
        </p:nvGrpSpPr>
        <p:grpSpPr>
          <a:xfrm>
            <a:off x="1817723" y="5046138"/>
            <a:ext cx="8556554" cy="1313868"/>
            <a:chOff x="1643281" y="4277223"/>
            <a:chExt cx="6864225" cy="1467717"/>
          </a:xfrm>
        </p:grpSpPr>
        <p:sp>
          <p:nvSpPr>
            <p:cNvPr id="24" name="Rounded Rectangle 23">
              <a:extLst>
                <a:ext uri="{FF2B5EF4-FFF2-40B4-BE49-F238E27FC236}">
                  <a16:creationId xmlns:a16="http://schemas.microsoft.com/office/drawing/2014/main" id="{BC7A9DF1-7F05-FF40-BEAF-CD840B558422}"/>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5" name="Round Same Side Corner Rectangle 24">
              <a:extLst>
                <a:ext uri="{FF2B5EF4-FFF2-40B4-BE49-F238E27FC236}">
                  <a16:creationId xmlns:a16="http://schemas.microsoft.com/office/drawing/2014/main" id="{703E48A5-1064-7046-ADA5-6D88E138EDF5}"/>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4</a:t>
              </a:r>
            </a:p>
          </p:txBody>
        </p:sp>
        <p:sp>
          <p:nvSpPr>
            <p:cNvPr id="26" name="TextBox 25">
              <a:extLst>
                <a:ext uri="{FF2B5EF4-FFF2-40B4-BE49-F238E27FC236}">
                  <a16:creationId xmlns:a16="http://schemas.microsoft.com/office/drawing/2014/main" id="{79571B39-EDEA-5549-93CD-E5B29B635AD3}"/>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a:latin typeface="Cambria"/>
                  <a:ea typeface="Cambria"/>
                </a:rPr>
                <a:t>A DRAM row’s bit error rate can either </a:t>
              </a:r>
              <a:r>
                <a:rPr lang="en-US" sz="2400" b="1">
                  <a:solidFill>
                    <a:srgbClr val="C00000"/>
                  </a:solidFill>
                  <a:latin typeface="Cambria"/>
                  <a:ea typeface="Cambria"/>
                </a:rPr>
                <a:t>increase</a:t>
              </a:r>
              <a:r>
                <a:rPr lang="en-US" sz="2400">
                  <a:latin typeface="Cambria"/>
                  <a:ea typeface="Cambria"/>
                </a:rPr>
                <a:t> </a:t>
              </a:r>
              <a:r>
                <a:rPr lang="en-US" sz="2400" b="1">
                  <a:latin typeface="Cambria"/>
                  <a:ea typeface="Cambria"/>
                </a:rPr>
                <a:t>or</a:t>
              </a:r>
              <a:r>
                <a:rPr lang="en-US" sz="2400">
                  <a:latin typeface="Cambria"/>
                  <a:ea typeface="Cambria"/>
                </a:rPr>
                <a:t> </a:t>
              </a:r>
              <a:r>
                <a:rPr lang="en-US" sz="2400" b="1">
                  <a:solidFill>
                    <a:srgbClr val="538233"/>
                  </a:solidFill>
                  <a:latin typeface="Cambria"/>
                  <a:ea typeface="Cambria"/>
                </a:rPr>
                <a:t>decrease</a:t>
              </a:r>
              <a:br>
                <a:rPr lang="en-US" sz="2400">
                  <a:latin typeface="Cambria"/>
                  <a:ea typeface="Cambria"/>
                </a:rPr>
              </a:br>
              <a:r>
                <a:rPr lang="en-US" sz="2400" b="1">
                  <a:latin typeface="Cambria"/>
                  <a:ea typeface="Cambria"/>
                </a:rPr>
                <a:t>with temperature</a:t>
              </a:r>
              <a:r>
                <a:rPr lang="en-US" sz="2400" b="1">
                  <a:solidFill>
                    <a:srgbClr val="8B278C"/>
                  </a:solidFill>
                  <a:latin typeface="Cambria"/>
                  <a:ea typeface="Cambria"/>
                </a:rPr>
                <a:t> </a:t>
              </a:r>
              <a:r>
                <a:rPr lang="en-US" sz="2400">
                  <a:latin typeface="Cambria"/>
                  <a:ea typeface="Cambria"/>
                </a:rPr>
                <a:t>depending on the DRAM manufacturer</a:t>
              </a:r>
            </a:p>
          </p:txBody>
        </p:sp>
      </p:grpSp>
      <p:sp>
        <p:nvSpPr>
          <p:cNvPr id="21" name="Title 1">
            <a:extLst>
              <a:ext uri="{FF2B5EF4-FFF2-40B4-BE49-F238E27FC236}">
                <a16:creationId xmlns:a16="http://schemas.microsoft.com/office/drawing/2014/main" id="{44AC88BE-3EB0-3644-BE6B-DF9312A0765F}"/>
              </a:ext>
            </a:extLst>
          </p:cNvPr>
          <p:cNvSpPr>
            <a:spLocks noGrp="1"/>
          </p:cNvSpPr>
          <p:nvPr>
            <p:ph type="title"/>
          </p:nvPr>
        </p:nvSpPr>
        <p:spPr>
          <a:xfrm>
            <a:off x="1518834" y="1"/>
            <a:ext cx="9143999" cy="770467"/>
          </a:xfrm>
        </p:spPr>
        <p:txBody>
          <a:bodyPr/>
          <a:lstStyle/>
          <a:p>
            <a:r>
              <a:rPr lang="en-US"/>
              <a:t>Impact of Temperature on DRAM Rows</a:t>
            </a:r>
          </a:p>
        </p:txBody>
      </p:sp>
    </p:spTree>
    <p:extLst>
      <p:ext uri="{BB962C8B-B14F-4D97-AF65-F5344CB8AC3E}">
        <p14:creationId xmlns:p14="http://schemas.microsoft.com/office/powerpoint/2010/main" val="285515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1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0BD3-D574-314A-9E3D-3786E27068F0}"/>
              </a:ext>
            </a:extLst>
          </p:cNvPr>
          <p:cNvSpPr>
            <a:spLocks noGrp="1"/>
          </p:cNvSpPr>
          <p:nvPr>
            <p:ph type="title"/>
          </p:nvPr>
        </p:nvSpPr>
        <p:spPr/>
        <p:txBody>
          <a:bodyPr>
            <a:normAutofit fontScale="90000"/>
          </a:bodyPr>
          <a:lstStyle/>
          <a:p>
            <a:r>
              <a:rPr lang="en-US"/>
              <a:t>Memory Access Patterns</a:t>
            </a:r>
            <a:br>
              <a:rPr lang="en-US"/>
            </a:br>
            <a:r>
              <a:rPr lang="en-US"/>
              <a:t>in Aggressor Row Active Time Analysis</a:t>
            </a:r>
          </a:p>
        </p:txBody>
      </p:sp>
      <p:sp>
        <p:nvSpPr>
          <p:cNvPr id="3" name="Content Placeholder 2">
            <a:extLst>
              <a:ext uri="{FF2B5EF4-FFF2-40B4-BE49-F238E27FC236}">
                <a16:creationId xmlns:a16="http://schemas.microsoft.com/office/drawing/2014/main" id="{7B4630B2-8F55-2146-BC7E-2B67F804C6BA}"/>
              </a:ext>
            </a:extLst>
          </p:cNvPr>
          <p:cNvSpPr>
            <a:spLocks noGrp="1"/>
          </p:cNvSpPr>
          <p:nvPr>
            <p:ph idx="1"/>
          </p:nvPr>
        </p:nvSpPr>
        <p:spPr/>
        <p:txBody>
          <a:bodyPr/>
          <a:lstStyle/>
          <a:p>
            <a:pPr marL="439737" indent="-342900"/>
            <a:r>
              <a:rPr lang="en-US"/>
              <a:t>Baseline access pattern:</a:t>
            </a:r>
          </a:p>
          <a:p>
            <a:pPr marL="439737" indent="-342900"/>
            <a:endParaRPr lang="en-US"/>
          </a:p>
          <a:p>
            <a:pPr marL="96837" indent="0">
              <a:buNone/>
            </a:pPr>
            <a:endParaRPr lang="en-US" sz="1100"/>
          </a:p>
          <a:p>
            <a:pPr marL="96837" indent="0">
              <a:buNone/>
            </a:pPr>
            <a:endParaRPr lang="en-US" sz="1100"/>
          </a:p>
          <a:p>
            <a:pPr marL="439737" indent="-342900"/>
            <a:r>
              <a:rPr lang="en-US"/>
              <a:t>Increasing </a:t>
            </a:r>
            <a:r>
              <a:rPr lang="en-US" b="1">
                <a:solidFill>
                  <a:srgbClr val="C00000"/>
                </a:solidFill>
              </a:rPr>
              <a:t>aggressor row active time</a:t>
            </a:r>
            <a:r>
              <a:rPr lang="en-US"/>
              <a:t>:</a:t>
            </a:r>
          </a:p>
          <a:p>
            <a:pPr marL="439737" indent="-342900"/>
            <a:endParaRPr lang="en-US"/>
          </a:p>
          <a:p>
            <a:pPr marL="96837" indent="0">
              <a:buNone/>
            </a:pPr>
            <a:endParaRPr lang="en-US" sz="1100"/>
          </a:p>
          <a:p>
            <a:pPr marL="96837" indent="0">
              <a:buNone/>
            </a:pPr>
            <a:endParaRPr lang="en-US" sz="1100"/>
          </a:p>
          <a:p>
            <a:pPr marL="439737" indent="-342900"/>
            <a:endParaRPr lang="en-US"/>
          </a:p>
          <a:p>
            <a:pPr marL="439737" indent="-342900"/>
            <a:r>
              <a:rPr lang="en-US"/>
              <a:t>Increasing </a:t>
            </a:r>
            <a:r>
              <a:rPr lang="en-US" b="1">
                <a:solidFill>
                  <a:srgbClr val="0070C0"/>
                </a:solidFill>
              </a:rPr>
              <a:t>bank </a:t>
            </a:r>
            <a:r>
              <a:rPr lang="en-US" b="1" err="1">
                <a:solidFill>
                  <a:srgbClr val="0070C0"/>
                </a:solidFill>
              </a:rPr>
              <a:t>precharged</a:t>
            </a:r>
            <a:r>
              <a:rPr lang="en-US" b="1">
                <a:solidFill>
                  <a:srgbClr val="0070C0"/>
                </a:solidFill>
              </a:rPr>
              <a:t> time</a:t>
            </a:r>
            <a:r>
              <a:rPr lang="en-US"/>
              <a:t>:</a:t>
            </a:r>
          </a:p>
        </p:txBody>
      </p:sp>
      <p:sp>
        <p:nvSpPr>
          <p:cNvPr id="8" name="Slide Number Placeholder 3">
            <a:extLst>
              <a:ext uri="{FF2B5EF4-FFF2-40B4-BE49-F238E27FC236}">
                <a16:creationId xmlns:a16="http://schemas.microsoft.com/office/drawing/2014/main" id="{A8A55607-A2F8-34DD-7CBA-9688BE423C88}"/>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74</a:t>
            </a:fld>
            <a:endParaRPr lang="en-US" dirty="0"/>
          </a:p>
        </p:txBody>
      </p:sp>
      <p:grpSp>
        <p:nvGrpSpPr>
          <p:cNvPr id="4" name="Group 3">
            <a:extLst>
              <a:ext uri="{FF2B5EF4-FFF2-40B4-BE49-F238E27FC236}">
                <a16:creationId xmlns:a16="http://schemas.microsoft.com/office/drawing/2014/main" id="{6DF50234-B33B-F44C-89CC-B4FC88D0D806}"/>
              </a:ext>
            </a:extLst>
          </p:cNvPr>
          <p:cNvGrpSpPr/>
          <p:nvPr/>
        </p:nvGrpSpPr>
        <p:grpSpPr>
          <a:xfrm>
            <a:off x="2207549" y="1688364"/>
            <a:ext cx="7445970" cy="369332"/>
            <a:chOff x="387458" y="1246760"/>
            <a:chExt cx="7445970" cy="369332"/>
          </a:xfrm>
        </p:grpSpPr>
        <p:cxnSp>
          <p:nvCxnSpPr>
            <p:cNvPr id="5" name="Straight Arrow Connector 4">
              <a:extLst>
                <a:ext uri="{FF2B5EF4-FFF2-40B4-BE49-F238E27FC236}">
                  <a16:creationId xmlns:a16="http://schemas.microsoft.com/office/drawing/2014/main" id="{61946385-1406-594D-AD38-5738AA535FF9}"/>
                </a:ext>
              </a:extLst>
            </p:cNvPr>
            <p:cNvCxnSpPr>
              <a:cxnSpLocks/>
            </p:cNvCxnSpPr>
            <p:nvPr/>
          </p:nvCxnSpPr>
          <p:spPr>
            <a:xfrm>
              <a:off x="387458" y="1425844"/>
              <a:ext cx="68004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96A1AA-E13E-A047-AD08-26438C468C2C}"/>
                </a:ext>
              </a:extLst>
            </p:cNvPr>
            <p:cNvSpPr txBox="1"/>
            <p:nvPr/>
          </p:nvSpPr>
          <p:spPr>
            <a:xfrm>
              <a:off x="7143816" y="1246760"/>
              <a:ext cx="689612" cy="369332"/>
            </a:xfrm>
            <a:prstGeom prst="rect">
              <a:avLst/>
            </a:prstGeom>
            <a:noFill/>
          </p:spPr>
          <p:txBody>
            <a:bodyPr wrap="none" rtlCol="0">
              <a:spAutoFit/>
            </a:bodyPr>
            <a:lstStyle/>
            <a:p>
              <a:pPr defTabSz="914400">
                <a:defRPr/>
              </a:pPr>
              <a:r>
                <a:rPr lang="en-US">
                  <a:solidFill>
                    <a:prstClr val="black"/>
                  </a:solidFill>
                  <a:latin typeface="Cambria" panose="02040503050406030204" pitchFamily="18" charset="0"/>
                </a:rPr>
                <a:t>Time</a:t>
              </a:r>
            </a:p>
          </p:txBody>
        </p:sp>
      </p:grpSp>
      <p:grpSp>
        <p:nvGrpSpPr>
          <p:cNvPr id="24" name="Group 23">
            <a:extLst>
              <a:ext uri="{FF2B5EF4-FFF2-40B4-BE49-F238E27FC236}">
                <a16:creationId xmlns:a16="http://schemas.microsoft.com/office/drawing/2014/main" id="{3D0558A3-AD72-9041-ADDE-E0D8FAEB2DA8}"/>
              </a:ext>
            </a:extLst>
          </p:cNvPr>
          <p:cNvGrpSpPr/>
          <p:nvPr/>
        </p:nvGrpSpPr>
        <p:grpSpPr>
          <a:xfrm>
            <a:off x="2240585" y="1636622"/>
            <a:ext cx="1165592" cy="461665"/>
            <a:chOff x="420494" y="1420099"/>
            <a:chExt cx="1165592" cy="461665"/>
          </a:xfrm>
        </p:grpSpPr>
        <p:sp>
          <p:nvSpPr>
            <p:cNvPr id="7" name="Rectangle 6">
              <a:extLst>
                <a:ext uri="{FF2B5EF4-FFF2-40B4-BE49-F238E27FC236}">
                  <a16:creationId xmlns:a16="http://schemas.microsoft.com/office/drawing/2014/main" id="{388DD5B1-2BCA-E24C-902E-C4AE872BF8B5}"/>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A is active</a:t>
              </a:r>
            </a:p>
          </p:txBody>
        </p:sp>
        <p:cxnSp>
          <p:nvCxnSpPr>
            <p:cNvPr id="9" name="Straight Connector 8">
              <a:extLst>
                <a:ext uri="{FF2B5EF4-FFF2-40B4-BE49-F238E27FC236}">
                  <a16:creationId xmlns:a16="http://schemas.microsoft.com/office/drawing/2014/main" id="{72B7BABD-392B-5A40-8DDB-2B0961BDE5C4}"/>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599AE0-AA2E-EE42-B443-A3FD2CDF8200}"/>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03740B-CFC7-7842-A3D2-89D12B72CB12}"/>
              </a:ext>
            </a:extLst>
          </p:cNvPr>
          <p:cNvGrpSpPr/>
          <p:nvPr/>
        </p:nvGrpSpPr>
        <p:grpSpPr>
          <a:xfrm>
            <a:off x="3956254" y="1636622"/>
            <a:ext cx="1165592" cy="461665"/>
            <a:chOff x="420494" y="1420099"/>
            <a:chExt cx="1165592" cy="461665"/>
          </a:xfrm>
        </p:grpSpPr>
        <p:sp>
          <p:nvSpPr>
            <p:cNvPr id="26" name="Rectangle 25">
              <a:extLst>
                <a:ext uri="{FF2B5EF4-FFF2-40B4-BE49-F238E27FC236}">
                  <a16:creationId xmlns:a16="http://schemas.microsoft.com/office/drawing/2014/main" id="{613C5EFD-437C-A84F-8BB8-172528F48FE7}"/>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B is active</a:t>
              </a:r>
            </a:p>
          </p:txBody>
        </p:sp>
        <p:cxnSp>
          <p:nvCxnSpPr>
            <p:cNvPr id="31" name="Straight Connector 30">
              <a:extLst>
                <a:ext uri="{FF2B5EF4-FFF2-40B4-BE49-F238E27FC236}">
                  <a16:creationId xmlns:a16="http://schemas.microsoft.com/office/drawing/2014/main" id="{BAC441D1-9C5E-1F4E-888B-59F7449F11A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767455-E15C-FD42-9673-82638B33DA0C}"/>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5D85CEE-C328-0D48-B06E-AB1D1850BE32}"/>
              </a:ext>
            </a:extLst>
          </p:cNvPr>
          <p:cNvGrpSpPr/>
          <p:nvPr/>
        </p:nvGrpSpPr>
        <p:grpSpPr>
          <a:xfrm>
            <a:off x="5677435" y="1636622"/>
            <a:ext cx="1165592" cy="461665"/>
            <a:chOff x="420494" y="1420099"/>
            <a:chExt cx="1165592" cy="461665"/>
          </a:xfrm>
        </p:grpSpPr>
        <p:sp>
          <p:nvSpPr>
            <p:cNvPr id="34" name="Rectangle 33">
              <a:extLst>
                <a:ext uri="{FF2B5EF4-FFF2-40B4-BE49-F238E27FC236}">
                  <a16:creationId xmlns:a16="http://schemas.microsoft.com/office/drawing/2014/main" id="{B835F51B-EFDF-C44B-80D4-13F10E8977A7}"/>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A is active</a:t>
              </a:r>
            </a:p>
          </p:txBody>
        </p:sp>
        <p:cxnSp>
          <p:nvCxnSpPr>
            <p:cNvPr id="39" name="Straight Connector 38">
              <a:extLst>
                <a:ext uri="{FF2B5EF4-FFF2-40B4-BE49-F238E27FC236}">
                  <a16:creationId xmlns:a16="http://schemas.microsoft.com/office/drawing/2014/main" id="{0A95DE7F-4455-C448-A831-1A08D8B651E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3497ABC-CFB9-B140-AD93-DFF6956E0B79}"/>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E31EEC2B-FBFD-924D-A71D-4657DD6607CF}"/>
              </a:ext>
            </a:extLst>
          </p:cNvPr>
          <p:cNvGrpSpPr/>
          <p:nvPr/>
        </p:nvGrpSpPr>
        <p:grpSpPr>
          <a:xfrm>
            <a:off x="7389809" y="1636622"/>
            <a:ext cx="1165592" cy="461665"/>
            <a:chOff x="420494" y="1420099"/>
            <a:chExt cx="1165592" cy="461665"/>
          </a:xfrm>
        </p:grpSpPr>
        <p:sp>
          <p:nvSpPr>
            <p:cNvPr id="52" name="Rectangle 51">
              <a:extLst>
                <a:ext uri="{FF2B5EF4-FFF2-40B4-BE49-F238E27FC236}">
                  <a16:creationId xmlns:a16="http://schemas.microsoft.com/office/drawing/2014/main" id="{EB8C8A95-CC07-EA46-8734-E2670A4C3DA2}"/>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B is active</a:t>
              </a:r>
            </a:p>
          </p:txBody>
        </p:sp>
        <p:cxnSp>
          <p:nvCxnSpPr>
            <p:cNvPr id="57" name="Straight Connector 56">
              <a:extLst>
                <a:ext uri="{FF2B5EF4-FFF2-40B4-BE49-F238E27FC236}">
                  <a16:creationId xmlns:a16="http://schemas.microsoft.com/office/drawing/2014/main" id="{34A9862E-3AC9-DE43-BD23-B5C58D8EF0A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CB6A33-3741-8040-9F8E-75709C6C3B6B}"/>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07AF070-8C1B-9842-8682-0ED860D079A3}"/>
              </a:ext>
            </a:extLst>
          </p:cNvPr>
          <p:cNvGrpSpPr/>
          <p:nvPr/>
        </p:nvGrpSpPr>
        <p:grpSpPr>
          <a:xfrm>
            <a:off x="2209014" y="3244308"/>
            <a:ext cx="8435791" cy="400109"/>
            <a:chOff x="387458" y="1425844"/>
            <a:chExt cx="8435791" cy="400109"/>
          </a:xfrm>
        </p:grpSpPr>
        <p:cxnSp>
          <p:nvCxnSpPr>
            <p:cNvPr id="68" name="Straight Arrow Connector 67">
              <a:extLst>
                <a:ext uri="{FF2B5EF4-FFF2-40B4-BE49-F238E27FC236}">
                  <a16:creationId xmlns:a16="http://schemas.microsoft.com/office/drawing/2014/main" id="{6B65870D-5D2C-294B-8D18-E4AA9BEFF1DB}"/>
                </a:ext>
              </a:extLst>
            </p:cNvPr>
            <p:cNvCxnSpPr>
              <a:cxnSpLocks/>
            </p:cNvCxnSpPr>
            <p:nvPr/>
          </p:nvCxnSpPr>
          <p:spPr>
            <a:xfrm>
              <a:off x="387458" y="1425844"/>
              <a:ext cx="81003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D2075EA-0200-2742-B702-90506018187A}"/>
                </a:ext>
              </a:extLst>
            </p:cNvPr>
            <p:cNvSpPr txBox="1"/>
            <p:nvPr/>
          </p:nvSpPr>
          <p:spPr>
            <a:xfrm>
              <a:off x="8133637" y="1456621"/>
              <a:ext cx="689612" cy="369332"/>
            </a:xfrm>
            <a:prstGeom prst="rect">
              <a:avLst/>
            </a:prstGeom>
            <a:noFill/>
          </p:spPr>
          <p:txBody>
            <a:bodyPr wrap="none" rtlCol="0">
              <a:spAutoFit/>
            </a:bodyPr>
            <a:lstStyle/>
            <a:p>
              <a:pPr defTabSz="914400">
                <a:defRPr/>
              </a:pPr>
              <a:r>
                <a:rPr lang="en-US">
                  <a:solidFill>
                    <a:prstClr val="black"/>
                  </a:solidFill>
                  <a:latin typeface="Cambria" panose="02040503050406030204" pitchFamily="18" charset="0"/>
                </a:rPr>
                <a:t>Time</a:t>
              </a:r>
            </a:p>
          </p:txBody>
        </p:sp>
      </p:grpSp>
      <p:grpSp>
        <p:nvGrpSpPr>
          <p:cNvPr id="70" name="Group 69">
            <a:extLst>
              <a:ext uri="{FF2B5EF4-FFF2-40B4-BE49-F238E27FC236}">
                <a16:creationId xmlns:a16="http://schemas.microsoft.com/office/drawing/2014/main" id="{740C3000-C877-2147-8B27-33F82EE62A7B}"/>
              </a:ext>
            </a:extLst>
          </p:cNvPr>
          <p:cNvGrpSpPr/>
          <p:nvPr/>
        </p:nvGrpSpPr>
        <p:grpSpPr>
          <a:xfrm>
            <a:off x="2242050" y="3013475"/>
            <a:ext cx="2151551" cy="461665"/>
            <a:chOff x="420494" y="1420099"/>
            <a:chExt cx="2151551" cy="461665"/>
          </a:xfrm>
        </p:grpSpPr>
        <p:sp>
          <p:nvSpPr>
            <p:cNvPr id="71" name="Rectangle 70">
              <a:extLst>
                <a:ext uri="{FF2B5EF4-FFF2-40B4-BE49-F238E27FC236}">
                  <a16:creationId xmlns:a16="http://schemas.microsoft.com/office/drawing/2014/main" id="{4E907428-9957-F14F-A24B-45244BC18C68}"/>
                </a:ext>
              </a:extLst>
            </p:cNvPr>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A is active</a:t>
              </a:r>
            </a:p>
          </p:txBody>
        </p:sp>
        <p:cxnSp>
          <p:nvCxnSpPr>
            <p:cNvPr id="76" name="Straight Connector 75">
              <a:extLst>
                <a:ext uri="{FF2B5EF4-FFF2-40B4-BE49-F238E27FC236}">
                  <a16:creationId xmlns:a16="http://schemas.microsoft.com/office/drawing/2014/main" id="{69796304-382F-754A-9AC1-FEE57756D27C}"/>
                </a:ext>
              </a:extLst>
            </p:cNvPr>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C7CE2CB-4BF0-D842-B4AC-C7A5D017A38B}"/>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2C01B81-20D0-874D-A09E-5178B7BA5602}"/>
              </a:ext>
            </a:extLst>
          </p:cNvPr>
          <p:cNvGrpSpPr/>
          <p:nvPr/>
        </p:nvGrpSpPr>
        <p:grpSpPr>
          <a:xfrm>
            <a:off x="2207549" y="5026380"/>
            <a:ext cx="8448222" cy="369332"/>
            <a:chOff x="387458" y="1241178"/>
            <a:chExt cx="8448222" cy="369332"/>
          </a:xfrm>
        </p:grpSpPr>
        <p:cxnSp>
          <p:nvCxnSpPr>
            <p:cNvPr id="103" name="Straight Arrow Connector 102">
              <a:extLst>
                <a:ext uri="{FF2B5EF4-FFF2-40B4-BE49-F238E27FC236}">
                  <a16:creationId xmlns:a16="http://schemas.microsoft.com/office/drawing/2014/main" id="{E80AD564-84E2-D049-AD91-572770DD517F}"/>
                </a:ext>
              </a:extLst>
            </p:cNvPr>
            <p:cNvCxnSpPr>
              <a:cxnSpLocks/>
            </p:cNvCxnSpPr>
            <p:nvPr/>
          </p:nvCxnSpPr>
          <p:spPr>
            <a:xfrm>
              <a:off x="387458" y="1425844"/>
              <a:ext cx="7843954"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77786370-A746-C947-9B88-2D59F813E276}"/>
                </a:ext>
              </a:extLst>
            </p:cNvPr>
            <p:cNvSpPr txBox="1"/>
            <p:nvPr/>
          </p:nvSpPr>
          <p:spPr>
            <a:xfrm>
              <a:off x="8146068" y="1241178"/>
              <a:ext cx="689612" cy="369332"/>
            </a:xfrm>
            <a:prstGeom prst="rect">
              <a:avLst/>
            </a:prstGeom>
            <a:noFill/>
          </p:spPr>
          <p:txBody>
            <a:bodyPr wrap="none" rtlCol="0">
              <a:spAutoFit/>
            </a:bodyPr>
            <a:lstStyle/>
            <a:p>
              <a:pPr defTabSz="914400">
                <a:defRPr/>
              </a:pPr>
              <a:r>
                <a:rPr lang="en-US">
                  <a:solidFill>
                    <a:prstClr val="black"/>
                  </a:solidFill>
                  <a:latin typeface="Cambria" panose="02040503050406030204" pitchFamily="18" charset="0"/>
                </a:rPr>
                <a:t>Time</a:t>
              </a:r>
            </a:p>
          </p:txBody>
        </p:sp>
      </p:grpSp>
      <p:grpSp>
        <p:nvGrpSpPr>
          <p:cNvPr id="105" name="Group 104">
            <a:extLst>
              <a:ext uri="{FF2B5EF4-FFF2-40B4-BE49-F238E27FC236}">
                <a16:creationId xmlns:a16="http://schemas.microsoft.com/office/drawing/2014/main" id="{504E6D0D-348E-2D4E-A5CF-7E5248DBC004}"/>
              </a:ext>
            </a:extLst>
          </p:cNvPr>
          <p:cNvGrpSpPr/>
          <p:nvPr/>
        </p:nvGrpSpPr>
        <p:grpSpPr>
          <a:xfrm>
            <a:off x="2240585" y="4980220"/>
            <a:ext cx="1165592" cy="461665"/>
            <a:chOff x="420494" y="1420099"/>
            <a:chExt cx="1165592" cy="461665"/>
          </a:xfrm>
        </p:grpSpPr>
        <p:sp>
          <p:nvSpPr>
            <p:cNvPr id="106" name="Rectangle 105">
              <a:extLst>
                <a:ext uri="{FF2B5EF4-FFF2-40B4-BE49-F238E27FC236}">
                  <a16:creationId xmlns:a16="http://schemas.microsoft.com/office/drawing/2014/main" id="{5E2BAE72-9C94-0E46-865E-4BD8DB49D9C6}"/>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A is active</a:t>
              </a:r>
            </a:p>
          </p:txBody>
        </p:sp>
        <p:cxnSp>
          <p:nvCxnSpPr>
            <p:cNvPr id="111" name="Straight Connector 110">
              <a:extLst>
                <a:ext uri="{FF2B5EF4-FFF2-40B4-BE49-F238E27FC236}">
                  <a16:creationId xmlns:a16="http://schemas.microsoft.com/office/drawing/2014/main" id="{F09F55EC-B0C4-A547-8FF2-6276F997102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E10C5E6-2BDC-7A4C-8F83-40A83121B853}"/>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D85DF91C-3FF4-4D40-911D-CECA0A16636C}"/>
              </a:ext>
            </a:extLst>
          </p:cNvPr>
          <p:cNvGrpSpPr/>
          <p:nvPr/>
        </p:nvGrpSpPr>
        <p:grpSpPr>
          <a:xfrm>
            <a:off x="4667427" y="4980220"/>
            <a:ext cx="1165592" cy="461665"/>
            <a:chOff x="420494" y="1420099"/>
            <a:chExt cx="1165592" cy="461665"/>
          </a:xfrm>
        </p:grpSpPr>
        <p:sp>
          <p:nvSpPr>
            <p:cNvPr id="114" name="Rectangle 113">
              <a:extLst>
                <a:ext uri="{FF2B5EF4-FFF2-40B4-BE49-F238E27FC236}">
                  <a16:creationId xmlns:a16="http://schemas.microsoft.com/office/drawing/2014/main" id="{CF7C4A96-3CCD-7D42-B749-BA973F5415BC}"/>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B is active</a:t>
              </a:r>
            </a:p>
          </p:txBody>
        </p:sp>
        <p:cxnSp>
          <p:nvCxnSpPr>
            <p:cNvPr id="119" name="Straight Connector 118">
              <a:extLst>
                <a:ext uri="{FF2B5EF4-FFF2-40B4-BE49-F238E27FC236}">
                  <a16:creationId xmlns:a16="http://schemas.microsoft.com/office/drawing/2014/main" id="{65286E38-37A0-134B-B775-D863A5282F2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B97079C-CDBA-094D-B810-C4FFACF855D8}"/>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2" name="Straight Arrow Connector 161">
            <a:extLst>
              <a:ext uri="{FF2B5EF4-FFF2-40B4-BE49-F238E27FC236}">
                <a16:creationId xmlns:a16="http://schemas.microsoft.com/office/drawing/2014/main" id="{4E4254DD-2CC0-8A40-A119-4D6AE0F9993E}"/>
              </a:ext>
            </a:extLst>
          </p:cNvPr>
          <p:cNvCxnSpPr>
            <a:cxnSpLocks/>
            <a:stCxn id="130" idx="1"/>
          </p:cNvCxnSpPr>
          <p:nvPr/>
        </p:nvCxnSpPr>
        <p:spPr>
          <a:xfrm>
            <a:off x="9507735" y="5211046"/>
            <a:ext cx="555967" cy="23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43A32B89-0589-ED43-B0F4-FAD97D7D75D3}"/>
              </a:ext>
            </a:extLst>
          </p:cNvPr>
          <p:cNvGrpSpPr/>
          <p:nvPr/>
        </p:nvGrpSpPr>
        <p:grpSpPr>
          <a:xfrm>
            <a:off x="7070356" y="4980220"/>
            <a:ext cx="1165592" cy="461665"/>
            <a:chOff x="420494" y="1420099"/>
            <a:chExt cx="1165592" cy="461665"/>
          </a:xfrm>
        </p:grpSpPr>
        <p:sp>
          <p:nvSpPr>
            <p:cNvPr id="122" name="Rectangle 121">
              <a:extLst>
                <a:ext uri="{FF2B5EF4-FFF2-40B4-BE49-F238E27FC236}">
                  <a16:creationId xmlns:a16="http://schemas.microsoft.com/office/drawing/2014/main" id="{EE8B0DFB-7E16-1543-9A11-296900F70CFF}"/>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A is active</a:t>
              </a:r>
            </a:p>
          </p:txBody>
        </p:sp>
        <p:cxnSp>
          <p:nvCxnSpPr>
            <p:cNvPr id="127" name="Straight Connector 126">
              <a:extLst>
                <a:ext uri="{FF2B5EF4-FFF2-40B4-BE49-F238E27FC236}">
                  <a16:creationId xmlns:a16="http://schemas.microsoft.com/office/drawing/2014/main" id="{9EB5A14D-D471-204A-A157-212F0486C68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F364F37-22B9-024A-BB00-BFCC26747EFE}"/>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DCC2B1CC-B865-5F49-AC22-7645EA972B59}"/>
              </a:ext>
            </a:extLst>
          </p:cNvPr>
          <p:cNvGrpSpPr/>
          <p:nvPr/>
        </p:nvGrpSpPr>
        <p:grpSpPr>
          <a:xfrm>
            <a:off x="9486882" y="4980220"/>
            <a:ext cx="345858" cy="461665"/>
            <a:chOff x="444878" y="1420099"/>
            <a:chExt cx="345858" cy="461665"/>
          </a:xfrm>
        </p:grpSpPr>
        <p:sp>
          <p:nvSpPr>
            <p:cNvPr id="130" name="Rectangle 129">
              <a:extLst>
                <a:ext uri="{FF2B5EF4-FFF2-40B4-BE49-F238E27FC236}">
                  <a16:creationId xmlns:a16="http://schemas.microsoft.com/office/drawing/2014/main" id="{A1097D77-1342-E04B-8AB6-52A634C54C48}"/>
                </a:ext>
              </a:extLst>
            </p:cNvPr>
            <p:cNvSpPr/>
            <p:nvPr/>
          </p:nvSpPr>
          <p:spPr>
            <a:xfrm>
              <a:off x="465724" y="1420099"/>
              <a:ext cx="325012"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b="1">
                <a:solidFill>
                  <a:prstClr val="black"/>
                </a:solidFill>
                <a:latin typeface="Cambria" panose="02040503050406030204" pitchFamily="18" charset="0"/>
              </a:endParaRPr>
            </a:p>
          </p:txBody>
        </p:sp>
        <p:cxnSp>
          <p:nvCxnSpPr>
            <p:cNvPr id="133" name="Straight Connector 132">
              <a:extLst>
                <a:ext uri="{FF2B5EF4-FFF2-40B4-BE49-F238E27FC236}">
                  <a16:creationId xmlns:a16="http://schemas.microsoft.com/office/drawing/2014/main" id="{2C90A912-BE78-2846-9A60-AF50E93EF502}"/>
                </a:ext>
              </a:extLst>
            </p:cNvPr>
            <p:cNvCxnSpPr/>
            <p:nvPr/>
          </p:nvCxnSpPr>
          <p:spPr>
            <a:xfrm>
              <a:off x="444878"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AC4712F-54AA-DD4E-AAB0-5E3938AFC110}"/>
              </a:ext>
            </a:extLst>
          </p:cNvPr>
          <p:cNvGrpSpPr/>
          <p:nvPr/>
        </p:nvGrpSpPr>
        <p:grpSpPr>
          <a:xfrm>
            <a:off x="4937940" y="3014808"/>
            <a:ext cx="2135438" cy="461665"/>
            <a:chOff x="420494" y="1420099"/>
            <a:chExt cx="2135438" cy="461665"/>
          </a:xfrm>
        </p:grpSpPr>
        <p:sp>
          <p:nvSpPr>
            <p:cNvPr id="146" name="Rectangle 145">
              <a:extLst>
                <a:ext uri="{FF2B5EF4-FFF2-40B4-BE49-F238E27FC236}">
                  <a16:creationId xmlns:a16="http://schemas.microsoft.com/office/drawing/2014/main" id="{A89B2D6B-E734-B846-BB5C-F66DB089C968}"/>
                </a:ext>
              </a:extLst>
            </p:cNvPr>
            <p:cNvSpPr/>
            <p:nvPr/>
          </p:nvSpPr>
          <p:spPr>
            <a:xfrm>
              <a:off x="453532" y="1420099"/>
              <a:ext cx="2102400"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B is active</a:t>
              </a:r>
            </a:p>
          </p:txBody>
        </p:sp>
        <p:cxnSp>
          <p:nvCxnSpPr>
            <p:cNvPr id="151" name="Straight Connector 150">
              <a:extLst>
                <a:ext uri="{FF2B5EF4-FFF2-40B4-BE49-F238E27FC236}">
                  <a16:creationId xmlns:a16="http://schemas.microsoft.com/office/drawing/2014/main" id="{B0D0EDD7-2F60-1542-8417-006C658BF9A0}"/>
                </a:ext>
              </a:extLst>
            </p:cNvPr>
            <p:cNvCxnSpPr/>
            <p:nvPr/>
          </p:nvCxnSpPr>
          <p:spPr>
            <a:xfrm>
              <a:off x="2555932"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9FC76BD-31B6-1A47-8AD8-7877417CECC4}"/>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4953D146-49BC-E245-844E-F9F42616B516}"/>
              </a:ext>
            </a:extLst>
          </p:cNvPr>
          <p:cNvGrpSpPr/>
          <p:nvPr/>
        </p:nvGrpSpPr>
        <p:grpSpPr>
          <a:xfrm>
            <a:off x="7620216" y="3013475"/>
            <a:ext cx="2151551" cy="461665"/>
            <a:chOff x="420494" y="1420099"/>
            <a:chExt cx="2151551" cy="461665"/>
          </a:xfrm>
        </p:grpSpPr>
        <p:sp>
          <p:nvSpPr>
            <p:cNvPr id="155" name="Rectangle 154">
              <a:extLst>
                <a:ext uri="{FF2B5EF4-FFF2-40B4-BE49-F238E27FC236}">
                  <a16:creationId xmlns:a16="http://schemas.microsoft.com/office/drawing/2014/main" id="{20FF76FA-C454-6A49-8A11-BE13F770865C}"/>
                </a:ext>
              </a:extLst>
            </p:cNvPr>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prstClr val="black"/>
                  </a:solidFill>
                  <a:latin typeface="Cambria" panose="02040503050406030204" pitchFamily="18" charset="0"/>
                </a:rPr>
                <a:t>Row A is active</a:t>
              </a:r>
            </a:p>
          </p:txBody>
        </p:sp>
        <p:cxnSp>
          <p:nvCxnSpPr>
            <p:cNvPr id="160" name="Straight Connector 159">
              <a:extLst>
                <a:ext uri="{FF2B5EF4-FFF2-40B4-BE49-F238E27FC236}">
                  <a16:creationId xmlns:a16="http://schemas.microsoft.com/office/drawing/2014/main" id="{8A0BF4D7-3ADC-8E41-A351-89CB27368659}"/>
                </a:ext>
              </a:extLst>
            </p:cNvPr>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60BA2AF-070D-C94B-90A3-C2FEADD30D81}"/>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4F405653-C8D2-4244-A971-AD3066E9324D}"/>
              </a:ext>
            </a:extLst>
          </p:cNvPr>
          <p:cNvGrpSpPr/>
          <p:nvPr/>
        </p:nvGrpSpPr>
        <p:grpSpPr>
          <a:xfrm>
            <a:off x="4825755" y="3495807"/>
            <a:ext cx="2231336" cy="781925"/>
            <a:chOff x="3019320" y="3879402"/>
            <a:chExt cx="2231336" cy="781925"/>
          </a:xfrm>
        </p:grpSpPr>
        <p:cxnSp>
          <p:nvCxnSpPr>
            <p:cNvPr id="166" name="Straight Arrow Connector 165">
              <a:extLst>
                <a:ext uri="{FF2B5EF4-FFF2-40B4-BE49-F238E27FC236}">
                  <a16:creationId xmlns:a16="http://schemas.microsoft.com/office/drawing/2014/main" id="{02324844-1071-5142-BB07-3AE792074486}"/>
                </a:ext>
              </a:extLst>
            </p:cNvPr>
            <p:cNvCxnSpPr>
              <a:cxnSpLocks/>
            </p:cNvCxnSpPr>
            <p:nvPr/>
          </p:nvCxnSpPr>
          <p:spPr>
            <a:xfrm>
              <a:off x="3131505" y="4064337"/>
              <a:ext cx="2118057"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EBB7662-758C-364E-8147-3EA829AA455C}"/>
                </a:ext>
              </a:extLst>
            </p:cNvPr>
            <p:cNvCxnSpPr>
              <a:cxnSpLocks/>
            </p:cNvCxnSpPr>
            <p:nvPr/>
          </p:nvCxnSpPr>
          <p:spPr>
            <a:xfrm flipH="1">
              <a:off x="5249562" y="3894379"/>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44F7A6-DD54-DE42-929B-3A6C06A92126}"/>
                </a:ext>
              </a:extLst>
            </p:cNvPr>
            <p:cNvCxnSpPr>
              <a:cxnSpLocks/>
            </p:cNvCxnSpPr>
            <p:nvPr/>
          </p:nvCxnSpPr>
          <p:spPr>
            <a:xfrm flipH="1">
              <a:off x="3122317" y="3879402"/>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6C33BB6-6133-A442-B714-B6090F890D6A}"/>
                </a:ext>
              </a:extLst>
            </p:cNvPr>
            <p:cNvSpPr txBox="1"/>
            <p:nvPr/>
          </p:nvSpPr>
          <p:spPr>
            <a:xfrm>
              <a:off x="3019320" y="4014996"/>
              <a:ext cx="2119173" cy="646331"/>
            </a:xfrm>
            <a:prstGeom prst="rect">
              <a:avLst/>
            </a:prstGeom>
            <a:noFill/>
          </p:spPr>
          <p:txBody>
            <a:bodyPr wrap="square" rtlCol="0">
              <a:spAutoFit/>
            </a:bodyPr>
            <a:lstStyle/>
            <a:p>
              <a:pPr algn="ctr" defTabSz="914400">
                <a:defRPr/>
              </a:pPr>
              <a:r>
                <a:rPr lang="en-US">
                  <a:solidFill>
                    <a:srgbClr val="C00000"/>
                  </a:solidFill>
                  <a:latin typeface="Cambria" panose="02040503050406030204" pitchFamily="18" charset="0"/>
                </a:rPr>
                <a:t>Aggressor row active time</a:t>
              </a:r>
            </a:p>
          </p:txBody>
        </p:sp>
      </p:grpSp>
      <p:grpSp>
        <p:nvGrpSpPr>
          <p:cNvPr id="204" name="Group 203">
            <a:extLst>
              <a:ext uri="{FF2B5EF4-FFF2-40B4-BE49-F238E27FC236}">
                <a16:creationId xmlns:a16="http://schemas.microsoft.com/office/drawing/2014/main" id="{CDA0041E-24A4-CA49-98FE-AA3DA07A2153}"/>
              </a:ext>
            </a:extLst>
          </p:cNvPr>
          <p:cNvGrpSpPr/>
          <p:nvPr/>
        </p:nvGrpSpPr>
        <p:grpSpPr>
          <a:xfrm>
            <a:off x="3141745" y="5494174"/>
            <a:ext cx="1809723" cy="775585"/>
            <a:chOff x="1318626" y="5869444"/>
            <a:chExt cx="1809723" cy="775585"/>
          </a:xfrm>
        </p:grpSpPr>
        <p:cxnSp>
          <p:nvCxnSpPr>
            <p:cNvPr id="178" name="Straight Arrow Connector 177">
              <a:extLst>
                <a:ext uri="{FF2B5EF4-FFF2-40B4-BE49-F238E27FC236}">
                  <a16:creationId xmlns:a16="http://schemas.microsoft.com/office/drawing/2014/main" id="{16830BE2-8317-5845-8821-A67B1C4AE6B7}"/>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A3C80B8-B87B-D343-A617-074B654E20C5}"/>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BDBC1E-B899-9544-8D2C-F86C72121CAD}"/>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83AB47D5-5AE1-8248-A841-71428467842E}"/>
                </a:ext>
              </a:extLst>
            </p:cNvPr>
            <p:cNvSpPr txBox="1"/>
            <p:nvPr/>
          </p:nvSpPr>
          <p:spPr>
            <a:xfrm>
              <a:off x="1318626" y="5998698"/>
              <a:ext cx="1809723" cy="646331"/>
            </a:xfrm>
            <a:prstGeom prst="rect">
              <a:avLst/>
            </a:prstGeom>
            <a:noFill/>
            <a:ln>
              <a:noFill/>
            </a:ln>
          </p:spPr>
          <p:txBody>
            <a:bodyPr wrap="square" rtlCol="0">
              <a:spAutoFit/>
            </a:bodyPr>
            <a:lstStyle/>
            <a:p>
              <a:pPr algn="ctr" defTabSz="914400">
                <a:defRPr/>
              </a:pP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p>
          </p:txBody>
        </p:sp>
      </p:grpSp>
      <p:grpSp>
        <p:nvGrpSpPr>
          <p:cNvPr id="194" name="Group 193">
            <a:extLst>
              <a:ext uri="{FF2B5EF4-FFF2-40B4-BE49-F238E27FC236}">
                <a16:creationId xmlns:a16="http://schemas.microsoft.com/office/drawing/2014/main" id="{B05F9823-2864-0F41-855E-DA3F9A45ED6F}"/>
              </a:ext>
            </a:extLst>
          </p:cNvPr>
          <p:cNvGrpSpPr/>
          <p:nvPr/>
        </p:nvGrpSpPr>
        <p:grpSpPr>
          <a:xfrm>
            <a:off x="7617644" y="3511054"/>
            <a:ext cx="2154116" cy="785352"/>
            <a:chOff x="3004802" y="3888167"/>
            <a:chExt cx="2154116" cy="785352"/>
          </a:xfrm>
        </p:grpSpPr>
        <p:cxnSp>
          <p:nvCxnSpPr>
            <p:cNvPr id="195" name="Straight Arrow Connector 194">
              <a:extLst>
                <a:ext uri="{FF2B5EF4-FFF2-40B4-BE49-F238E27FC236}">
                  <a16:creationId xmlns:a16="http://schemas.microsoft.com/office/drawing/2014/main" id="{5A6444DD-3ACC-7544-8780-955836CF3DF3}"/>
                </a:ext>
              </a:extLst>
            </p:cNvPr>
            <p:cNvCxnSpPr>
              <a:cxnSpLocks/>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D6F3B4-3D22-114E-97BD-706DD9FAA4E9}"/>
                </a:ext>
              </a:extLst>
            </p:cNvPr>
            <p:cNvCxnSpPr>
              <a:cxnSpLocks/>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338DD0E-4C01-9540-BD63-9D6392FACA2E}"/>
                </a:ext>
              </a:extLst>
            </p:cNvPr>
            <p:cNvCxnSpPr>
              <a:cxnSpLocks/>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DED9F072-F88D-B843-A39E-A233FBDA779D}"/>
                </a:ext>
              </a:extLst>
            </p:cNvPr>
            <p:cNvSpPr txBox="1"/>
            <p:nvPr/>
          </p:nvSpPr>
          <p:spPr>
            <a:xfrm>
              <a:off x="3004802" y="4027188"/>
              <a:ext cx="2154116" cy="646331"/>
            </a:xfrm>
            <a:prstGeom prst="rect">
              <a:avLst/>
            </a:prstGeom>
            <a:noFill/>
          </p:spPr>
          <p:txBody>
            <a:bodyPr wrap="square" rtlCol="0">
              <a:spAutoFit/>
            </a:bodyPr>
            <a:lstStyle/>
            <a:p>
              <a:pPr algn="ctr" defTabSz="914400">
                <a:defRPr/>
              </a:pPr>
              <a:r>
                <a:rPr lang="en-US">
                  <a:solidFill>
                    <a:srgbClr val="C00000"/>
                  </a:solidFill>
                  <a:latin typeface="Cambria" panose="02040503050406030204" pitchFamily="18" charset="0"/>
                </a:rPr>
                <a:t>Aggressor row active time</a:t>
              </a:r>
            </a:p>
          </p:txBody>
        </p:sp>
      </p:grpSp>
      <p:grpSp>
        <p:nvGrpSpPr>
          <p:cNvPr id="199" name="Group 198">
            <a:extLst>
              <a:ext uri="{FF2B5EF4-FFF2-40B4-BE49-F238E27FC236}">
                <a16:creationId xmlns:a16="http://schemas.microsoft.com/office/drawing/2014/main" id="{05456071-3208-DE4F-B28F-30F1EA444461}"/>
              </a:ext>
            </a:extLst>
          </p:cNvPr>
          <p:cNvGrpSpPr/>
          <p:nvPr/>
        </p:nvGrpSpPr>
        <p:grpSpPr>
          <a:xfrm>
            <a:off x="2223915" y="3510777"/>
            <a:ext cx="2154571" cy="760968"/>
            <a:chOff x="2994856" y="3888167"/>
            <a:chExt cx="2154571" cy="760968"/>
          </a:xfrm>
        </p:grpSpPr>
        <p:cxnSp>
          <p:nvCxnSpPr>
            <p:cNvPr id="200" name="Straight Arrow Connector 199">
              <a:extLst>
                <a:ext uri="{FF2B5EF4-FFF2-40B4-BE49-F238E27FC236}">
                  <a16:creationId xmlns:a16="http://schemas.microsoft.com/office/drawing/2014/main" id="{36EB4FF2-1B4B-F44C-A349-8329F12C27F0}"/>
                </a:ext>
              </a:extLst>
            </p:cNvPr>
            <p:cNvCxnSpPr>
              <a:cxnSpLocks/>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19704E-C11D-4F4E-8F74-B89F0FBBE757}"/>
                </a:ext>
              </a:extLst>
            </p:cNvPr>
            <p:cNvCxnSpPr>
              <a:cxnSpLocks/>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6FEFBE4-3FD9-4F45-AA89-126877D08D3D}"/>
                </a:ext>
              </a:extLst>
            </p:cNvPr>
            <p:cNvCxnSpPr>
              <a:cxnSpLocks/>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EE7310F4-7711-DF47-AF11-2FB60F187BD7}"/>
                </a:ext>
              </a:extLst>
            </p:cNvPr>
            <p:cNvSpPr txBox="1"/>
            <p:nvPr/>
          </p:nvSpPr>
          <p:spPr>
            <a:xfrm>
              <a:off x="2994856" y="4002804"/>
              <a:ext cx="2154571" cy="646331"/>
            </a:xfrm>
            <a:prstGeom prst="rect">
              <a:avLst/>
            </a:prstGeom>
            <a:noFill/>
          </p:spPr>
          <p:txBody>
            <a:bodyPr wrap="square" rtlCol="0">
              <a:spAutoFit/>
            </a:bodyPr>
            <a:lstStyle/>
            <a:p>
              <a:pPr algn="ctr" defTabSz="914400">
                <a:defRPr/>
              </a:pPr>
              <a:r>
                <a:rPr lang="en-US">
                  <a:solidFill>
                    <a:srgbClr val="C00000"/>
                  </a:solidFill>
                  <a:latin typeface="Cambria" panose="02040503050406030204" pitchFamily="18" charset="0"/>
                </a:rPr>
                <a:t>Aggressor row </a:t>
              </a:r>
              <a:br>
                <a:rPr lang="en-US">
                  <a:solidFill>
                    <a:srgbClr val="C00000"/>
                  </a:solidFill>
                  <a:latin typeface="Cambria" panose="02040503050406030204" pitchFamily="18" charset="0"/>
                </a:rPr>
              </a:br>
              <a:r>
                <a:rPr lang="en-US">
                  <a:solidFill>
                    <a:srgbClr val="C00000"/>
                  </a:solidFill>
                  <a:latin typeface="Cambria" panose="02040503050406030204" pitchFamily="18" charset="0"/>
                </a:rPr>
                <a:t>active time</a:t>
              </a:r>
            </a:p>
          </p:txBody>
        </p:sp>
      </p:grpSp>
      <p:grpSp>
        <p:nvGrpSpPr>
          <p:cNvPr id="205" name="Group 204">
            <a:extLst>
              <a:ext uri="{FF2B5EF4-FFF2-40B4-BE49-F238E27FC236}">
                <a16:creationId xmlns:a16="http://schemas.microsoft.com/office/drawing/2014/main" id="{741CA9AE-1D91-B64E-AB2C-92363A2169C6}"/>
              </a:ext>
            </a:extLst>
          </p:cNvPr>
          <p:cNvGrpSpPr/>
          <p:nvPr/>
        </p:nvGrpSpPr>
        <p:grpSpPr>
          <a:xfrm>
            <a:off x="5583114" y="5490567"/>
            <a:ext cx="1809723" cy="775585"/>
            <a:chOff x="1318626" y="5869444"/>
            <a:chExt cx="1809723" cy="775585"/>
          </a:xfrm>
        </p:grpSpPr>
        <p:cxnSp>
          <p:nvCxnSpPr>
            <p:cNvPr id="206" name="Straight Arrow Connector 205">
              <a:extLst>
                <a:ext uri="{FF2B5EF4-FFF2-40B4-BE49-F238E27FC236}">
                  <a16:creationId xmlns:a16="http://schemas.microsoft.com/office/drawing/2014/main" id="{9136FDAD-3CC6-534E-95DE-5EA4EB1E8F5F}"/>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221C1A-6BEE-3743-ADC7-852FAA5FC6AA}"/>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83C0644-232A-B240-9FA1-88B17DBD4DC6}"/>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9F9A2AFF-E4B8-EE47-B2AD-D7E4489B92E0}"/>
                </a:ext>
              </a:extLst>
            </p:cNvPr>
            <p:cNvSpPr txBox="1"/>
            <p:nvPr/>
          </p:nvSpPr>
          <p:spPr>
            <a:xfrm>
              <a:off x="1318626" y="5998698"/>
              <a:ext cx="1809723" cy="646331"/>
            </a:xfrm>
            <a:prstGeom prst="rect">
              <a:avLst/>
            </a:prstGeom>
            <a:noFill/>
            <a:ln>
              <a:noFill/>
            </a:ln>
          </p:spPr>
          <p:txBody>
            <a:bodyPr wrap="square" rtlCol="0">
              <a:spAutoFit/>
            </a:bodyPr>
            <a:lstStyle/>
            <a:p>
              <a:pPr algn="ctr" defTabSz="914400">
                <a:defRPr/>
              </a:pP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p>
          </p:txBody>
        </p:sp>
      </p:grpSp>
      <p:grpSp>
        <p:nvGrpSpPr>
          <p:cNvPr id="210" name="Group 209">
            <a:extLst>
              <a:ext uri="{FF2B5EF4-FFF2-40B4-BE49-F238E27FC236}">
                <a16:creationId xmlns:a16="http://schemas.microsoft.com/office/drawing/2014/main" id="{6BAD852B-7C05-CF4D-82A6-75B4C9DEF933}"/>
              </a:ext>
            </a:extLst>
          </p:cNvPr>
          <p:cNvGrpSpPr/>
          <p:nvPr/>
        </p:nvGrpSpPr>
        <p:grpSpPr>
          <a:xfrm>
            <a:off x="7998117" y="5497295"/>
            <a:ext cx="1809723" cy="775585"/>
            <a:chOff x="1318626" y="5869444"/>
            <a:chExt cx="1809723" cy="775585"/>
          </a:xfrm>
        </p:grpSpPr>
        <p:cxnSp>
          <p:nvCxnSpPr>
            <p:cNvPr id="211" name="Straight Arrow Connector 210">
              <a:extLst>
                <a:ext uri="{FF2B5EF4-FFF2-40B4-BE49-F238E27FC236}">
                  <a16:creationId xmlns:a16="http://schemas.microsoft.com/office/drawing/2014/main" id="{26020F59-0CC5-DC49-9F44-268C8B7EA755}"/>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FE7137D-1569-504F-A7AB-72D2C3D41F6E}"/>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C5E1FD4-F4ED-FA4C-AFDC-B6B6D34F99D1}"/>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C643E744-BCC8-AE48-ADFD-CC029F7656C2}"/>
                </a:ext>
              </a:extLst>
            </p:cNvPr>
            <p:cNvSpPr txBox="1"/>
            <p:nvPr/>
          </p:nvSpPr>
          <p:spPr>
            <a:xfrm>
              <a:off x="1318626" y="5998698"/>
              <a:ext cx="1809723" cy="646331"/>
            </a:xfrm>
            <a:prstGeom prst="rect">
              <a:avLst/>
            </a:prstGeom>
            <a:noFill/>
            <a:ln>
              <a:noFill/>
            </a:ln>
          </p:spPr>
          <p:txBody>
            <a:bodyPr wrap="square" rtlCol="0">
              <a:spAutoFit/>
            </a:bodyPr>
            <a:lstStyle/>
            <a:p>
              <a:pPr algn="ctr" defTabSz="914400">
                <a:defRPr/>
              </a:pP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p>
          </p:txBody>
        </p:sp>
      </p:grpSp>
    </p:spTree>
    <p:extLst>
      <p:ext uri="{BB962C8B-B14F-4D97-AF65-F5344CB8AC3E}">
        <p14:creationId xmlns:p14="http://schemas.microsoft.com/office/powerpoint/2010/main" val="21519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17A009-E41C-CD0C-316B-E64B0DD0961B}"/>
              </a:ext>
            </a:extLst>
          </p:cNvPr>
          <p:cNvSpPr txBox="1"/>
          <p:nvPr/>
        </p:nvSpPr>
        <p:spPr>
          <a:xfrm>
            <a:off x="1524007" y="1874735"/>
            <a:ext cx="9144001" cy="3108543"/>
          </a:xfrm>
          <a:prstGeom prst="rect">
            <a:avLst/>
          </a:prstGeom>
          <a:noFill/>
        </p:spPr>
        <p:txBody>
          <a:bodyPr wrap="square" rtlCol="0">
            <a:spAutoFit/>
          </a:bodyPr>
          <a:lstStyle/>
          <a:p>
            <a:pPr algn="ctr"/>
            <a:r>
              <a:rPr lang="en-US" sz="2800" dirty="0">
                <a:solidFill>
                  <a:schemeClr val="bg2">
                    <a:lumMod val="50000"/>
                  </a:schemeClr>
                </a:solidFill>
                <a:latin typeface="Cambria" panose="02040503050406030204" pitchFamily="18" charset="0"/>
              </a:rPr>
              <a:t>Developing </a:t>
            </a:r>
            <a:br>
              <a:rPr lang="en-US" sz="3200" dirty="0">
                <a:latin typeface="Cambria" panose="02040503050406030204" pitchFamily="18" charset="0"/>
              </a:rPr>
            </a:br>
            <a:endParaRPr lang="en-US" sz="1200" dirty="0">
              <a:latin typeface="Cambria" panose="02040503050406030204" pitchFamily="18" charset="0"/>
            </a:endParaRPr>
          </a:p>
          <a:p>
            <a:pPr algn="ctr"/>
            <a:r>
              <a:rPr lang="en-US" sz="3200" dirty="0">
                <a:solidFill>
                  <a:schemeClr val="accent2">
                    <a:lumMod val="75000"/>
                  </a:schemeClr>
                </a:solidFill>
                <a:latin typeface="Cambria" panose="02040503050406030204" pitchFamily="18" charset="0"/>
              </a:rPr>
              <a:t>a deeper understanding of DRAM read disturbance </a:t>
            </a:r>
            <a:br>
              <a:rPr lang="en-US" sz="3200" dirty="0">
                <a:latin typeface="Cambria" panose="02040503050406030204" pitchFamily="18" charset="0"/>
              </a:rPr>
            </a:br>
            <a:r>
              <a:rPr lang="en-US" sz="2800" dirty="0">
                <a:solidFill>
                  <a:schemeClr val="bg2">
                    <a:lumMod val="50000"/>
                  </a:schemeClr>
                </a:solidFill>
                <a:latin typeface="Cambria" panose="02040503050406030204" pitchFamily="18" charset="0"/>
              </a:rPr>
              <a:t>and</a:t>
            </a:r>
            <a:r>
              <a:rPr lang="en-US" sz="3200" dirty="0">
                <a:solidFill>
                  <a:schemeClr val="bg2">
                    <a:lumMod val="50000"/>
                  </a:schemeClr>
                </a:solidFill>
                <a:latin typeface="Cambria" panose="02040503050406030204" pitchFamily="18" charset="0"/>
              </a:rPr>
              <a:t> </a:t>
            </a:r>
            <a:br>
              <a:rPr lang="en-US" sz="3200" dirty="0">
                <a:latin typeface="Cambria" panose="02040503050406030204" pitchFamily="18" charset="0"/>
              </a:rPr>
            </a:br>
            <a:r>
              <a:rPr lang="en-US" sz="3200" dirty="0">
                <a:solidFill>
                  <a:srgbClr val="7030A0"/>
                </a:solidFill>
                <a:latin typeface="Cambria" panose="02040503050406030204" pitchFamily="18" charset="0"/>
              </a:rPr>
              <a:t>revisiting memory controller designs</a:t>
            </a:r>
            <a:br>
              <a:rPr lang="en-US" sz="1200" dirty="0">
                <a:latin typeface="Cambria" panose="02040503050406030204" pitchFamily="18" charset="0"/>
              </a:rPr>
            </a:br>
            <a:r>
              <a:rPr lang="en-US" sz="3200" dirty="0">
                <a:latin typeface="Cambria" panose="02040503050406030204" pitchFamily="18" charset="0"/>
              </a:rPr>
              <a:t> </a:t>
            </a:r>
            <a:r>
              <a:rPr lang="en-US" sz="2800" dirty="0">
                <a:solidFill>
                  <a:schemeClr val="bg2">
                    <a:lumMod val="50000"/>
                  </a:schemeClr>
                </a:solidFill>
                <a:latin typeface="Cambria" panose="02040503050406030204" pitchFamily="18" charset="0"/>
              </a:rPr>
              <a:t>enable scientists and engineers to build </a:t>
            </a:r>
            <a:br>
              <a:rPr lang="en-US" sz="2800" dirty="0">
                <a:solidFill>
                  <a:schemeClr val="bg2">
                    <a:lumMod val="50000"/>
                  </a:schemeClr>
                </a:solidFill>
                <a:latin typeface="Cambria" panose="02040503050406030204" pitchFamily="18" charset="0"/>
              </a:rPr>
            </a:br>
            <a:r>
              <a:rPr lang="en-US" sz="2800" b="1" dirty="0">
                <a:solidFill>
                  <a:schemeClr val="bg2">
                    <a:lumMod val="50000"/>
                  </a:schemeClr>
                </a:solidFill>
                <a:latin typeface="Cambria" panose="02040503050406030204" pitchFamily="18" charset="0"/>
              </a:rPr>
              <a:t>reliable, secure, and safe DRAM-based systems</a:t>
            </a:r>
            <a:endParaRPr lang="en-US" sz="2800" dirty="0">
              <a:solidFill>
                <a:schemeClr val="bg2">
                  <a:lumMod val="50000"/>
                </a:schemeClr>
              </a:solidFill>
              <a:latin typeface="Cambria" panose="02040503050406030204" pitchFamily="18" charset="0"/>
            </a:endParaRPr>
          </a:p>
        </p:txBody>
      </p:sp>
      <p:sp>
        <p:nvSpPr>
          <p:cNvPr id="3" name="Title 2">
            <a:extLst>
              <a:ext uri="{FF2B5EF4-FFF2-40B4-BE49-F238E27FC236}">
                <a16:creationId xmlns:a16="http://schemas.microsoft.com/office/drawing/2014/main" id="{E32EFC64-23C6-8DAC-8EE6-2D538B3BFC24}"/>
              </a:ext>
            </a:extLst>
          </p:cNvPr>
          <p:cNvSpPr>
            <a:spLocks noGrp="1"/>
          </p:cNvSpPr>
          <p:nvPr>
            <p:ph type="title"/>
          </p:nvPr>
        </p:nvSpPr>
        <p:spPr/>
        <p:txBody>
          <a:bodyPr/>
          <a:lstStyle/>
          <a:p>
            <a:r>
              <a:rPr lang="en-US" dirty="0"/>
              <a:t>Thesis Statement</a:t>
            </a:r>
          </a:p>
        </p:txBody>
      </p:sp>
      <p:sp>
        <p:nvSpPr>
          <p:cNvPr id="5" name="Slide Number Placeholder 3">
            <a:extLst>
              <a:ext uri="{FF2B5EF4-FFF2-40B4-BE49-F238E27FC236}">
                <a16:creationId xmlns:a16="http://schemas.microsoft.com/office/drawing/2014/main" id="{E85C7014-2732-1829-3FC1-0C74B64A8C59}"/>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75</a:t>
            </a:fld>
            <a:endParaRPr lang="en-US" dirty="0"/>
          </a:p>
        </p:txBody>
      </p:sp>
    </p:spTree>
    <p:extLst>
      <p:ext uri="{BB962C8B-B14F-4D97-AF65-F5344CB8AC3E}">
        <p14:creationId xmlns:p14="http://schemas.microsoft.com/office/powerpoint/2010/main" val="3406942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CC41E-6B94-4B7A-9C13-FAAAF976E486}"/>
              </a:ext>
            </a:extLst>
          </p:cNvPr>
          <p:cNvSpPr>
            <a:spLocks noGrp="1"/>
          </p:cNvSpPr>
          <p:nvPr>
            <p:ph type="title"/>
          </p:nvPr>
        </p:nvSpPr>
        <p:spPr/>
        <p:txBody>
          <a:bodyPr/>
          <a:lstStyle/>
          <a:p>
            <a:r>
              <a:rPr lang="en-US" altLang="zh-CN">
                <a:latin typeface="Cambria" panose="02040503050406030204" pitchFamily="18" charset="0"/>
              </a:rPr>
              <a:t>DRAM Organization</a:t>
            </a:r>
            <a:endParaRPr lang="zh-CN" altLang="en-US">
              <a:latin typeface="Cambria" panose="02040503050406030204" pitchFamily="18" charset="0"/>
            </a:endParaRPr>
          </a:p>
        </p:txBody>
      </p:sp>
      <p:pic>
        <p:nvPicPr>
          <p:cNvPr id="86" name="Content Placeholder 5">
            <a:extLst>
              <a:ext uri="{FF2B5EF4-FFF2-40B4-BE49-F238E27FC236}">
                <a16:creationId xmlns:a16="http://schemas.microsoft.com/office/drawing/2014/main" id="{F93B189B-2D91-944B-B2B0-CFBBFE69F33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4383743" y="355545"/>
            <a:ext cx="3200400" cy="3200400"/>
          </a:xfrm>
        </p:spPr>
      </p:pic>
      <p:sp>
        <p:nvSpPr>
          <p:cNvPr id="7" name="Slide Number Placeholder 2">
            <a:extLst>
              <a:ext uri="{FF2B5EF4-FFF2-40B4-BE49-F238E27FC236}">
                <a16:creationId xmlns:a16="http://schemas.microsoft.com/office/drawing/2014/main" id="{70D549F0-58E7-72AB-151A-3BC881F5383E}"/>
              </a:ext>
            </a:extLst>
          </p:cNvPr>
          <p:cNvSpPr>
            <a:spLocks noGrp="1"/>
          </p:cNvSpPr>
          <p:nvPr>
            <p:ph type="sldNum" sz="quarter" idx="12"/>
          </p:nvPr>
        </p:nvSpPr>
        <p:spPr>
          <a:xfrm>
            <a:off x="8610600" y="6483356"/>
            <a:ext cx="2057400" cy="365125"/>
          </a:xfrm>
        </p:spPr>
        <p:txBody>
          <a:bodyPr/>
          <a:lstStyle/>
          <a:p>
            <a:fld id="{676C2683-0D41-1E45-8714-724CB2570654}" type="slidenum">
              <a:rPr lang="en-US" sz="1800"/>
              <a:pPr/>
              <a:t>76</a:t>
            </a:fld>
            <a:endParaRPr lang="en-US" sz="1800" dirty="0"/>
          </a:p>
        </p:txBody>
      </p:sp>
      <p:sp>
        <p:nvSpPr>
          <p:cNvPr id="40" name="Rounded Rectangle 39">
            <a:extLst>
              <a:ext uri="{FF2B5EF4-FFF2-40B4-BE49-F238E27FC236}">
                <a16:creationId xmlns:a16="http://schemas.microsoft.com/office/drawing/2014/main" id="{CBF73326-9FC5-8149-9B08-D06E138FB2E7}"/>
              </a:ext>
            </a:extLst>
          </p:cNvPr>
          <p:cNvSpPr/>
          <p:nvPr/>
        </p:nvSpPr>
        <p:spPr>
          <a:xfrm>
            <a:off x="4554951" y="1879815"/>
            <a:ext cx="603903" cy="446283"/>
          </a:xfrm>
          <a:prstGeom prst="roundRect">
            <a:avLst/>
          </a:prstGeom>
          <a:solidFill>
            <a:schemeClr val="accent1">
              <a:alpha val="0"/>
            </a:schemeClr>
          </a:solidFill>
          <a:ln w="73025">
            <a:solidFill>
              <a:srgbClr val="D173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grpSp>
        <p:nvGrpSpPr>
          <p:cNvPr id="52" name="Group 51">
            <a:extLst>
              <a:ext uri="{FF2B5EF4-FFF2-40B4-BE49-F238E27FC236}">
                <a16:creationId xmlns:a16="http://schemas.microsoft.com/office/drawing/2014/main" id="{76B4D213-8D00-704F-81A4-FEB2EF5A85DC}"/>
              </a:ext>
            </a:extLst>
          </p:cNvPr>
          <p:cNvGrpSpPr/>
          <p:nvPr/>
        </p:nvGrpSpPr>
        <p:grpSpPr>
          <a:xfrm>
            <a:off x="1629836" y="2060144"/>
            <a:ext cx="3363872" cy="4078443"/>
            <a:chOff x="105836" y="2060137"/>
            <a:chExt cx="3363872" cy="4078443"/>
          </a:xfrm>
        </p:grpSpPr>
        <p:sp>
          <p:nvSpPr>
            <p:cNvPr id="226" name="Rounded Rectangle 225">
              <a:extLst>
                <a:ext uri="{FF2B5EF4-FFF2-40B4-BE49-F238E27FC236}">
                  <a16:creationId xmlns:a16="http://schemas.microsoft.com/office/drawing/2014/main" id="{1938D7CB-CD0C-1942-8167-505B4E160E44}"/>
                </a:ext>
              </a:extLst>
            </p:cNvPr>
            <p:cNvSpPr>
              <a:spLocks noChangeAspect="1"/>
            </p:cNvSpPr>
            <p:nvPr/>
          </p:nvSpPr>
          <p:spPr>
            <a:xfrm>
              <a:off x="105836" y="3265304"/>
              <a:ext cx="2796723" cy="2367191"/>
            </a:xfrm>
            <a:prstGeom prst="roundRect">
              <a:avLst>
                <a:gd name="adj" fmla="val 5443"/>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27" name="TextBox 257">
              <a:extLst>
                <a:ext uri="{FF2B5EF4-FFF2-40B4-BE49-F238E27FC236}">
                  <a16:creationId xmlns:a16="http://schemas.microsoft.com/office/drawing/2014/main" id="{EFF2ED2E-99D9-D34A-9D69-33F612772A0D}"/>
                </a:ext>
              </a:extLst>
            </p:cNvPr>
            <p:cNvSpPr txBox="1">
              <a:spLocks noChangeAspect="1"/>
            </p:cNvSpPr>
            <p:nvPr/>
          </p:nvSpPr>
          <p:spPr>
            <a:xfrm>
              <a:off x="639340" y="5843114"/>
              <a:ext cx="1729713" cy="295466"/>
            </a:xfrm>
            <a:prstGeom prst="rect">
              <a:avLst/>
            </a:prstGeom>
            <a:noFill/>
            <a:ln>
              <a:noFill/>
            </a:ln>
          </p:spPr>
          <p:txBody>
            <a:bodyPr wrap="square" lIns="0" tIns="0" rIns="0" bIns="0" rtlCol="0">
              <a:spAutoFit/>
            </a:bodyPr>
            <a:lstStyle/>
            <a:p>
              <a:pPr algn="ctr" defTabSz="914400">
                <a:lnSpc>
                  <a:spcPct val="80000"/>
                </a:lnSpc>
                <a:defRPr/>
              </a:pPr>
              <a:r>
                <a:rPr lang="en-US" sz="2400" b="1">
                  <a:solidFill>
                    <a:srgbClr val="BD5511"/>
                  </a:solidFill>
                  <a:latin typeface="Cambria" panose="02040503050406030204" pitchFamily="18" charset="0"/>
                </a:rPr>
                <a:t>DRAM Chip</a:t>
              </a:r>
            </a:p>
          </p:txBody>
        </p:sp>
        <p:cxnSp>
          <p:nvCxnSpPr>
            <p:cNvPr id="228" name="Straight Connector 85">
              <a:extLst>
                <a:ext uri="{FF2B5EF4-FFF2-40B4-BE49-F238E27FC236}">
                  <a16:creationId xmlns:a16="http://schemas.microsoft.com/office/drawing/2014/main" id="{7BBB9C99-F034-2340-8974-AB558463FB61}"/>
                </a:ext>
              </a:extLst>
            </p:cNvPr>
            <p:cNvCxnSpPr>
              <a:cxnSpLocks noChangeAspect="1"/>
            </p:cNvCxnSpPr>
            <p:nvPr/>
          </p:nvCxnSpPr>
          <p:spPr>
            <a:xfrm>
              <a:off x="496433" y="4448899"/>
              <a:ext cx="2023671" cy="0"/>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29" name="Straight Connector 85">
              <a:extLst>
                <a:ext uri="{FF2B5EF4-FFF2-40B4-BE49-F238E27FC236}">
                  <a16:creationId xmlns:a16="http://schemas.microsoft.com/office/drawing/2014/main" id="{7D910EA9-378A-444A-8DB9-B2532E3938DE}"/>
                </a:ext>
              </a:extLst>
            </p:cNvPr>
            <p:cNvCxnSpPr>
              <a:cxnSpLocks noChangeAspect="1"/>
            </p:cNvCxnSpPr>
            <p:nvPr/>
          </p:nvCxnSpPr>
          <p:spPr>
            <a:xfrm>
              <a:off x="2520095" y="4212343"/>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1" name="Straight Connector 85">
              <a:extLst>
                <a:ext uri="{FF2B5EF4-FFF2-40B4-BE49-F238E27FC236}">
                  <a16:creationId xmlns:a16="http://schemas.microsoft.com/office/drawing/2014/main" id="{AC967B57-4953-D847-8E3D-BC46BC05919C}"/>
                </a:ext>
              </a:extLst>
            </p:cNvPr>
            <p:cNvCxnSpPr>
              <a:cxnSpLocks noChangeAspect="1"/>
            </p:cNvCxnSpPr>
            <p:nvPr/>
          </p:nvCxnSpPr>
          <p:spPr>
            <a:xfrm>
              <a:off x="1463380" y="419527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2" name="Straight Connector 85">
              <a:extLst>
                <a:ext uri="{FF2B5EF4-FFF2-40B4-BE49-F238E27FC236}">
                  <a16:creationId xmlns:a16="http://schemas.microsoft.com/office/drawing/2014/main" id="{05057CCD-3559-D348-A913-100938340A28}"/>
                </a:ext>
              </a:extLst>
            </p:cNvPr>
            <p:cNvCxnSpPr>
              <a:cxnSpLocks noChangeAspect="1"/>
            </p:cNvCxnSpPr>
            <p:nvPr/>
          </p:nvCxnSpPr>
          <p:spPr>
            <a:xfrm>
              <a:off x="915310" y="418513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68B2851D-CAEE-C340-A99F-C8FBBDE60F07}"/>
                </a:ext>
              </a:extLst>
            </p:cNvPr>
            <p:cNvGrpSpPr>
              <a:grpSpLocks noChangeAspect="1"/>
            </p:cNvGrpSpPr>
            <p:nvPr/>
          </p:nvGrpSpPr>
          <p:grpSpPr>
            <a:xfrm>
              <a:off x="2296955" y="3330925"/>
              <a:ext cx="446276" cy="886781"/>
              <a:chOff x="5042643" y="1883163"/>
              <a:chExt cx="270469" cy="537443"/>
            </a:xfrm>
          </p:grpSpPr>
          <p:sp>
            <p:nvSpPr>
              <p:cNvPr id="274" name="Rounded Rectangle 273">
                <a:extLst>
                  <a:ext uri="{FF2B5EF4-FFF2-40B4-BE49-F238E27FC236}">
                    <a16:creationId xmlns:a16="http://schemas.microsoft.com/office/drawing/2014/main" id="{5ECB4A4F-05DD-D547-81A6-3689D8E36F3B}"/>
                  </a:ext>
                </a:extLst>
              </p:cNvPr>
              <p:cNvSpPr/>
              <p:nvPr/>
            </p:nvSpPr>
            <p:spPr>
              <a:xfrm rot="5400000">
                <a:off x="4931182" y="2042707"/>
                <a:ext cx="493394" cy="238186"/>
              </a:xfrm>
              <a:prstGeom prst="roundRect">
                <a:avLst>
                  <a:gd name="adj" fmla="val 5443"/>
                </a:avLst>
              </a:prstGeom>
              <a:solidFill>
                <a:srgbClr val="F2F8E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75" name="矩形 22">
                <a:extLst>
                  <a:ext uri="{FF2B5EF4-FFF2-40B4-BE49-F238E27FC236}">
                    <a16:creationId xmlns:a16="http://schemas.microsoft.com/office/drawing/2014/main" id="{99C4E9E0-1306-4346-85B1-5B0DFE7B9943}"/>
                  </a:ext>
                </a:extLst>
              </p:cNvPr>
              <p:cNvSpPr/>
              <p:nvPr/>
            </p:nvSpPr>
            <p:spPr>
              <a:xfrm rot="5400000">
                <a:off x="4909158" y="2016649"/>
                <a:ext cx="537443" cy="270469"/>
              </a:xfrm>
              <a:prstGeom prst="rect">
                <a:avLst/>
              </a:prstGeom>
              <a:ln>
                <a:noFill/>
              </a:ln>
            </p:spPr>
            <p:txBody>
              <a:bodyPr wrap="none">
                <a:spAutoFit/>
              </a:bodyPr>
              <a:lstStyle/>
              <a:p>
                <a:pPr algn="ctr" defTabSz="914400">
                  <a:defRPr/>
                </a:pPr>
                <a:r>
                  <a:rPr lang="en-US" altLang="zh-CN" sz="2300" b="1">
                    <a:solidFill>
                      <a:srgbClr val="70AD47">
                        <a:lumMod val="75000"/>
                      </a:srgbClr>
                    </a:solidFill>
                    <a:latin typeface="Cambria" panose="02040503050406030204" pitchFamily="18" charset="0"/>
                    <a:ea typeface="等线" panose="02010600030101010101" pitchFamily="2" charset="-122"/>
                  </a:rPr>
                  <a:t>Bank</a:t>
                </a:r>
              </a:p>
            </p:txBody>
          </p:sp>
        </p:grpSp>
        <p:sp>
          <p:nvSpPr>
            <p:cNvPr id="276" name="Rounded Rectangle 275">
              <a:extLst>
                <a:ext uri="{FF2B5EF4-FFF2-40B4-BE49-F238E27FC236}">
                  <a16:creationId xmlns:a16="http://schemas.microsoft.com/office/drawing/2014/main" id="{70529428-EE4D-BB49-982C-102CB6C8DE9C}"/>
                </a:ext>
              </a:extLst>
            </p:cNvPr>
            <p:cNvSpPr>
              <a:spLocks noChangeAspect="1"/>
            </p:cNvSpPr>
            <p:nvPr/>
          </p:nvSpPr>
          <p:spPr>
            <a:xfrm rot="5400000">
              <a:off x="2121687" y="492723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78" name="Rounded Rectangle 277">
              <a:extLst>
                <a:ext uri="{FF2B5EF4-FFF2-40B4-BE49-F238E27FC236}">
                  <a16:creationId xmlns:a16="http://schemas.microsoft.com/office/drawing/2014/main" id="{593B1522-1F81-B842-8108-1C1A848B7DE6}"/>
                </a:ext>
              </a:extLst>
            </p:cNvPr>
            <p:cNvSpPr>
              <a:spLocks noChangeAspect="1"/>
            </p:cNvSpPr>
            <p:nvPr/>
          </p:nvSpPr>
          <p:spPr>
            <a:xfrm rot="5400000">
              <a:off x="1059296" y="358674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79" name="Rounded Rectangle 278">
              <a:extLst>
                <a:ext uri="{FF2B5EF4-FFF2-40B4-BE49-F238E27FC236}">
                  <a16:creationId xmlns:a16="http://schemas.microsoft.com/office/drawing/2014/main" id="{FEA5ECAA-A76B-CE45-A88B-1CCCAED7A580}"/>
                </a:ext>
              </a:extLst>
            </p:cNvPr>
            <p:cNvSpPr>
              <a:spLocks noChangeAspect="1"/>
            </p:cNvSpPr>
            <p:nvPr/>
          </p:nvSpPr>
          <p:spPr>
            <a:xfrm rot="5400000">
              <a:off x="514481" y="358158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80" name="Rounded Rectangle 279">
              <a:extLst>
                <a:ext uri="{FF2B5EF4-FFF2-40B4-BE49-F238E27FC236}">
                  <a16:creationId xmlns:a16="http://schemas.microsoft.com/office/drawing/2014/main" id="{185A2615-241D-0743-A016-1CDF8369F57E}"/>
                </a:ext>
              </a:extLst>
            </p:cNvPr>
            <p:cNvSpPr>
              <a:spLocks noChangeAspect="1"/>
            </p:cNvSpPr>
            <p:nvPr/>
          </p:nvSpPr>
          <p:spPr>
            <a:xfrm rot="5400000">
              <a:off x="508263" y="490547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81" name="Rounded Rectangle 280">
              <a:extLst>
                <a:ext uri="{FF2B5EF4-FFF2-40B4-BE49-F238E27FC236}">
                  <a16:creationId xmlns:a16="http://schemas.microsoft.com/office/drawing/2014/main" id="{E000A220-5911-074B-A7D5-81862137CB93}"/>
                </a:ext>
              </a:extLst>
            </p:cNvPr>
            <p:cNvSpPr>
              <a:spLocks noChangeAspect="1"/>
            </p:cNvSpPr>
            <p:nvPr/>
          </p:nvSpPr>
          <p:spPr>
            <a:xfrm rot="5400000">
              <a:off x="1056333" y="491804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grpSp>
          <p:nvGrpSpPr>
            <p:cNvPr id="283" name="Group 282">
              <a:extLst>
                <a:ext uri="{FF2B5EF4-FFF2-40B4-BE49-F238E27FC236}">
                  <a16:creationId xmlns:a16="http://schemas.microsoft.com/office/drawing/2014/main" id="{4630AB67-B9C1-744C-951E-6958748B8FB5}"/>
                </a:ext>
              </a:extLst>
            </p:cNvPr>
            <p:cNvGrpSpPr>
              <a:grpSpLocks noChangeAspect="1"/>
            </p:cNvGrpSpPr>
            <p:nvPr/>
          </p:nvGrpSpPr>
          <p:grpSpPr>
            <a:xfrm>
              <a:off x="160434" y="3343837"/>
              <a:ext cx="446276" cy="2114050"/>
              <a:chOff x="3753913" y="2786150"/>
              <a:chExt cx="270469" cy="1281239"/>
            </a:xfrm>
          </p:grpSpPr>
          <p:sp>
            <p:nvSpPr>
              <p:cNvPr id="284" name="Rounded Rectangle 283">
                <a:extLst>
                  <a:ext uri="{FF2B5EF4-FFF2-40B4-BE49-F238E27FC236}">
                    <a16:creationId xmlns:a16="http://schemas.microsoft.com/office/drawing/2014/main" id="{C49A2632-6FBF-D44C-9659-FF538525212E}"/>
                  </a:ext>
                </a:extLst>
              </p:cNvPr>
              <p:cNvSpPr/>
              <p:nvPr/>
            </p:nvSpPr>
            <p:spPr>
              <a:xfrm rot="5400000">
                <a:off x="3246336" y="3307676"/>
                <a:ext cx="1276049" cy="238186"/>
              </a:xfrm>
              <a:prstGeom prst="roundRect">
                <a:avLst>
                  <a:gd name="adj" fmla="val 5443"/>
                </a:avLst>
              </a:prstGeom>
              <a:solidFill>
                <a:schemeClr val="tx1"/>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85" name="矩形 19">
                <a:extLst>
                  <a:ext uri="{FF2B5EF4-FFF2-40B4-BE49-F238E27FC236}">
                    <a16:creationId xmlns:a16="http://schemas.microsoft.com/office/drawing/2014/main" id="{D397EFDF-8E1A-1B47-8F77-B59838095C5E}"/>
                  </a:ext>
                </a:extLst>
              </p:cNvPr>
              <p:cNvSpPr/>
              <p:nvPr/>
            </p:nvSpPr>
            <p:spPr>
              <a:xfrm rot="5400000">
                <a:off x="3248528" y="3291535"/>
                <a:ext cx="1281239" cy="270469"/>
              </a:xfrm>
              <a:prstGeom prst="rect">
                <a:avLst/>
              </a:prstGeom>
              <a:ln>
                <a:noFill/>
              </a:ln>
            </p:spPr>
            <p:txBody>
              <a:bodyPr wrap="square">
                <a:spAutoFit/>
              </a:bodyPr>
              <a:lstStyle/>
              <a:p>
                <a:pPr algn="ctr" defTabSz="914400">
                  <a:defRPr/>
                </a:pPr>
                <a:r>
                  <a:rPr lang="en-US" altLang="zh-CN" sz="2300" b="1">
                    <a:solidFill>
                      <a:prstClr val="white">
                        <a:lumMod val="85000"/>
                      </a:prstClr>
                    </a:solidFill>
                    <a:latin typeface="Cambria" panose="02040503050406030204" pitchFamily="18" charset="0"/>
                    <a:ea typeface="等线" panose="02010600030101010101" pitchFamily="2" charset="-122"/>
                  </a:rPr>
                  <a:t>Chip I/O</a:t>
                </a:r>
              </a:p>
            </p:txBody>
          </p:sp>
        </p:grpSp>
        <p:cxnSp>
          <p:nvCxnSpPr>
            <p:cNvPr id="210" name="Straight Connector 209">
              <a:extLst>
                <a:ext uri="{FF2B5EF4-FFF2-40B4-BE49-F238E27FC236}">
                  <a16:creationId xmlns:a16="http://schemas.microsoft.com/office/drawing/2014/main" id="{926433FF-675B-6244-8C2D-732DF85068F7}"/>
                </a:ext>
              </a:extLst>
            </p:cNvPr>
            <p:cNvCxnSpPr>
              <a:cxnSpLocks noChangeAspect="1"/>
            </p:cNvCxnSpPr>
            <p:nvPr/>
          </p:nvCxnSpPr>
          <p:spPr>
            <a:xfrm flipH="1">
              <a:off x="161968" y="2060137"/>
              <a:ext cx="2872524" cy="1222074"/>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439BF14-5A0E-1B4A-8888-72CC4480E988}"/>
                </a:ext>
              </a:extLst>
            </p:cNvPr>
            <p:cNvCxnSpPr>
              <a:cxnSpLocks noChangeAspect="1"/>
            </p:cNvCxnSpPr>
            <p:nvPr/>
          </p:nvCxnSpPr>
          <p:spPr>
            <a:xfrm flipH="1">
              <a:off x="2867675" y="2378756"/>
              <a:ext cx="602033" cy="965200"/>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1E65DCCF-EB50-D34E-B87C-136B558E9A88}"/>
              </a:ext>
            </a:extLst>
          </p:cNvPr>
          <p:cNvGrpSpPr/>
          <p:nvPr/>
        </p:nvGrpSpPr>
        <p:grpSpPr>
          <a:xfrm>
            <a:off x="4230980" y="3285557"/>
            <a:ext cx="3182342" cy="2851572"/>
            <a:chOff x="2706980" y="3285557"/>
            <a:chExt cx="3182342" cy="2851572"/>
          </a:xfrm>
        </p:grpSpPr>
        <p:sp>
          <p:nvSpPr>
            <p:cNvPr id="116" name="Rounded Rectangle 115">
              <a:extLst>
                <a:ext uri="{FF2B5EF4-FFF2-40B4-BE49-F238E27FC236}">
                  <a16:creationId xmlns:a16="http://schemas.microsoft.com/office/drawing/2014/main" id="{0E04D202-0EF9-4849-846F-A8FF85985E2F}"/>
                </a:ext>
              </a:extLst>
            </p:cNvPr>
            <p:cNvSpPr>
              <a:spLocks noChangeAspect="1"/>
            </p:cNvSpPr>
            <p:nvPr/>
          </p:nvSpPr>
          <p:spPr>
            <a:xfrm>
              <a:off x="3092601" y="3288213"/>
              <a:ext cx="2796721" cy="2367191"/>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33" name="TextBox 257">
              <a:extLst>
                <a:ext uri="{FF2B5EF4-FFF2-40B4-BE49-F238E27FC236}">
                  <a16:creationId xmlns:a16="http://schemas.microsoft.com/office/drawing/2014/main" id="{C849D144-F61A-3E4C-B09C-69FC8C07C3E8}"/>
                </a:ext>
              </a:extLst>
            </p:cNvPr>
            <p:cNvSpPr txBox="1">
              <a:spLocks noChangeAspect="1"/>
            </p:cNvSpPr>
            <p:nvPr/>
          </p:nvSpPr>
          <p:spPr>
            <a:xfrm>
              <a:off x="3634847" y="5841663"/>
              <a:ext cx="1729717" cy="295466"/>
            </a:xfrm>
            <a:prstGeom prst="rect">
              <a:avLst/>
            </a:prstGeom>
            <a:noFill/>
          </p:spPr>
          <p:txBody>
            <a:bodyPr wrap="square" lIns="0" tIns="0" rIns="0" bIns="0" rtlCol="0">
              <a:spAutoFit/>
            </a:bodyPr>
            <a:lstStyle/>
            <a:p>
              <a:pPr algn="ctr" defTabSz="914400">
                <a:lnSpc>
                  <a:spcPct val="80000"/>
                </a:lnSpc>
                <a:defRPr/>
              </a:pPr>
              <a:r>
                <a:rPr lang="en-US" sz="2400" b="1">
                  <a:solidFill>
                    <a:srgbClr val="70AD47">
                      <a:lumMod val="75000"/>
                    </a:srgbClr>
                  </a:solidFill>
                  <a:latin typeface="Cambria" panose="02040503050406030204" pitchFamily="18" charset="0"/>
                </a:rPr>
                <a:t>DRAM Bank</a:t>
              </a:r>
            </a:p>
          </p:txBody>
        </p:sp>
        <p:sp>
          <p:nvSpPr>
            <p:cNvPr id="235" name="Rounded Rectangle 234">
              <a:extLst>
                <a:ext uri="{FF2B5EF4-FFF2-40B4-BE49-F238E27FC236}">
                  <a16:creationId xmlns:a16="http://schemas.microsoft.com/office/drawing/2014/main" id="{3D1DAB69-2C3C-B342-9845-793230FC1FC5}"/>
                </a:ext>
              </a:extLst>
            </p:cNvPr>
            <p:cNvSpPr>
              <a:spLocks/>
            </p:cNvSpPr>
            <p:nvPr/>
          </p:nvSpPr>
          <p:spPr>
            <a:xfrm>
              <a:off x="3220967" y="3399597"/>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0000"/>
                </a:lnSpc>
                <a:defRPr/>
              </a:pPr>
              <a:r>
                <a:rPr lang="en-US" sz="2300" b="1">
                  <a:solidFill>
                    <a:prstClr val="black"/>
                  </a:solidFill>
                  <a:latin typeface="Cambria" panose="02040503050406030204" pitchFamily="18" charset="0"/>
                </a:rPr>
                <a:t>Subarray</a:t>
              </a:r>
            </a:p>
          </p:txBody>
        </p:sp>
        <p:sp>
          <p:nvSpPr>
            <p:cNvPr id="245" name="Rectangle 244">
              <a:extLst>
                <a:ext uri="{FF2B5EF4-FFF2-40B4-BE49-F238E27FC236}">
                  <a16:creationId xmlns:a16="http://schemas.microsoft.com/office/drawing/2014/main" id="{EB44F3E5-61D3-4347-A2D4-1FDA1AED32A7}"/>
                </a:ext>
              </a:extLst>
            </p:cNvPr>
            <p:cNvSpPr>
              <a:spLocks noChangeAspect="1"/>
            </p:cNvSpPr>
            <p:nvPr/>
          </p:nvSpPr>
          <p:spPr>
            <a:xfrm rot="5400000">
              <a:off x="4099503" y="4302588"/>
              <a:ext cx="780792" cy="369332"/>
            </a:xfrm>
            <a:prstGeom prst="rect">
              <a:avLst/>
            </a:prstGeom>
          </p:spPr>
          <p:txBody>
            <a:bodyPr wrap="square">
              <a:spAutoFit/>
            </a:bodyPr>
            <a:lstStyle/>
            <a:p>
              <a:pPr algn="ctr" defTabSz="914400">
                <a:defRPr/>
              </a:pPr>
              <a:r>
                <a:rPr lang="en-US" altLang="zh-CN" b="1">
                  <a:solidFill>
                    <a:srgbClr val="5B9BD5">
                      <a:lumMod val="20000"/>
                      <a:lumOff val="80000"/>
                    </a:srgbClr>
                  </a:solidFill>
                  <a:latin typeface="Calibri" panose="020F0502020204030204"/>
                  <a:ea typeface="等线" panose="02010600030101010101" pitchFamily="2" charset="-122"/>
                </a:rPr>
                <a:t>. . .</a:t>
              </a:r>
            </a:p>
          </p:txBody>
        </p:sp>
        <p:sp>
          <p:nvSpPr>
            <p:cNvPr id="271" name="Rounded Rectangle 270">
              <a:extLst>
                <a:ext uri="{FF2B5EF4-FFF2-40B4-BE49-F238E27FC236}">
                  <a16:creationId xmlns:a16="http://schemas.microsoft.com/office/drawing/2014/main" id="{B7E04152-1796-154C-AF34-96D5FC1ED32E}"/>
                </a:ext>
              </a:extLst>
            </p:cNvPr>
            <p:cNvSpPr>
              <a:spLocks/>
            </p:cNvSpPr>
            <p:nvPr/>
          </p:nvSpPr>
          <p:spPr>
            <a:xfrm>
              <a:off x="3220967" y="4041898"/>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272" name="Rounded Rectangle 271">
              <a:extLst>
                <a:ext uri="{FF2B5EF4-FFF2-40B4-BE49-F238E27FC236}">
                  <a16:creationId xmlns:a16="http://schemas.microsoft.com/office/drawing/2014/main" id="{0EFF57F4-C787-6A43-8D85-F9DAA446F367}"/>
                </a:ext>
              </a:extLst>
            </p:cNvPr>
            <p:cNvSpPr>
              <a:spLocks/>
            </p:cNvSpPr>
            <p:nvPr/>
          </p:nvSpPr>
          <p:spPr>
            <a:xfrm>
              <a:off x="3215727" y="5030012"/>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cxnSp>
          <p:nvCxnSpPr>
            <p:cNvPr id="290" name="Straight Connector 289">
              <a:extLst>
                <a:ext uri="{FF2B5EF4-FFF2-40B4-BE49-F238E27FC236}">
                  <a16:creationId xmlns:a16="http://schemas.microsoft.com/office/drawing/2014/main" id="{2F24B5AA-EA7A-F54C-A370-36AE5DE5E1C2}"/>
                </a:ext>
              </a:extLst>
            </p:cNvPr>
            <p:cNvCxnSpPr>
              <a:cxnSpLocks noChangeAspect="1"/>
            </p:cNvCxnSpPr>
            <p:nvPr/>
          </p:nvCxnSpPr>
          <p:spPr>
            <a:xfrm>
              <a:off x="2728563" y="4217615"/>
              <a:ext cx="361256" cy="1343854"/>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23366E09-37FC-EC4B-88B7-D2452AFC17C3}"/>
                </a:ext>
              </a:extLst>
            </p:cNvPr>
            <p:cNvCxnSpPr>
              <a:cxnSpLocks noChangeAspect="1"/>
            </p:cNvCxnSpPr>
            <p:nvPr/>
          </p:nvCxnSpPr>
          <p:spPr>
            <a:xfrm rot="180000" flipV="1">
              <a:off x="2706980" y="3285557"/>
              <a:ext cx="459458" cy="109617"/>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sp>
        <p:nvSpPr>
          <p:cNvPr id="164" name="DRAM Subarray Label">
            <a:extLst>
              <a:ext uri="{FF2B5EF4-FFF2-40B4-BE49-F238E27FC236}">
                <a16:creationId xmlns:a16="http://schemas.microsoft.com/office/drawing/2014/main" id="{02452888-B4C6-DF4B-BAC7-365912D049EB}"/>
              </a:ext>
            </a:extLst>
          </p:cNvPr>
          <p:cNvSpPr txBox="1">
            <a:spLocks noChangeAspect="1"/>
          </p:cNvSpPr>
          <p:nvPr/>
        </p:nvSpPr>
        <p:spPr>
          <a:xfrm>
            <a:off x="7553923" y="5840156"/>
            <a:ext cx="3040429" cy="295466"/>
          </a:xfrm>
          <a:prstGeom prst="rect">
            <a:avLst/>
          </a:prstGeom>
          <a:noFill/>
        </p:spPr>
        <p:txBody>
          <a:bodyPr wrap="square" lIns="0" tIns="0" rIns="0" bIns="0" rtlCol="0">
            <a:spAutoFit/>
          </a:bodyPr>
          <a:lstStyle/>
          <a:p>
            <a:pPr algn="ctr" defTabSz="914400">
              <a:lnSpc>
                <a:spcPct val="80000"/>
              </a:lnSpc>
              <a:defRPr/>
            </a:pPr>
            <a:r>
              <a:rPr lang="en-US" sz="2400" b="1">
                <a:solidFill>
                  <a:srgbClr val="4472C4">
                    <a:lumMod val="75000"/>
                  </a:srgbClr>
                </a:solidFill>
                <a:latin typeface="Cambria" panose="02040503050406030204" pitchFamily="18" charset="0"/>
              </a:rPr>
              <a:t>DRAM Subarray</a:t>
            </a:r>
          </a:p>
        </p:txBody>
      </p:sp>
      <p:sp>
        <p:nvSpPr>
          <p:cNvPr id="150" name="Subarray">
            <a:extLst>
              <a:ext uri="{FF2B5EF4-FFF2-40B4-BE49-F238E27FC236}">
                <a16:creationId xmlns:a16="http://schemas.microsoft.com/office/drawing/2014/main" id="{38AAB939-3B5C-EC44-B597-D33A21F589E4}"/>
              </a:ext>
            </a:extLst>
          </p:cNvPr>
          <p:cNvSpPr>
            <a:spLocks/>
          </p:cNvSpPr>
          <p:nvPr/>
        </p:nvSpPr>
        <p:spPr>
          <a:xfrm>
            <a:off x="7553923" y="3296490"/>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defRPr/>
            </a:pPr>
            <a:endParaRPr lang="en-US" sz="1600" b="1">
              <a:solidFill>
                <a:prstClr val="black"/>
              </a:solidFill>
              <a:latin typeface="Calibri" panose="020F0502020204030204"/>
            </a:endParaRPr>
          </a:p>
        </p:txBody>
      </p:sp>
      <p:sp>
        <p:nvSpPr>
          <p:cNvPr id="190" name="RowBuffer">
            <a:extLst>
              <a:ext uri="{FF2B5EF4-FFF2-40B4-BE49-F238E27FC236}">
                <a16:creationId xmlns:a16="http://schemas.microsoft.com/office/drawing/2014/main" id="{17666F58-6C13-AA4B-A41C-1DFC098A11F8}"/>
              </a:ext>
            </a:extLst>
          </p:cNvPr>
          <p:cNvSpPr>
            <a:spLocks/>
          </p:cNvSpPr>
          <p:nvPr/>
        </p:nvSpPr>
        <p:spPr>
          <a:xfrm>
            <a:off x="7665766" y="5229005"/>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a:lnSpc>
                <a:spcPct val="90000"/>
              </a:lnSpc>
              <a:defRPr/>
            </a:pPr>
            <a:r>
              <a:rPr lang="en-US" sz="2300" b="1">
                <a:solidFill>
                  <a:srgbClr val="5B9BD5">
                    <a:lumMod val="20000"/>
                    <a:lumOff val="80000"/>
                  </a:srgbClr>
                </a:solidFill>
                <a:latin typeface="Cambria" panose="02040503050406030204" pitchFamily="18" charset="0"/>
              </a:rPr>
              <a:t>Row Buffer</a:t>
            </a:r>
          </a:p>
        </p:txBody>
      </p:sp>
      <p:grpSp>
        <p:nvGrpSpPr>
          <p:cNvPr id="13" name="Bitline">
            <a:extLst>
              <a:ext uri="{FF2B5EF4-FFF2-40B4-BE49-F238E27FC236}">
                <a16:creationId xmlns:a16="http://schemas.microsoft.com/office/drawing/2014/main" id="{8A61DA0B-0FE0-5447-90BD-A816C32CAB7B}"/>
              </a:ext>
            </a:extLst>
          </p:cNvPr>
          <p:cNvGrpSpPr/>
          <p:nvPr/>
        </p:nvGrpSpPr>
        <p:grpSpPr>
          <a:xfrm>
            <a:off x="7654551" y="3393300"/>
            <a:ext cx="2588423" cy="1835705"/>
            <a:chOff x="6130544" y="3393293"/>
            <a:chExt cx="2588423" cy="1835705"/>
          </a:xfrm>
        </p:grpSpPr>
        <p:cxnSp>
          <p:nvCxnSpPr>
            <p:cNvPr id="151" name="Straight Connector 115">
              <a:extLst>
                <a:ext uri="{FF2B5EF4-FFF2-40B4-BE49-F238E27FC236}">
                  <a16:creationId xmlns:a16="http://schemas.microsoft.com/office/drawing/2014/main" id="{2D1C8C40-772A-6D41-9DA5-7868FE85FFEF}"/>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15">
              <a:extLst>
                <a:ext uri="{FF2B5EF4-FFF2-40B4-BE49-F238E27FC236}">
                  <a16:creationId xmlns:a16="http://schemas.microsoft.com/office/drawing/2014/main" id="{F9C0EE09-A28F-1A4B-891C-A860C4695DB8}"/>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15">
              <a:extLst>
                <a:ext uri="{FF2B5EF4-FFF2-40B4-BE49-F238E27FC236}">
                  <a16:creationId xmlns:a16="http://schemas.microsoft.com/office/drawing/2014/main" id="{1FB6CC3A-35B9-4A40-9EA7-BCFBADF61A82}"/>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15">
              <a:extLst>
                <a:ext uri="{FF2B5EF4-FFF2-40B4-BE49-F238E27FC236}">
                  <a16:creationId xmlns:a16="http://schemas.microsoft.com/office/drawing/2014/main" id="{8E3DAFB5-F2F4-B743-B8B0-5FE88339BB0D}"/>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15">
              <a:extLst>
                <a:ext uri="{FF2B5EF4-FFF2-40B4-BE49-F238E27FC236}">
                  <a16:creationId xmlns:a16="http://schemas.microsoft.com/office/drawing/2014/main" id="{2FBBC45D-AF78-5345-BFA4-70702B19FE90}"/>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DE64B3B7-565A-B24F-8F78-54C81420713F}"/>
                </a:ext>
              </a:extLst>
            </p:cNvPr>
            <p:cNvSpPr>
              <a:spLocks noChangeAspect="1"/>
            </p:cNvSpPr>
            <p:nvPr/>
          </p:nvSpPr>
          <p:spPr>
            <a:xfrm>
              <a:off x="6130544" y="3393293"/>
              <a:ext cx="763351" cy="289310"/>
            </a:xfrm>
            <a:prstGeom prst="rect">
              <a:avLst/>
            </a:prstGeom>
          </p:spPr>
          <p:txBody>
            <a:bodyPr wrap="none">
              <a:spAutoFit/>
            </a:bodyPr>
            <a:lstStyle/>
            <a:p>
              <a:pPr algn="ctr" defTabSz="914400">
                <a:lnSpc>
                  <a:spcPct val="80000"/>
                </a:lnSpc>
                <a:defRPr/>
              </a:pPr>
              <a:r>
                <a:rPr lang="en-US" sz="1600" err="1">
                  <a:solidFill>
                    <a:srgbClr val="ED7D31"/>
                  </a:solidFill>
                  <a:latin typeface="Cambria" panose="02040503050406030204" pitchFamily="18" charset="0"/>
                </a:rPr>
                <a:t>Bitline</a:t>
              </a:r>
              <a:endParaRPr lang="en-US" sz="1600">
                <a:solidFill>
                  <a:srgbClr val="ED7D31"/>
                </a:solidFill>
                <a:latin typeface="Cambria" panose="02040503050406030204" pitchFamily="18" charset="0"/>
              </a:endParaRPr>
            </a:p>
          </p:txBody>
        </p:sp>
        <p:sp>
          <p:nvSpPr>
            <p:cNvPr id="181" name="Rectangle 180">
              <a:extLst>
                <a:ext uri="{FF2B5EF4-FFF2-40B4-BE49-F238E27FC236}">
                  <a16:creationId xmlns:a16="http://schemas.microsoft.com/office/drawing/2014/main" id="{69A75630-D470-D34A-8D22-BB557882F225}"/>
                </a:ext>
              </a:extLst>
            </p:cNvPr>
            <p:cNvSpPr>
              <a:spLocks noChangeAspect="1"/>
            </p:cNvSpPr>
            <p:nvPr/>
          </p:nvSpPr>
          <p:spPr>
            <a:xfrm>
              <a:off x="8302902" y="4054719"/>
              <a:ext cx="397637" cy="294183"/>
            </a:xfrm>
            <a:prstGeom prst="rect">
              <a:avLst/>
            </a:prstGeom>
          </p:spPr>
          <p:txBody>
            <a:bodyPr wrap="square">
              <a:spAutoFit/>
            </a:bodyPr>
            <a:lstStyle/>
            <a:p>
              <a:pPr algn="ctr" defTabSz="914400">
                <a:lnSpc>
                  <a:spcPct val="80000"/>
                </a:lnSpc>
                <a:defRPr/>
              </a:pPr>
              <a:r>
                <a:rPr lang="en-US" sz="1600">
                  <a:solidFill>
                    <a:srgbClr val="ED7D31"/>
                  </a:solidFill>
                  <a:latin typeface="Calibri" panose="020F0502020204030204"/>
                </a:rPr>
                <a:t>…</a:t>
              </a:r>
            </a:p>
          </p:txBody>
        </p:sp>
        <p:sp>
          <p:nvSpPr>
            <p:cNvPr id="207" name="Rectangle 206">
              <a:extLst>
                <a:ext uri="{FF2B5EF4-FFF2-40B4-BE49-F238E27FC236}">
                  <a16:creationId xmlns:a16="http://schemas.microsoft.com/office/drawing/2014/main" id="{FE58EA8F-293F-D747-A748-917ADDBDADF3}"/>
                </a:ext>
              </a:extLst>
            </p:cNvPr>
            <p:cNvSpPr>
              <a:spLocks noChangeAspect="1"/>
            </p:cNvSpPr>
            <p:nvPr/>
          </p:nvSpPr>
          <p:spPr>
            <a:xfrm>
              <a:off x="8321330" y="4353756"/>
              <a:ext cx="397637" cy="294183"/>
            </a:xfrm>
            <a:prstGeom prst="rect">
              <a:avLst/>
            </a:prstGeom>
          </p:spPr>
          <p:txBody>
            <a:bodyPr wrap="square">
              <a:spAutoFit/>
            </a:bodyPr>
            <a:lstStyle/>
            <a:p>
              <a:pPr algn="ctr" defTabSz="914400">
                <a:lnSpc>
                  <a:spcPct val="80000"/>
                </a:lnSpc>
                <a:defRPr/>
              </a:pPr>
              <a:r>
                <a:rPr lang="en-US" sz="1600">
                  <a:solidFill>
                    <a:srgbClr val="ED7D31"/>
                  </a:solidFill>
                  <a:latin typeface="Calibri" panose="020F0502020204030204"/>
                </a:rPr>
                <a:t>…</a:t>
              </a:r>
            </a:p>
          </p:txBody>
        </p:sp>
      </p:grpSp>
      <p:grpSp>
        <p:nvGrpSpPr>
          <p:cNvPr id="12" name="Wordline">
            <a:extLst>
              <a:ext uri="{FF2B5EF4-FFF2-40B4-BE49-F238E27FC236}">
                <a16:creationId xmlns:a16="http://schemas.microsoft.com/office/drawing/2014/main" id="{2804D5F7-D42F-8B45-89AA-3E1D7D7550A7}"/>
              </a:ext>
            </a:extLst>
          </p:cNvPr>
          <p:cNvGrpSpPr/>
          <p:nvPr/>
        </p:nvGrpSpPr>
        <p:grpSpPr>
          <a:xfrm>
            <a:off x="7665773" y="3750932"/>
            <a:ext cx="2996877" cy="1451934"/>
            <a:chOff x="6141766" y="3750932"/>
            <a:chExt cx="2996877" cy="1451934"/>
          </a:xfrm>
        </p:grpSpPr>
        <p:cxnSp>
          <p:nvCxnSpPr>
            <p:cNvPr id="157" name="Straight Connector 124">
              <a:extLst>
                <a:ext uri="{FF2B5EF4-FFF2-40B4-BE49-F238E27FC236}">
                  <a16:creationId xmlns:a16="http://schemas.microsoft.com/office/drawing/2014/main" id="{15C22B0B-6422-484C-91AB-4FF5CB685AE1}"/>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A57CF8B-54E0-FC46-AC0F-E9C9CEA4EA65}"/>
                </a:ext>
              </a:extLst>
            </p:cNvPr>
            <p:cNvSpPr>
              <a:spLocks noChangeAspect="1"/>
            </p:cNvSpPr>
            <p:nvPr/>
          </p:nvSpPr>
          <p:spPr>
            <a:xfrm>
              <a:off x="8149783" y="3750932"/>
              <a:ext cx="988860" cy="289310"/>
            </a:xfrm>
            <a:prstGeom prst="rect">
              <a:avLst/>
            </a:prstGeom>
          </p:spPr>
          <p:txBody>
            <a:bodyPr wrap="none">
              <a:spAutoFit/>
            </a:bodyPr>
            <a:lstStyle/>
            <a:p>
              <a:pPr defTabSz="914400">
                <a:lnSpc>
                  <a:spcPct val="80000"/>
                </a:lnSpc>
                <a:defRPr/>
              </a:pPr>
              <a:r>
                <a:rPr lang="en-US" sz="1600">
                  <a:solidFill>
                    <a:srgbClr val="4472C4"/>
                  </a:solidFill>
                  <a:latin typeface="Cambria" panose="02040503050406030204" pitchFamily="18" charset="0"/>
                </a:rPr>
                <a:t>Wordline</a:t>
              </a:r>
            </a:p>
          </p:txBody>
        </p:sp>
        <p:sp>
          <p:nvSpPr>
            <p:cNvPr id="187" name="Rectangle 186">
              <a:extLst>
                <a:ext uri="{FF2B5EF4-FFF2-40B4-BE49-F238E27FC236}">
                  <a16:creationId xmlns:a16="http://schemas.microsoft.com/office/drawing/2014/main" id="{478057A0-96DF-4343-8C2C-00305DF6060B}"/>
                </a:ext>
              </a:extLst>
            </p:cNvPr>
            <p:cNvSpPr>
              <a:spLocks noChangeAspect="1"/>
            </p:cNvSpPr>
            <p:nvPr/>
          </p:nvSpPr>
          <p:spPr>
            <a:xfrm rot="5400000">
              <a:off x="6562496" y="4828057"/>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cxnSp>
          <p:nvCxnSpPr>
            <p:cNvPr id="202" name="Straight Connector 124">
              <a:extLst>
                <a:ext uri="{FF2B5EF4-FFF2-40B4-BE49-F238E27FC236}">
                  <a16:creationId xmlns:a16="http://schemas.microsoft.com/office/drawing/2014/main" id="{47675B33-B9A8-4946-BAF0-0FFA700478B2}"/>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3" name="Straight Connector 124">
              <a:extLst>
                <a:ext uri="{FF2B5EF4-FFF2-40B4-BE49-F238E27FC236}">
                  <a16:creationId xmlns:a16="http://schemas.microsoft.com/office/drawing/2014/main" id="{EEBBA1AF-F619-6A46-B0BB-6A82BD7BD70A}"/>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05C32EAD-629E-4B48-89F0-2E0E6237F2AE}"/>
                </a:ext>
              </a:extLst>
            </p:cNvPr>
            <p:cNvSpPr>
              <a:spLocks noChangeAspect="1"/>
            </p:cNvSpPr>
            <p:nvPr/>
          </p:nvSpPr>
          <p:spPr>
            <a:xfrm rot="5400000">
              <a:off x="7008596" y="4834688"/>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sp>
          <p:nvSpPr>
            <p:cNvPr id="205" name="Rectangle 204">
              <a:extLst>
                <a:ext uri="{FF2B5EF4-FFF2-40B4-BE49-F238E27FC236}">
                  <a16:creationId xmlns:a16="http://schemas.microsoft.com/office/drawing/2014/main" id="{B95E8257-3C00-C841-AA58-15188D075FED}"/>
                </a:ext>
              </a:extLst>
            </p:cNvPr>
            <p:cNvSpPr>
              <a:spLocks noChangeAspect="1"/>
            </p:cNvSpPr>
            <p:nvPr/>
          </p:nvSpPr>
          <p:spPr>
            <a:xfrm rot="5400000">
              <a:off x="7414792" y="4843632"/>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sp>
          <p:nvSpPr>
            <p:cNvPr id="206" name="Rectangle 205">
              <a:extLst>
                <a:ext uri="{FF2B5EF4-FFF2-40B4-BE49-F238E27FC236}">
                  <a16:creationId xmlns:a16="http://schemas.microsoft.com/office/drawing/2014/main" id="{09ECB0C3-E22C-444C-B596-9422FF3267E4}"/>
                </a:ext>
              </a:extLst>
            </p:cNvPr>
            <p:cNvSpPr>
              <a:spLocks noChangeAspect="1"/>
            </p:cNvSpPr>
            <p:nvPr/>
          </p:nvSpPr>
          <p:spPr>
            <a:xfrm rot="5400000">
              <a:off x="7844255" y="4856956"/>
              <a:ext cx="397637" cy="294183"/>
            </a:xfrm>
            <a:prstGeom prst="rect">
              <a:avLst/>
            </a:prstGeom>
          </p:spPr>
          <p:txBody>
            <a:bodyPr wrap="square">
              <a:spAutoFit/>
            </a:bodyPr>
            <a:lstStyle/>
            <a:p>
              <a:pPr algn="ctr" defTabSz="914400">
                <a:lnSpc>
                  <a:spcPct val="80000"/>
                </a:lnSpc>
                <a:defRPr/>
              </a:pPr>
              <a:r>
                <a:rPr lang="en-US" sz="1600">
                  <a:solidFill>
                    <a:srgbClr val="4472C4"/>
                  </a:solidFill>
                  <a:latin typeface="Calibri" panose="020F0502020204030204"/>
                </a:rPr>
                <a:t>…</a:t>
              </a:r>
            </a:p>
          </p:txBody>
        </p:sp>
      </p:grpSp>
      <p:grpSp>
        <p:nvGrpSpPr>
          <p:cNvPr id="11" name="Cells">
            <a:extLst>
              <a:ext uri="{FF2B5EF4-FFF2-40B4-BE49-F238E27FC236}">
                <a16:creationId xmlns:a16="http://schemas.microsoft.com/office/drawing/2014/main" id="{E8B3A4F3-9884-D14E-8452-9B1E303D7E32}"/>
              </a:ext>
            </a:extLst>
          </p:cNvPr>
          <p:cNvGrpSpPr/>
          <p:nvPr/>
        </p:nvGrpSpPr>
        <p:grpSpPr>
          <a:xfrm>
            <a:off x="7916612" y="3472780"/>
            <a:ext cx="1926185" cy="1345712"/>
            <a:chOff x="6392605" y="3472780"/>
            <a:chExt cx="1926185" cy="1345712"/>
          </a:xfrm>
        </p:grpSpPr>
        <p:cxnSp>
          <p:nvCxnSpPr>
            <p:cNvPr id="188" name="Straight Arrow Connector 187">
              <a:extLst>
                <a:ext uri="{FF2B5EF4-FFF2-40B4-BE49-F238E27FC236}">
                  <a16:creationId xmlns:a16="http://schemas.microsoft.com/office/drawing/2014/main" id="{FCEA70B2-7C1B-8848-BB7C-8872B795F577}"/>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61C987C-AF56-864E-A825-34050F200CC7}"/>
                </a:ext>
              </a:extLst>
            </p:cNvPr>
            <p:cNvSpPr>
              <a:spLocks noChangeAspect="1"/>
            </p:cNvSpPr>
            <p:nvPr/>
          </p:nvSpPr>
          <p:spPr>
            <a:xfrm>
              <a:off x="6910491" y="3472780"/>
              <a:ext cx="1116011" cy="289310"/>
            </a:xfrm>
            <a:prstGeom prst="rect">
              <a:avLst/>
            </a:prstGeom>
          </p:spPr>
          <p:txBody>
            <a:bodyPr wrap="none">
              <a:spAutoFit/>
            </a:bodyPr>
            <a:lstStyle/>
            <a:p>
              <a:pPr defTabSz="914400">
                <a:lnSpc>
                  <a:spcPct val="80000"/>
                </a:lnSpc>
                <a:defRPr/>
              </a:pPr>
              <a:r>
                <a:rPr lang="en-US" sz="1600">
                  <a:solidFill>
                    <a:prstClr val="black"/>
                  </a:solidFill>
                  <a:latin typeface="Cambria" panose="02040503050406030204" pitchFamily="18" charset="0"/>
                </a:rPr>
                <a:t>DRAM Cell</a:t>
              </a:r>
            </a:p>
          </p:txBody>
        </p:sp>
        <p:sp>
          <p:nvSpPr>
            <p:cNvPr id="159" name="Oval 131">
              <a:extLst>
                <a:ext uri="{FF2B5EF4-FFF2-40B4-BE49-F238E27FC236}">
                  <a16:creationId xmlns:a16="http://schemas.microsoft.com/office/drawing/2014/main" id="{F151E009-4668-A64A-AEDB-6972E0D82298}"/>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0" name="Oval 134">
              <a:extLst>
                <a:ext uri="{FF2B5EF4-FFF2-40B4-BE49-F238E27FC236}">
                  <a16:creationId xmlns:a16="http://schemas.microsoft.com/office/drawing/2014/main" id="{FF1CEF6F-C8D8-1D47-93C3-C950B6210600}"/>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1" name="Oval 137">
              <a:extLst>
                <a:ext uri="{FF2B5EF4-FFF2-40B4-BE49-F238E27FC236}">
                  <a16:creationId xmlns:a16="http://schemas.microsoft.com/office/drawing/2014/main" id="{C0362BED-BF1B-1143-B935-946AC1BE2A89}"/>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2" name="Oval 140">
              <a:extLst>
                <a:ext uri="{FF2B5EF4-FFF2-40B4-BE49-F238E27FC236}">
                  <a16:creationId xmlns:a16="http://schemas.microsoft.com/office/drawing/2014/main" id="{A3511D03-3E6B-264C-B68D-86AD6DBABB5A}"/>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3" name="Oval 143">
              <a:extLst>
                <a:ext uri="{FF2B5EF4-FFF2-40B4-BE49-F238E27FC236}">
                  <a16:creationId xmlns:a16="http://schemas.microsoft.com/office/drawing/2014/main" id="{F56C5440-2DED-B44D-81E7-1C8410815B0E}"/>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7" name="Oval 131">
              <a:extLst>
                <a:ext uri="{FF2B5EF4-FFF2-40B4-BE49-F238E27FC236}">
                  <a16:creationId xmlns:a16="http://schemas.microsoft.com/office/drawing/2014/main" id="{25493F90-8D7D-DC44-BB8C-6BBC3B95C549}"/>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8" name="Oval 134">
              <a:extLst>
                <a:ext uri="{FF2B5EF4-FFF2-40B4-BE49-F238E27FC236}">
                  <a16:creationId xmlns:a16="http://schemas.microsoft.com/office/drawing/2014/main" id="{EA8630EB-9BD9-3342-B9A0-A29BAA78313F}"/>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9" name="Oval 137">
              <a:extLst>
                <a:ext uri="{FF2B5EF4-FFF2-40B4-BE49-F238E27FC236}">
                  <a16:creationId xmlns:a16="http://schemas.microsoft.com/office/drawing/2014/main" id="{22E9EF32-72E2-BE43-B7CB-A555AF5C75F2}"/>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0" name="Oval 140">
              <a:extLst>
                <a:ext uri="{FF2B5EF4-FFF2-40B4-BE49-F238E27FC236}">
                  <a16:creationId xmlns:a16="http://schemas.microsoft.com/office/drawing/2014/main" id="{1B3E9138-DC21-4545-A02D-906B41F5E4A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1" name="Oval 143">
              <a:extLst>
                <a:ext uri="{FF2B5EF4-FFF2-40B4-BE49-F238E27FC236}">
                  <a16:creationId xmlns:a16="http://schemas.microsoft.com/office/drawing/2014/main" id="{28DB7EEB-B66D-E14A-AD4F-A36F62F55575}"/>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4" name="Oval 131">
              <a:extLst>
                <a:ext uri="{FF2B5EF4-FFF2-40B4-BE49-F238E27FC236}">
                  <a16:creationId xmlns:a16="http://schemas.microsoft.com/office/drawing/2014/main" id="{B9487CFC-E86C-D14A-9A38-414DE8EAAE11}"/>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5" name="Oval 134">
              <a:extLst>
                <a:ext uri="{FF2B5EF4-FFF2-40B4-BE49-F238E27FC236}">
                  <a16:creationId xmlns:a16="http://schemas.microsoft.com/office/drawing/2014/main" id="{54767612-2AB0-F347-B59B-FA80057F978B}"/>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6" name="Oval 137">
              <a:extLst>
                <a:ext uri="{FF2B5EF4-FFF2-40B4-BE49-F238E27FC236}">
                  <a16:creationId xmlns:a16="http://schemas.microsoft.com/office/drawing/2014/main" id="{5693B6F7-A429-694A-BD4B-F9FC07B0413E}"/>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7" name="Oval 140">
              <a:extLst>
                <a:ext uri="{FF2B5EF4-FFF2-40B4-BE49-F238E27FC236}">
                  <a16:creationId xmlns:a16="http://schemas.microsoft.com/office/drawing/2014/main" id="{2F6ECC0C-4940-E540-92EC-E4A14CF9C130}"/>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8" name="Oval 143">
              <a:extLst>
                <a:ext uri="{FF2B5EF4-FFF2-40B4-BE49-F238E27FC236}">
                  <a16:creationId xmlns:a16="http://schemas.microsoft.com/office/drawing/2014/main" id="{F02D729C-2936-B446-B0A1-D8D3F53D9B1D}"/>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grpSp>
      <p:cxnSp>
        <p:nvCxnSpPr>
          <p:cNvPr id="191" name="Straight Connector 190">
            <a:extLst>
              <a:ext uri="{FF2B5EF4-FFF2-40B4-BE49-F238E27FC236}">
                <a16:creationId xmlns:a16="http://schemas.microsoft.com/office/drawing/2014/main" id="{E1D4232F-53E6-F84C-B647-B31EDB083D52}"/>
              </a:ext>
            </a:extLst>
          </p:cNvPr>
          <p:cNvCxnSpPr>
            <a:cxnSpLocks noChangeAspect="1"/>
          </p:cNvCxnSpPr>
          <p:nvPr/>
        </p:nvCxnSpPr>
        <p:spPr>
          <a:xfrm flipV="1">
            <a:off x="7307686" y="3334657"/>
            <a:ext cx="289782" cy="69143"/>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96362446-B021-474C-8B23-7B1789872AA6}"/>
              </a:ext>
            </a:extLst>
          </p:cNvPr>
          <p:cNvCxnSpPr>
            <a:cxnSpLocks noChangeAspect="1"/>
          </p:cNvCxnSpPr>
          <p:nvPr/>
        </p:nvCxnSpPr>
        <p:spPr>
          <a:xfrm>
            <a:off x="7339752" y="3939597"/>
            <a:ext cx="217853" cy="1659280"/>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 name="Rounded Rectangle 2">
            <a:extLst>
              <a:ext uri="{FF2B5EF4-FFF2-40B4-BE49-F238E27FC236}">
                <a16:creationId xmlns:a16="http://schemas.microsoft.com/office/drawing/2014/main" id="{BF4D8B37-BB98-8A49-8B6D-1AD7FDEF3A15}"/>
              </a:ext>
            </a:extLst>
          </p:cNvPr>
          <p:cNvSpPr/>
          <p:nvPr/>
        </p:nvSpPr>
        <p:spPr>
          <a:xfrm>
            <a:off x="7837721" y="4242488"/>
            <a:ext cx="2111829" cy="30675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276DC07E-88EB-AF44-A763-25933BB8355D}"/>
              </a:ext>
            </a:extLst>
          </p:cNvPr>
          <p:cNvSpPr txBox="1"/>
          <p:nvPr/>
        </p:nvSpPr>
        <p:spPr>
          <a:xfrm>
            <a:off x="9898056" y="4172471"/>
            <a:ext cx="775180" cy="502702"/>
          </a:xfrm>
          <a:prstGeom prst="rect">
            <a:avLst/>
          </a:prstGeom>
          <a:noFill/>
        </p:spPr>
        <p:txBody>
          <a:bodyPr wrap="square" rtlCol="0">
            <a:spAutoFit/>
          </a:bodyPr>
          <a:lstStyle/>
          <a:p>
            <a:pPr defTabSz="914400">
              <a:lnSpc>
                <a:spcPts val="1620"/>
              </a:lnSpc>
              <a:defRPr/>
            </a:pPr>
            <a:r>
              <a:rPr lang="en-US" sz="1600" b="1">
                <a:solidFill>
                  <a:srgbClr val="C00000"/>
                </a:solidFill>
                <a:latin typeface="Cambria" panose="02040503050406030204" pitchFamily="18" charset="0"/>
              </a:rPr>
              <a:t>DRAM Row</a:t>
            </a:r>
          </a:p>
        </p:txBody>
      </p:sp>
      <p:cxnSp>
        <p:nvCxnSpPr>
          <p:cNvPr id="6" name="Straight Connector 5">
            <a:extLst>
              <a:ext uri="{FF2B5EF4-FFF2-40B4-BE49-F238E27FC236}">
                <a16:creationId xmlns:a16="http://schemas.microsoft.com/office/drawing/2014/main" id="{722AAE18-6D6B-8A38-0AAD-20B422695341}"/>
              </a:ext>
            </a:extLst>
          </p:cNvPr>
          <p:cNvCxnSpPr>
            <a:cxnSpLocks/>
            <a:stCxn id="278" idx="0"/>
            <a:endCxn id="274" idx="2"/>
          </p:cNvCxnSpPr>
          <p:nvPr/>
        </p:nvCxnSpPr>
        <p:spPr>
          <a:xfrm>
            <a:off x="3186855" y="3783259"/>
            <a:ext cx="660743" cy="7425"/>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1F590C-E786-5FD8-0C4B-DF56D8EEC04B}"/>
              </a:ext>
            </a:extLst>
          </p:cNvPr>
          <p:cNvCxnSpPr>
            <a:cxnSpLocks/>
            <a:stCxn id="281" idx="0"/>
            <a:endCxn id="276" idx="2"/>
          </p:cNvCxnSpPr>
          <p:nvPr/>
        </p:nvCxnSpPr>
        <p:spPr>
          <a:xfrm>
            <a:off x="3183892" y="5114548"/>
            <a:ext cx="672345" cy="9190"/>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BCC47A-9066-93AA-C23F-15ABCC751FD8}"/>
              </a:ext>
            </a:extLst>
          </p:cNvPr>
          <p:cNvCxnSpPr>
            <a:cxnSpLocks/>
            <a:endCxn id="271" idx="2"/>
          </p:cNvCxnSpPr>
          <p:nvPr/>
        </p:nvCxnSpPr>
        <p:spPr>
          <a:xfrm flipV="1">
            <a:off x="6028947" y="4581898"/>
            <a:ext cx="0" cy="448114"/>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64" grpId="0"/>
      <p:bldP spid="150" grpId="0" animBg="1"/>
      <p:bldP spid="190" grpId="0" animBg="1"/>
      <p:bldP spid="3" grpId="0" animBg="1"/>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3A0289-F384-4A4F-80BC-806101E1D302}"/>
              </a:ext>
            </a:extLst>
          </p:cNvPr>
          <p:cNvGraphicFramePr>
            <a:graphicFrameLocks noGrp="1"/>
          </p:cNvGraphicFramePr>
          <p:nvPr/>
        </p:nvGraphicFramePr>
        <p:xfrm>
          <a:off x="2202340" y="1266383"/>
          <a:ext cx="7888651" cy="2123440"/>
        </p:xfrm>
        <a:graphic>
          <a:graphicData uri="http://schemas.openxmlformats.org/drawingml/2006/table">
            <a:tbl>
              <a:tblPr firstRow="1" bandRow="1">
                <a:tableStyleId>{2D5ABB26-0587-4C30-8999-92F81FD0307C}</a:tableStyleId>
              </a:tblPr>
              <a:tblGrid>
                <a:gridCol w="1477100">
                  <a:extLst>
                    <a:ext uri="{9D8B030D-6E8A-4147-A177-3AD203B41FA5}">
                      <a16:colId xmlns:a16="http://schemas.microsoft.com/office/drawing/2014/main" val="708919223"/>
                    </a:ext>
                  </a:extLst>
                </a:gridCol>
                <a:gridCol w="975951">
                  <a:extLst>
                    <a:ext uri="{9D8B030D-6E8A-4147-A177-3AD203B41FA5}">
                      <a16:colId xmlns:a16="http://schemas.microsoft.com/office/drawing/2014/main" val="1547508454"/>
                    </a:ext>
                  </a:extLst>
                </a:gridCol>
                <a:gridCol w="1195749">
                  <a:extLst>
                    <a:ext uri="{9D8B030D-6E8A-4147-A177-3AD203B41FA5}">
                      <a16:colId xmlns:a16="http://schemas.microsoft.com/office/drawing/2014/main" val="3924464989"/>
                    </a:ext>
                  </a:extLst>
                </a:gridCol>
                <a:gridCol w="1102951">
                  <a:extLst>
                    <a:ext uri="{9D8B030D-6E8A-4147-A177-3AD203B41FA5}">
                      <a16:colId xmlns:a16="http://schemas.microsoft.com/office/drawing/2014/main" val="2950746807"/>
                    </a:ext>
                  </a:extLst>
                </a:gridCol>
                <a:gridCol w="1295400">
                  <a:extLst>
                    <a:ext uri="{9D8B030D-6E8A-4147-A177-3AD203B41FA5}">
                      <a16:colId xmlns:a16="http://schemas.microsoft.com/office/drawing/2014/main" val="3481370136"/>
                    </a:ext>
                  </a:extLst>
                </a:gridCol>
                <a:gridCol w="838200">
                  <a:extLst>
                    <a:ext uri="{9D8B030D-6E8A-4147-A177-3AD203B41FA5}">
                      <a16:colId xmlns:a16="http://schemas.microsoft.com/office/drawing/2014/main" val="1253724907"/>
                    </a:ext>
                  </a:extLst>
                </a:gridCol>
                <a:gridCol w="1003300">
                  <a:extLst>
                    <a:ext uri="{9D8B030D-6E8A-4147-A177-3AD203B41FA5}">
                      <a16:colId xmlns:a16="http://schemas.microsoft.com/office/drawing/2014/main" val="2240307331"/>
                    </a:ext>
                  </a:extLst>
                </a:gridCol>
              </a:tblGrid>
              <a:tr h="370840">
                <a:tc>
                  <a:txBody>
                    <a:bodyPr/>
                    <a:lstStyle/>
                    <a:p>
                      <a:r>
                        <a:rPr lang="en-US" b="1">
                          <a:solidFill>
                            <a:srgbClr val="2F5597"/>
                          </a:solidFill>
                        </a:rPr>
                        <a:t>Mfr.</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DDR4 DIMMs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DDR3 SODIMMs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 Chips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Density</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Die</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Org.</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370840">
                <a:tc>
                  <a:txBody>
                    <a:bodyPr/>
                    <a:lstStyle/>
                    <a:p>
                      <a:r>
                        <a:rPr lang="en-US"/>
                        <a:t>A (Micron)</a:t>
                      </a:r>
                      <a:endParaRPr lang="en-US">
                        <a:latin typeface="Cambria" panose="02040503050406030204" pitchFamily="18" charset="0"/>
                      </a:endParaRPr>
                    </a:p>
                  </a:txBody>
                  <a:tcPr>
                    <a:lnT w="38100" cap="flat" cmpd="sng" algn="ctr">
                      <a:solidFill>
                        <a:srgbClr val="2F5597"/>
                      </a:solidFill>
                      <a:prstDash val="solid"/>
                      <a:round/>
                      <a:headEnd type="none" w="med" len="med"/>
                      <a:tailEnd type="none" w="med" len="med"/>
                    </a:lnT>
                  </a:tcPr>
                </a:tc>
                <a:tc>
                  <a:txBody>
                    <a:bodyPr/>
                    <a:lstStyle/>
                    <a:p>
                      <a:pPr algn="ctr"/>
                      <a:r>
                        <a:rPr lang="en-US"/>
                        <a:t>9</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1</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144 (8)</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8Gb (4Gb)</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B (P)</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x4 (x8)</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extLst>
                  <a:ext uri="{0D108BD9-81ED-4DB2-BD59-A6C34878D82A}">
                    <a16:rowId xmlns:a16="http://schemas.microsoft.com/office/drawing/2014/main" val="1317623116"/>
                  </a:ext>
                </a:extLst>
              </a:tr>
              <a:tr h="370840">
                <a:tc>
                  <a:txBody>
                    <a:bodyPr/>
                    <a:lstStyle/>
                    <a:p>
                      <a:r>
                        <a:rPr lang="en-US"/>
                        <a:t>B (Samsung)</a:t>
                      </a:r>
                      <a:endParaRPr lang="en-US">
                        <a:latin typeface="Cambria" panose="02040503050406030204" pitchFamily="18" charset="0"/>
                      </a:endParaRPr>
                    </a:p>
                  </a:txBody>
                  <a:tcPr/>
                </a:tc>
                <a:tc>
                  <a:txBody>
                    <a:bodyPr/>
                    <a:lstStyle/>
                    <a:p>
                      <a:pPr algn="ctr"/>
                      <a:r>
                        <a:rPr lang="en-US"/>
                        <a:t>4</a:t>
                      </a:r>
                      <a:endParaRPr lang="en-US">
                        <a:latin typeface="Cambria" panose="02040503050406030204" pitchFamily="18" charset="0"/>
                      </a:endParaRPr>
                    </a:p>
                  </a:txBody>
                  <a:tcPr anchor="ctr"/>
                </a:tc>
                <a:tc>
                  <a:txBody>
                    <a:bodyPr/>
                    <a:lstStyle/>
                    <a:p>
                      <a:pPr algn="ctr"/>
                      <a:r>
                        <a:rPr lang="en-US"/>
                        <a:t>1</a:t>
                      </a:r>
                      <a:endParaRPr lang="en-US">
                        <a:latin typeface="Cambria" panose="02040503050406030204" pitchFamily="18" charset="0"/>
                      </a:endParaRPr>
                    </a:p>
                  </a:txBody>
                  <a:tcPr anchor="ctr"/>
                </a:tc>
                <a:tc>
                  <a:txBody>
                    <a:bodyPr/>
                    <a:lstStyle/>
                    <a:p>
                      <a:pPr algn="ctr"/>
                      <a:r>
                        <a:rPr lang="en-US"/>
                        <a:t>32 (8)</a:t>
                      </a:r>
                      <a:endParaRPr lang="en-US">
                        <a:latin typeface="Cambria" panose="02040503050406030204" pitchFamily="18" charset="0"/>
                      </a:endParaRPr>
                    </a:p>
                  </a:txBody>
                  <a:tcPr anchor="ctr"/>
                </a:tc>
                <a:tc>
                  <a:txBody>
                    <a:bodyPr/>
                    <a:lstStyle/>
                    <a:p>
                      <a:pPr algn="ctr"/>
                      <a:r>
                        <a:rPr lang="en-US"/>
                        <a:t>4Gb (4Gb)</a:t>
                      </a:r>
                      <a:endParaRPr lang="en-US">
                        <a:latin typeface="Cambria" panose="02040503050406030204" pitchFamily="18" charset="0"/>
                      </a:endParaRPr>
                    </a:p>
                  </a:txBody>
                  <a:tcPr anchor="ctr"/>
                </a:tc>
                <a:tc>
                  <a:txBody>
                    <a:bodyPr/>
                    <a:lstStyle/>
                    <a:p>
                      <a:pPr algn="ctr"/>
                      <a:r>
                        <a:rPr lang="en-US"/>
                        <a:t>F (Q)</a:t>
                      </a:r>
                      <a:endParaRPr lang="en-US">
                        <a:latin typeface="Cambria" panose="02040503050406030204" pitchFamily="18" charset="0"/>
                      </a:endParaRPr>
                    </a:p>
                  </a:txBody>
                  <a:tcPr anchor="ctr"/>
                </a:tc>
                <a:tc>
                  <a:txBody>
                    <a:bodyPr/>
                    <a:lstStyle/>
                    <a:p>
                      <a:pPr algn="ctr"/>
                      <a:r>
                        <a:rPr lang="en-US"/>
                        <a:t>x8 (x8)</a:t>
                      </a:r>
                      <a:endParaRPr lang="en-US">
                        <a:latin typeface="Cambria" panose="02040503050406030204" pitchFamily="18" charset="0"/>
                      </a:endParaRPr>
                    </a:p>
                  </a:txBody>
                  <a:tcPr anchor="ctr"/>
                </a:tc>
                <a:extLst>
                  <a:ext uri="{0D108BD9-81ED-4DB2-BD59-A6C34878D82A}">
                    <a16:rowId xmlns:a16="http://schemas.microsoft.com/office/drawing/2014/main" val="1403671142"/>
                  </a:ext>
                </a:extLst>
              </a:tr>
              <a:tr h="370840">
                <a:tc>
                  <a:txBody>
                    <a:bodyPr/>
                    <a:lstStyle/>
                    <a:p>
                      <a:r>
                        <a:rPr lang="en-US"/>
                        <a:t>C (SK Hynix)</a:t>
                      </a:r>
                      <a:endParaRPr lang="en-US">
                        <a:latin typeface="Cambria" panose="02040503050406030204" pitchFamily="18" charset="0"/>
                      </a:endParaRPr>
                    </a:p>
                  </a:txBody>
                  <a:tcPr/>
                </a:tc>
                <a:tc>
                  <a:txBody>
                    <a:bodyPr/>
                    <a:lstStyle/>
                    <a:p>
                      <a:pPr algn="ctr"/>
                      <a:r>
                        <a:rPr lang="en-US"/>
                        <a:t>5</a:t>
                      </a:r>
                      <a:endParaRPr lang="en-US">
                        <a:latin typeface="Cambria" panose="02040503050406030204" pitchFamily="18" charset="0"/>
                      </a:endParaRPr>
                    </a:p>
                  </a:txBody>
                  <a:tcPr anchor="ctr"/>
                </a:tc>
                <a:tc>
                  <a:txBody>
                    <a:bodyPr/>
                    <a:lstStyle/>
                    <a:p>
                      <a:pPr algn="ctr"/>
                      <a:r>
                        <a:rPr lang="en-US"/>
                        <a:t>1</a:t>
                      </a:r>
                      <a:endParaRPr lang="en-US">
                        <a:latin typeface="Cambria" panose="02040503050406030204" pitchFamily="18" charset="0"/>
                      </a:endParaRPr>
                    </a:p>
                  </a:txBody>
                  <a:tcPr anchor="ctr"/>
                </a:tc>
                <a:tc>
                  <a:txBody>
                    <a:bodyPr/>
                    <a:lstStyle/>
                    <a:p>
                      <a:pPr algn="ctr"/>
                      <a:r>
                        <a:rPr lang="en-US"/>
                        <a:t>40 (8)</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4Gb (4Gb)</a:t>
                      </a:r>
                      <a:endParaRPr lang="en-US">
                        <a:latin typeface="Cambria" panose="02040503050406030204" pitchFamily="18" charset="0"/>
                      </a:endParaRPr>
                    </a:p>
                  </a:txBody>
                  <a:tcPr anchor="ctr"/>
                </a:tc>
                <a:tc>
                  <a:txBody>
                    <a:bodyPr/>
                    <a:lstStyle/>
                    <a:p>
                      <a:pPr algn="ctr"/>
                      <a:r>
                        <a:rPr lang="en-US"/>
                        <a:t>B (B)</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x8 (x8)</a:t>
                      </a:r>
                      <a:endParaRPr lang="en-US">
                        <a:latin typeface="Cambria" panose="02040503050406030204" pitchFamily="18" charset="0"/>
                      </a:endParaRPr>
                    </a:p>
                  </a:txBody>
                  <a:tcPr anchor="ctr"/>
                </a:tc>
                <a:extLst>
                  <a:ext uri="{0D108BD9-81ED-4DB2-BD59-A6C34878D82A}">
                    <a16:rowId xmlns:a16="http://schemas.microsoft.com/office/drawing/2014/main" val="327562397"/>
                  </a:ext>
                </a:extLst>
              </a:tr>
              <a:tr h="370840">
                <a:tc>
                  <a:txBody>
                    <a:bodyPr/>
                    <a:lstStyle/>
                    <a:p>
                      <a:r>
                        <a:rPr lang="en-US"/>
                        <a:t>D (</a:t>
                      </a:r>
                      <a:r>
                        <a:rPr lang="en-US" err="1"/>
                        <a:t>Nanya</a:t>
                      </a:r>
                      <a:r>
                        <a:rPr lang="en-US"/>
                        <a:t>)</a:t>
                      </a:r>
                      <a:endParaRPr lang="en-US">
                        <a:latin typeface="Cambria" panose="02040503050406030204" pitchFamily="18" charset="0"/>
                      </a:endParaRPr>
                    </a:p>
                  </a:txBody>
                  <a:tcPr/>
                </a:tc>
                <a:tc>
                  <a:txBody>
                    <a:bodyPr/>
                    <a:lstStyle/>
                    <a:p>
                      <a:pPr algn="ctr"/>
                      <a:r>
                        <a:rPr lang="en-US"/>
                        <a:t>4</a:t>
                      </a:r>
                      <a:endParaRPr lang="en-US">
                        <a:latin typeface="Cambria" panose="02040503050406030204" pitchFamily="18" charset="0"/>
                      </a:endParaRPr>
                    </a:p>
                  </a:txBody>
                  <a:tcPr anchor="ctr"/>
                </a:tc>
                <a:tc>
                  <a:txBody>
                    <a:bodyPr/>
                    <a:lstStyle/>
                    <a:p>
                      <a:pPr algn="ctr"/>
                      <a:r>
                        <a:rPr lang="en-US"/>
                        <a:t>-</a:t>
                      </a:r>
                      <a:endParaRPr lang="en-US">
                        <a:latin typeface="Cambria" panose="02040503050406030204" pitchFamily="18" charset="0"/>
                      </a:endParaRPr>
                    </a:p>
                  </a:txBody>
                  <a:tcPr anchor="ctr"/>
                </a:tc>
                <a:tc>
                  <a:txBody>
                    <a:bodyPr/>
                    <a:lstStyle/>
                    <a:p>
                      <a:pPr algn="ctr"/>
                      <a:r>
                        <a:rPr lang="en-US"/>
                        <a:t>32 (-)</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8Gb (-)</a:t>
                      </a:r>
                      <a:endParaRPr lang="en-US">
                        <a:latin typeface="Cambria" panose="02040503050406030204" pitchFamily="18" charset="0"/>
                      </a:endParaRPr>
                    </a:p>
                  </a:txBody>
                  <a:tcPr anchor="ctr"/>
                </a:tc>
                <a:tc>
                  <a:txBody>
                    <a:bodyPr/>
                    <a:lstStyle/>
                    <a:p>
                      <a:pPr algn="ctr"/>
                      <a:r>
                        <a:rPr lang="en-US"/>
                        <a:t>C (-)</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x8 (-)</a:t>
                      </a:r>
                      <a:endParaRPr lang="en-US">
                        <a:latin typeface="Cambria" panose="02040503050406030204" pitchFamily="18" charset="0"/>
                      </a:endParaRPr>
                    </a:p>
                  </a:txBody>
                  <a:tcPr anchor="ctr"/>
                </a:tc>
                <a:extLst>
                  <a:ext uri="{0D108BD9-81ED-4DB2-BD59-A6C34878D82A}">
                    <a16:rowId xmlns:a16="http://schemas.microsoft.com/office/drawing/2014/main" val="3909340741"/>
                  </a:ext>
                </a:extLst>
              </a:tr>
            </a:tbl>
          </a:graphicData>
        </a:graphic>
      </p:graphicFrame>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a:lstStyle/>
          <a:p>
            <a:r>
              <a:rPr lang="en-US"/>
              <a:t>DRAM Chips Tested</a:t>
            </a:r>
          </a:p>
        </p:txBody>
      </p:sp>
      <p:sp>
        <p:nvSpPr>
          <p:cNvPr id="9" name="Content Placeholder 8">
            <a:extLst>
              <a:ext uri="{FF2B5EF4-FFF2-40B4-BE49-F238E27FC236}">
                <a16:creationId xmlns:a16="http://schemas.microsoft.com/office/drawing/2014/main" id="{C907223C-E4D2-4C42-28FC-FFFB24919883}"/>
              </a:ext>
            </a:extLst>
          </p:cNvPr>
          <p:cNvSpPr>
            <a:spLocks noGrp="1"/>
          </p:cNvSpPr>
          <p:nvPr>
            <p:ph idx="1"/>
          </p:nvPr>
        </p:nvSpPr>
        <p:spPr/>
        <p:txBody>
          <a:bodyPr/>
          <a:lstStyle/>
          <a:p>
            <a:endParaRPr lang="en-US"/>
          </a:p>
        </p:txBody>
      </p:sp>
      <p:pic>
        <p:nvPicPr>
          <p:cNvPr id="14" name="Picture 13" hidden="1">
            <a:extLst>
              <a:ext uri="{FF2B5EF4-FFF2-40B4-BE49-F238E27FC236}">
                <a16:creationId xmlns:a16="http://schemas.microsoft.com/office/drawing/2014/main" id="{CCBE7E2F-6E91-FF4C-801F-366630DD5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261" y="1498538"/>
            <a:ext cx="7287491" cy="1983817"/>
          </a:xfrm>
          <a:prstGeom prst="rect">
            <a:avLst/>
          </a:prstGeom>
        </p:spPr>
      </p:pic>
      <p:sp>
        <p:nvSpPr>
          <p:cNvPr id="18" name="Rectangle 17">
            <a:extLst>
              <a:ext uri="{FF2B5EF4-FFF2-40B4-BE49-F238E27FC236}">
                <a16:creationId xmlns:a16="http://schemas.microsoft.com/office/drawing/2014/main" id="{E0F025D7-74D5-F340-BF60-494AD52FF81B}"/>
              </a:ext>
            </a:extLst>
          </p:cNvPr>
          <p:cNvSpPr/>
          <p:nvPr/>
        </p:nvSpPr>
        <p:spPr>
          <a:xfrm>
            <a:off x="1983119" y="3942652"/>
            <a:ext cx="8684887" cy="1569660"/>
          </a:xfrm>
          <a:prstGeom prst="rect">
            <a:avLst/>
          </a:prstGeom>
        </p:spPr>
        <p:txBody>
          <a:bodyPr wrap="square" lIns="91440" tIns="45720" rIns="91440" bIns="45720" anchor="t">
            <a:spAutoFit/>
          </a:bodyPr>
          <a:lstStyle/>
          <a:p>
            <a:pPr marL="285750" indent="-285750">
              <a:buClr>
                <a:schemeClr val="tx1"/>
              </a:buClr>
              <a:buFont typeface="Arial" panose="020B0604020202020204" pitchFamily="34" charset="0"/>
              <a:buChar char="•"/>
            </a:pPr>
            <a:r>
              <a:rPr lang="en-US" sz="2400" b="1">
                <a:latin typeface="Cambria"/>
                <a:ea typeface="Cambria"/>
              </a:rPr>
              <a:t>272</a:t>
            </a:r>
            <a:r>
              <a:rPr lang="en-US" sz="2400">
                <a:latin typeface="Cambria"/>
                <a:ea typeface="Cambria"/>
              </a:rPr>
              <a:t> total DRAM chips tested</a:t>
            </a:r>
          </a:p>
          <a:p>
            <a:pPr marL="285750" indent="-285750">
              <a:buClr>
                <a:schemeClr val="tx1"/>
              </a:buClr>
              <a:buFont typeface="Arial" panose="020B0604020202020204" pitchFamily="34" charset="0"/>
              <a:buChar char="•"/>
            </a:pPr>
            <a:r>
              <a:rPr lang="en-US" sz="2400" b="1">
                <a:solidFill>
                  <a:schemeClr val="accent6">
                    <a:lumMod val="75000"/>
                  </a:schemeClr>
                </a:solidFill>
                <a:latin typeface="Cambria"/>
                <a:ea typeface="Cambria"/>
              </a:rPr>
              <a:t>Four</a:t>
            </a:r>
            <a:r>
              <a:rPr lang="en-US" sz="2400">
                <a:solidFill>
                  <a:schemeClr val="accent6">
                    <a:lumMod val="75000"/>
                  </a:schemeClr>
                </a:solidFill>
                <a:latin typeface="Cambria"/>
                <a:ea typeface="Cambria"/>
              </a:rPr>
              <a:t> major DRAM manufacturers</a:t>
            </a:r>
          </a:p>
          <a:p>
            <a:pPr marL="285750" indent="-285750">
              <a:buClr>
                <a:schemeClr val="tx1"/>
              </a:buClr>
              <a:buFont typeface="Arial" panose="020B0604020202020204" pitchFamily="34" charset="0"/>
              <a:buChar char="•"/>
            </a:pPr>
            <a:r>
              <a:rPr lang="en-US" sz="2400" b="1">
                <a:solidFill>
                  <a:srgbClr val="0070C0"/>
                </a:solidFill>
                <a:latin typeface="Cambria"/>
                <a:ea typeface="Cambria"/>
              </a:rPr>
              <a:t>DDR3</a:t>
            </a:r>
            <a:r>
              <a:rPr lang="en-US" sz="2400">
                <a:solidFill>
                  <a:srgbClr val="0070C0"/>
                </a:solidFill>
                <a:latin typeface="Cambria"/>
                <a:ea typeface="Cambria"/>
              </a:rPr>
              <a:t> and </a:t>
            </a:r>
            <a:r>
              <a:rPr lang="en-US" sz="2400" b="1">
                <a:solidFill>
                  <a:srgbClr val="0070C0"/>
                </a:solidFill>
                <a:latin typeface="Cambria"/>
                <a:ea typeface="Cambria"/>
              </a:rPr>
              <a:t>DDR4</a:t>
            </a:r>
            <a:r>
              <a:rPr lang="en-US" sz="2400">
                <a:solidFill>
                  <a:srgbClr val="0070C0"/>
                </a:solidFill>
                <a:latin typeface="Cambria"/>
                <a:ea typeface="Cambria"/>
              </a:rPr>
              <a:t> DRAM standards</a:t>
            </a:r>
          </a:p>
          <a:p>
            <a:pPr marL="285750" indent="-285750">
              <a:buClr>
                <a:schemeClr val="tx1"/>
              </a:buClr>
              <a:buFont typeface="Arial" panose="020B0604020202020204" pitchFamily="34" charset="0"/>
              <a:buChar char="•"/>
            </a:pPr>
            <a:r>
              <a:rPr lang="en-US" sz="2400">
                <a:solidFill>
                  <a:srgbClr val="C55911"/>
                </a:solidFill>
                <a:latin typeface="Cambria"/>
                <a:ea typeface="Cambria"/>
              </a:rPr>
              <a:t>Different </a:t>
            </a:r>
            <a:r>
              <a:rPr lang="en-US" sz="2400" b="1">
                <a:solidFill>
                  <a:srgbClr val="C55911"/>
                </a:solidFill>
                <a:latin typeface="Cambria"/>
                <a:ea typeface="Cambria"/>
              </a:rPr>
              <a:t>densities</a:t>
            </a:r>
            <a:r>
              <a:rPr lang="en-US" sz="2400">
                <a:solidFill>
                  <a:srgbClr val="C55911"/>
                </a:solidFill>
                <a:latin typeface="Cambria"/>
                <a:ea typeface="Cambria"/>
              </a:rPr>
              <a:t>, </a:t>
            </a:r>
            <a:r>
              <a:rPr lang="en-US" sz="2400" b="1">
                <a:solidFill>
                  <a:srgbClr val="C55911"/>
                </a:solidFill>
                <a:latin typeface="Cambria"/>
                <a:ea typeface="Cambria"/>
              </a:rPr>
              <a:t>die revisions </a:t>
            </a:r>
            <a:r>
              <a:rPr lang="en-US" sz="2400">
                <a:solidFill>
                  <a:srgbClr val="C55911"/>
                </a:solidFill>
                <a:latin typeface="Cambria"/>
                <a:ea typeface="Cambria"/>
              </a:rPr>
              <a:t>and </a:t>
            </a:r>
            <a:r>
              <a:rPr lang="en-US" sz="2400" b="1">
                <a:solidFill>
                  <a:srgbClr val="C55911"/>
                </a:solidFill>
                <a:latin typeface="Cambria"/>
                <a:ea typeface="Cambria"/>
              </a:rPr>
              <a:t>chip organizations</a:t>
            </a:r>
          </a:p>
        </p:txBody>
      </p:sp>
      <p:sp>
        <p:nvSpPr>
          <p:cNvPr id="3" name="Rectangle: Rounded Corners 2">
            <a:extLst>
              <a:ext uri="{FF2B5EF4-FFF2-40B4-BE49-F238E27FC236}">
                <a16:creationId xmlns:a16="http://schemas.microsoft.com/office/drawing/2014/main" id="{357A3700-C2A0-47A5-9948-9DB9737541DE}"/>
              </a:ext>
            </a:extLst>
          </p:cNvPr>
          <p:cNvSpPr/>
          <p:nvPr/>
        </p:nvSpPr>
        <p:spPr>
          <a:xfrm>
            <a:off x="5905225" y="1278164"/>
            <a:ext cx="1024415" cy="2210451"/>
          </a:xfrm>
          <a:prstGeom prst="roundRect">
            <a:avLst/>
          </a:prstGeom>
          <a:noFill/>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2D88886-14E1-4644-8543-E959612D022B}"/>
              </a:ext>
            </a:extLst>
          </p:cNvPr>
          <p:cNvSpPr/>
          <p:nvPr/>
        </p:nvSpPr>
        <p:spPr>
          <a:xfrm>
            <a:off x="2151816" y="1276812"/>
            <a:ext cx="1368424" cy="2213155"/>
          </a:xfrm>
          <a:prstGeom prst="round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A848"/>
              </a:solidFill>
            </a:endParaRPr>
          </a:p>
        </p:txBody>
      </p:sp>
      <p:sp>
        <p:nvSpPr>
          <p:cNvPr id="5" name="Rectangle: Rounded Corners 4">
            <a:extLst>
              <a:ext uri="{FF2B5EF4-FFF2-40B4-BE49-F238E27FC236}">
                <a16:creationId xmlns:a16="http://schemas.microsoft.com/office/drawing/2014/main" id="{F81B67A6-EE76-44E6-B2C9-07F1358E1972}"/>
              </a:ext>
            </a:extLst>
          </p:cNvPr>
          <p:cNvSpPr/>
          <p:nvPr/>
        </p:nvSpPr>
        <p:spPr>
          <a:xfrm>
            <a:off x="3672459" y="1275460"/>
            <a:ext cx="2100962" cy="2213155"/>
          </a:xfrm>
          <a:prstGeom prst="roundRect">
            <a:avLst>
              <a:gd name="adj" fmla="val 709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568DA45-3ADB-4E99-AE3F-5A47D77724EA}"/>
              </a:ext>
            </a:extLst>
          </p:cNvPr>
          <p:cNvSpPr/>
          <p:nvPr/>
        </p:nvSpPr>
        <p:spPr>
          <a:xfrm>
            <a:off x="7030950" y="1281312"/>
            <a:ext cx="3113218" cy="2207296"/>
          </a:xfrm>
          <a:prstGeom prst="roundRect">
            <a:avLst>
              <a:gd name="adj" fmla="val 5460"/>
            </a:avLst>
          </a:prstGeom>
          <a:noFill/>
          <a:ln w="5715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E0AA6-FD7A-F24F-A282-A3B48276B69F}"/>
              </a:ext>
            </a:extLst>
          </p:cNvPr>
          <p:cNvSpPr/>
          <p:nvPr/>
        </p:nvSpPr>
        <p:spPr>
          <a:xfrm>
            <a:off x="1524000" y="965201"/>
            <a:ext cx="9144000" cy="54536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DD1AFD9-566F-0F43-8142-2FCE0DABB7F3}"/>
              </a:ext>
            </a:extLst>
          </p:cNvPr>
          <p:cNvPicPr>
            <a:picLocks noChangeAspect="1"/>
          </p:cNvPicPr>
          <p:nvPr/>
        </p:nvPicPr>
        <p:blipFill>
          <a:blip r:embed="rId4"/>
          <a:stretch>
            <a:fillRect/>
          </a:stretch>
        </p:blipFill>
        <p:spPr>
          <a:xfrm>
            <a:off x="2856000" y="1611753"/>
            <a:ext cx="6480000" cy="1911121"/>
          </a:xfrm>
          <a:prstGeom prst="rect">
            <a:avLst/>
          </a:prstGeom>
          <a:ln w="38100">
            <a:solidFill>
              <a:schemeClr val="tx1"/>
            </a:solidFill>
          </a:ln>
        </p:spPr>
      </p:pic>
      <p:pic>
        <p:nvPicPr>
          <p:cNvPr id="8" name="Picture 7">
            <a:extLst>
              <a:ext uri="{FF2B5EF4-FFF2-40B4-BE49-F238E27FC236}">
                <a16:creationId xmlns:a16="http://schemas.microsoft.com/office/drawing/2014/main" id="{85C8E4E6-E644-2340-8A8A-B9D82DAC97E9}"/>
              </a:ext>
            </a:extLst>
          </p:cNvPr>
          <p:cNvPicPr>
            <a:picLocks noChangeAspect="1"/>
          </p:cNvPicPr>
          <p:nvPr/>
        </p:nvPicPr>
        <p:blipFill>
          <a:blip r:embed="rId5"/>
          <a:stretch>
            <a:fillRect/>
          </a:stretch>
        </p:blipFill>
        <p:spPr>
          <a:xfrm>
            <a:off x="2856000" y="4101436"/>
            <a:ext cx="6480000" cy="1528340"/>
          </a:xfrm>
          <a:prstGeom prst="rect">
            <a:avLst/>
          </a:prstGeom>
          <a:ln w="38100">
            <a:solidFill>
              <a:schemeClr val="tx1"/>
            </a:solidFill>
          </a:ln>
        </p:spPr>
      </p:pic>
    </p:spTree>
    <p:extLst>
      <p:ext uri="{BB962C8B-B14F-4D97-AF65-F5344CB8AC3E}">
        <p14:creationId xmlns:p14="http://schemas.microsoft.com/office/powerpoint/2010/main" val="1899248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0F26-C858-6F4F-A684-F70A0C2E3825}"/>
              </a:ext>
            </a:extLst>
          </p:cNvPr>
          <p:cNvSpPr>
            <a:spLocks noGrp="1"/>
          </p:cNvSpPr>
          <p:nvPr>
            <p:ph type="title"/>
          </p:nvPr>
        </p:nvSpPr>
        <p:spPr/>
        <p:txBody>
          <a:bodyPr/>
          <a:lstStyle/>
          <a:p>
            <a:r>
              <a:rPr lang="en-US" b="1"/>
              <a:t>DRAM Testing Methodology</a:t>
            </a:r>
          </a:p>
        </p:txBody>
      </p:sp>
      <p:sp>
        <p:nvSpPr>
          <p:cNvPr id="3" name="Content Placeholder 2">
            <a:extLst>
              <a:ext uri="{FF2B5EF4-FFF2-40B4-BE49-F238E27FC236}">
                <a16:creationId xmlns:a16="http://schemas.microsoft.com/office/drawing/2014/main" id="{A31F3A66-CE7C-854B-BC9F-931B4D4BF729}"/>
              </a:ext>
            </a:extLst>
          </p:cNvPr>
          <p:cNvSpPr>
            <a:spLocks noGrp="1"/>
          </p:cNvSpPr>
          <p:nvPr>
            <p:ph idx="1"/>
          </p:nvPr>
        </p:nvSpPr>
        <p:spPr/>
        <p:txBody>
          <a:bodyPr>
            <a:normAutofit/>
          </a:bodyPr>
          <a:lstStyle/>
          <a:p>
            <a:pPr marL="0" indent="0">
              <a:buNone/>
            </a:pPr>
            <a:r>
              <a:rPr lang="en-US" dirty="0"/>
              <a:t>To characterize our DRAM chips at </a:t>
            </a:r>
            <a:r>
              <a:rPr lang="en-US" b="1" dirty="0"/>
              <a:t>worst-case</a:t>
            </a:r>
            <a:r>
              <a:rPr lang="en-US" dirty="0"/>
              <a:t> conditions:</a:t>
            </a:r>
          </a:p>
          <a:p>
            <a:pPr marL="0" indent="0">
              <a:buNone/>
            </a:pPr>
            <a:endParaRPr lang="en-US" sz="700" dirty="0"/>
          </a:p>
          <a:p>
            <a:pPr marL="357188" indent="-357188">
              <a:lnSpc>
                <a:spcPct val="100000"/>
              </a:lnSpc>
              <a:spcBef>
                <a:spcPts val="600"/>
              </a:spcBef>
              <a:spcAft>
                <a:spcPts val="600"/>
              </a:spcAft>
              <a:buFont typeface="+mj-lt"/>
              <a:buAutoNum type="arabicPeriod"/>
            </a:pPr>
            <a:r>
              <a:rPr lang="en-US" b="1" dirty="0">
                <a:solidFill>
                  <a:schemeClr val="accent6">
                    <a:lumMod val="75000"/>
                  </a:schemeClr>
                </a:solidFill>
              </a:rPr>
              <a:t>Prevent sources of interference during core test loop</a:t>
            </a:r>
            <a:r>
              <a:rPr lang="en-US" dirty="0"/>
              <a:t> </a:t>
            </a:r>
          </a:p>
          <a:p>
            <a:pPr marL="406400" lvl="1" indent="-222250">
              <a:lnSpc>
                <a:spcPct val="100000"/>
              </a:lnSpc>
              <a:spcBef>
                <a:spcPts val="600"/>
              </a:spcBef>
              <a:spcAft>
                <a:spcPts val="600"/>
              </a:spcAft>
            </a:pPr>
            <a:r>
              <a:rPr lang="en-US" b="1" dirty="0"/>
              <a:t>No DRAM refresh</a:t>
            </a:r>
            <a:r>
              <a:rPr lang="en-US" dirty="0"/>
              <a:t>: to avoid refreshing victim row</a:t>
            </a:r>
          </a:p>
          <a:p>
            <a:pPr marL="406400" lvl="1" indent="-222250">
              <a:lnSpc>
                <a:spcPct val="100000"/>
              </a:lnSpc>
              <a:spcBef>
                <a:spcPts val="600"/>
              </a:spcBef>
              <a:spcAft>
                <a:spcPts val="600"/>
              </a:spcAft>
            </a:pPr>
            <a:r>
              <a:rPr lang="en-US" b="1" dirty="0"/>
              <a:t>No DRAM calibration events</a:t>
            </a:r>
            <a:r>
              <a:rPr lang="en-US" dirty="0"/>
              <a:t>: to minimize variation in test timing</a:t>
            </a:r>
          </a:p>
          <a:p>
            <a:pPr marL="406400" lvl="1" indent="-222250">
              <a:lnSpc>
                <a:spcPct val="100000"/>
              </a:lnSpc>
              <a:spcBef>
                <a:spcPts val="600"/>
              </a:spcBef>
              <a:spcAft>
                <a:spcPts val="600"/>
              </a:spcAft>
            </a:pPr>
            <a:r>
              <a:rPr lang="en-US" b="1" dirty="0"/>
              <a:t>No RowHammer mitigation mechanisms</a:t>
            </a:r>
            <a:r>
              <a:rPr lang="en-US" dirty="0"/>
              <a:t>: to observe circuit-level effects </a:t>
            </a:r>
          </a:p>
          <a:p>
            <a:pPr marL="406400" lvl="1" indent="-222250">
              <a:lnSpc>
                <a:spcPct val="100000"/>
              </a:lnSpc>
              <a:spcBef>
                <a:spcPts val="600"/>
              </a:spcBef>
              <a:spcAft>
                <a:spcPts val="600"/>
              </a:spcAft>
            </a:pPr>
            <a:r>
              <a:rPr lang="en-US" dirty="0"/>
              <a:t>Test for </a:t>
            </a:r>
            <a:r>
              <a:rPr lang="en-US" b="1" dirty="0">
                <a:solidFill>
                  <a:srgbClr val="538234"/>
                </a:solidFill>
              </a:rPr>
              <a:t>less than a refresh window (32ms) </a:t>
            </a:r>
            <a:r>
              <a:rPr lang="en-US" dirty="0"/>
              <a:t>to avoid retention failures</a:t>
            </a:r>
          </a:p>
          <a:p>
            <a:pPr marL="406400" lvl="1" indent="-222250">
              <a:lnSpc>
                <a:spcPct val="100000"/>
              </a:lnSpc>
              <a:spcBef>
                <a:spcPts val="600"/>
              </a:spcBef>
              <a:spcAft>
                <a:spcPts val="600"/>
              </a:spcAft>
            </a:pPr>
            <a:r>
              <a:rPr lang="en-US" b="1" dirty="0"/>
              <a:t>Repeat</a:t>
            </a:r>
            <a:r>
              <a:rPr lang="en-US" dirty="0"/>
              <a:t> </a:t>
            </a:r>
            <a:r>
              <a:rPr lang="en-US" b="1" dirty="0"/>
              <a:t>tests</a:t>
            </a:r>
            <a:r>
              <a:rPr lang="en-US" dirty="0"/>
              <a:t> for ten times</a:t>
            </a:r>
            <a:endParaRPr lang="en-US" sz="1400" dirty="0"/>
          </a:p>
          <a:p>
            <a:pPr marL="357188" indent="-357188">
              <a:lnSpc>
                <a:spcPct val="100000"/>
              </a:lnSpc>
              <a:spcBef>
                <a:spcPts val="600"/>
              </a:spcBef>
              <a:spcAft>
                <a:spcPts val="600"/>
              </a:spcAft>
              <a:buFont typeface="+mj-lt"/>
              <a:buAutoNum type="arabicPeriod"/>
            </a:pPr>
            <a:r>
              <a:rPr lang="en-US" b="1" dirty="0">
                <a:solidFill>
                  <a:schemeClr val="accent5">
                    <a:lumMod val="75000"/>
                  </a:schemeClr>
                </a:solidFill>
              </a:rPr>
              <a:t>Worst-case access sequence</a:t>
            </a:r>
          </a:p>
          <a:p>
            <a:pPr marL="433388" indent="-249238">
              <a:lnSpc>
                <a:spcPct val="100000"/>
              </a:lnSpc>
              <a:spcBef>
                <a:spcPts val="600"/>
              </a:spcBef>
              <a:spcAft>
                <a:spcPts val="600"/>
              </a:spcAft>
              <a:buFontTx/>
              <a:buChar char="-"/>
            </a:pPr>
            <a:r>
              <a:rPr lang="en-US" sz="2000" dirty="0"/>
              <a:t>We use </a:t>
            </a:r>
            <a:r>
              <a:rPr lang="en-US" sz="2000" b="1" dirty="0">
                <a:solidFill>
                  <a:srgbClr val="C00000"/>
                </a:solidFill>
              </a:rPr>
              <a:t>worst-case</a:t>
            </a:r>
            <a:r>
              <a:rPr lang="en-US" sz="2000" b="1" dirty="0"/>
              <a:t> </a:t>
            </a:r>
            <a:r>
              <a:rPr lang="en-US" sz="2000" dirty="0"/>
              <a:t>access sequence based on prior works’ observations</a:t>
            </a:r>
          </a:p>
          <a:p>
            <a:pPr marL="433388" indent="-249238">
              <a:lnSpc>
                <a:spcPct val="100000"/>
              </a:lnSpc>
              <a:spcBef>
                <a:spcPts val="600"/>
              </a:spcBef>
              <a:spcAft>
                <a:spcPts val="600"/>
              </a:spcAft>
              <a:buFontTx/>
              <a:buChar char="-"/>
            </a:pPr>
            <a:r>
              <a:rPr lang="en-US" sz="2000" dirty="0"/>
              <a:t>For each row, </a:t>
            </a:r>
            <a:r>
              <a:rPr lang="en-US" sz="2000" b="1" dirty="0">
                <a:solidFill>
                  <a:schemeClr val="accent5">
                    <a:lumMod val="75000"/>
                  </a:schemeClr>
                </a:solidFill>
              </a:rPr>
              <a:t>repeatedly access the two physically-adjacent rows </a:t>
            </a:r>
            <a:br>
              <a:rPr lang="en-US" sz="2000" b="1" dirty="0">
                <a:solidFill>
                  <a:schemeClr val="accent5">
                    <a:lumMod val="75000"/>
                  </a:schemeClr>
                </a:solidFill>
              </a:rPr>
            </a:br>
            <a:r>
              <a:rPr lang="en-US" sz="2000" b="1" dirty="0">
                <a:solidFill>
                  <a:schemeClr val="accent5">
                    <a:lumMod val="75000"/>
                  </a:schemeClr>
                </a:solidFill>
              </a:rPr>
              <a:t>as fast as possible </a:t>
            </a:r>
          </a:p>
        </p:txBody>
      </p:sp>
      <p:sp>
        <p:nvSpPr>
          <p:cNvPr id="4" name="Slide Number Placeholder 3">
            <a:extLst>
              <a:ext uri="{FF2B5EF4-FFF2-40B4-BE49-F238E27FC236}">
                <a16:creationId xmlns:a16="http://schemas.microsoft.com/office/drawing/2014/main" id="{B6C67FDB-D0DD-77D1-A762-C62EEF0BB76E}"/>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78</a:t>
            </a:fld>
            <a:endParaRPr lang="en-US" dirty="0"/>
          </a:p>
        </p:txBody>
      </p:sp>
    </p:spTree>
    <p:extLst>
      <p:ext uri="{BB962C8B-B14F-4D97-AF65-F5344CB8AC3E}">
        <p14:creationId xmlns:p14="http://schemas.microsoft.com/office/powerpoint/2010/main" val="205351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p:txBody>
          <a:bodyPr vert="horz" lIns="91440" tIns="45720" rIns="91440" bIns="45720" rtlCol="0" anchor="ctr">
            <a:normAutofit/>
          </a:bodyPr>
          <a:lstStyle/>
          <a:p>
            <a:r>
              <a:rPr lang="en-US">
                <a:latin typeface="Cambria"/>
                <a:ea typeface="Cambria"/>
              </a:rPr>
              <a:t>Attack Improvement 1: </a:t>
            </a:r>
            <a:br>
              <a:rPr lang="en-US">
                <a:latin typeface="Cambria"/>
                <a:ea typeface="Cambria"/>
              </a:rPr>
            </a:br>
            <a:r>
              <a:rPr lang="en-US" sz="2800">
                <a:latin typeface="Cambria"/>
                <a:ea typeface="Cambria"/>
              </a:rPr>
              <a:t>Making DRAM Cells More Vulnerable</a:t>
            </a:r>
            <a:endParaRPr lang="en-US">
              <a:latin typeface="Cambria"/>
              <a:ea typeface="Cambria"/>
            </a:endParaRPr>
          </a:p>
        </p:txBody>
      </p:sp>
      <p:sp>
        <p:nvSpPr>
          <p:cNvPr id="32" name="Content Placeholder 31">
            <a:extLst>
              <a:ext uri="{FF2B5EF4-FFF2-40B4-BE49-F238E27FC236}">
                <a16:creationId xmlns:a16="http://schemas.microsoft.com/office/drawing/2014/main" id="{822A8C24-B4D1-A64E-A6CE-2B45144826A9}"/>
              </a:ext>
            </a:extLst>
          </p:cNvPr>
          <p:cNvSpPr>
            <a:spLocks noGrp="1"/>
          </p:cNvSpPr>
          <p:nvPr>
            <p:ph idx="1"/>
          </p:nvPr>
        </p:nvSpPr>
        <p:spPr/>
        <p:txBody>
          <a:bodyPr vert="horz" lIns="91440" tIns="45720" rIns="91440" bIns="45720" rtlCol="0" anchor="t">
            <a:normAutofit/>
          </a:bodyPr>
          <a:lstStyle/>
          <a:p>
            <a:pPr marL="0" indent="0">
              <a:buClr>
                <a:schemeClr val="tx1"/>
              </a:buClr>
              <a:buNone/>
            </a:pPr>
            <a:r>
              <a:rPr lang="en-US" dirty="0">
                <a:latin typeface="Cambria"/>
                <a:ea typeface="Cambria"/>
              </a:rPr>
              <a:t>An attacker can </a:t>
            </a:r>
            <a:r>
              <a:rPr lang="en-US" b="1" dirty="0">
                <a:latin typeface="Cambria"/>
                <a:ea typeface="Cambria"/>
              </a:rPr>
              <a:t>manipulate temperature </a:t>
            </a:r>
            <a:r>
              <a:rPr lang="en-US" dirty="0">
                <a:latin typeface="Cambria"/>
                <a:ea typeface="Cambria"/>
              </a:rPr>
              <a:t>to make the cells that store sensitive data </a:t>
            </a:r>
            <a:r>
              <a:rPr lang="en-US" b="1" dirty="0">
                <a:solidFill>
                  <a:srgbClr val="C00000"/>
                </a:solidFill>
                <a:latin typeface="Cambria"/>
                <a:ea typeface="Cambria"/>
              </a:rPr>
              <a:t>more vulnerable</a:t>
            </a:r>
          </a:p>
        </p:txBody>
      </p:sp>
      <p:sp>
        <p:nvSpPr>
          <p:cNvPr id="4" name="Slide Number Placeholder 3">
            <a:extLst>
              <a:ext uri="{FF2B5EF4-FFF2-40B4-BE49-F238E27FC236}">
                <a16:creationId xmlns:a16="http://schemas.microsoft.com/office/drawing/2014/main" id="{43E8BC6D-1EE2-0040-70A9-CD08721EB85C}"/>
              </a:ext>
            </a:extLst>
          </p:cNvPr>
          <p:cNvSpPr>
            <a:spLocks noGrp="1"/>
          </p:cNvSpPr>
          <p:nvPr>
            <p:ph type="sldNum" sz="quarter" idx="12"/>
          </p:nvPr>
        </p:nvSpPr>
        <p:spPr>
          <a:xfrm>
            <a:off x="8610600" y="6483356"/>
            <a:ext cx="2057400" cy="365125"/>
          </a:xfrm>
        </p:spPr>
        <p:txBody>
          <a:bodyPr/>
          <a:lstStyle/>
          <a:p>
            <a:fld id="{676C2683-0D41-1E45-8714-724CB2570654}" type="slidenum">
              <a:rPr lang="en-US" smtClean="0"/>
              <a:pPr/>
              <a:t>79</a:t>
            </a:fld>
            <a:endParaRPr lang="en-US" dirty="0"/>
          </a:p>
        </p:txBody>
      </p:sp>
      <p:pic>
        <p:nvPicPr>
          <p:cNvPr id="3" name="Picture 3" descr="Icon&#10;&#10;Description automatically generated" hidden="1">
            <a:extLst>
              <a:ext uri="{FF2B5EF4-FFF2-40B4-BE49-F238E27FC236}">
                <a16:creationId xmlns:a16="http://schemas.microsoft.com/office/drawing/2014/main" id="{6E0EBDDD-7D8C-41AF-9C22-F883CB1C3950}"/>
              </a:ext>
            </a:extLst>
          </p:cNvPr>
          <p:cNvPicPr>
            <a:picLocks noChangeAspect="1"/>
          </p:cNvPicPr>
          <p:nvPr/>
        </p:nvPicPr>
        <p:blipFill>
          <a:blip r:embed="rId3"/>
          <a:stretch>
            <a:fillRect/>
          </a:stretch>
        </p:blipFill>
        <p:spPr>
          <a:xfrm>
            <a:off x="3196888" y="3859130"/>
            <a:ext cx="5829826" cy="667267"/>
          </a:xfrm>
          <a:prstGeom prst="rect">
            <a:avLst/>
          </a:prstGeom>
        </p:spPr>
      </p:pic>
      <p:grpSp>
        <p:nvGrpSpPr>
          <p:cNvPr id="35" name="Group 34">
            <a:extLst>
              <a:ext uri="{FF2B5EF4-FFF2-40B4-BE49-F238E27FC236}">
                <a16:creationId xmlns:a16="http://schemas.microsoft.com/office/drawing/2014/main" id="{40693D33-8E0F-204F-8DC7-8197FBBA70F2}"/>
              </a:ext>
            </a:extLst>
          </p:cNvPr>
          <p:cNvGrpSpPr/>
          <p:nvPr/>
        </p:nvGrpSpPr>
        <p:grpSpPr>
          <a:xfrm>
            <a:off x="2416112" y="2468078"/>
            <a:ext cx="7835517" cy="764212"/>
            <a:chOff x="567298" y="3693104"/>
            <a:chExt cx="7835517" cy="764212"/>
          </a:xfrm>
        </p:grpSpPr>
        <p:cxnSp>
          <p:nvCxnSpPr>
            <p:cNvPr id="36" name="Straight Arrow Connector 35">
              <a:extLst>
                <a:ext uri="{FF2B5EF4-FFF2-40B4-BE49-F238E27FC236}">
                  <a16:creationId xmlns:a16="http://schemas.microsoft.com/office/drawing/2014/main" id="{D4D9DB87-9A46-FE47-8D25-C9F7186F35F7}"/>
                </a:ext>
              </a:extLst>
            </p:cNvPr>
            <p:cNvCxnSpPr>
              <a:cxnSpLocks/>
            </p:cNvCxnSpPr>
            <p:nvPr/>
          </p:nvCxnSpPr>
          <p:spPr>
            <a:xfrm>
              <a:off x="646436" y="4052126"/>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4561E16-DC55-3B43-829A-A5F9885F088D}"/>
                </a:ext>
              </a:extLst>
            </p:cNvPr>
            <p:cNvSpPr/>
            <p:nvPr/>
          </p:nvSpPr>
          <p:spPr>
            <a:xfrm>
              <a:off x="1891136" y="3827945"/>
              <a:ext cx="4158559" cy="451351"/>
            </a:xfrm>
            <a:prstGeom prst="rect">
              <a:avLst/>
            </a:prstGeom>
            <a:solidFill>
              <a:srgbClr val="FCE5D6"/>
            </a:solidFill>
            <a:ln>
              <a:solidFill>
                <a:srgbClr val="C0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b="1">
                  <a:solidFill>
                    <a:srgbClr val="C00000"/>
                  </a:solidFill>
                  <a:latin typeface="Cambria" panose="02040503050406030204" pitchFamily="18" charset="0"/>
                </a:rPr>
                <a:t>Vulnerable Temperature Range</a:t>
              </a:r>
            </a:p>
          </p:txBody>
        </p:sp>
        <p:cxnSp>
          <p:nvCxnSpPr>
            <p:cNvPr id="47" name="Straight Connector 46">
              <a:extLst>
                <a:ext uri="{FF2B5EF4-FFF2-40B4-BE49-F238E27FC236}">
                  <a16:creationId xmlns:a16="http://schemas.microsoft.com/office/drawing/2014/main" id="{C3BF837E-8430-9A45-9BF3-D6947130DDCC}"/>
                </a:ext>
              </a:extLst>
            </p:cNvPr>
            <p:cNvCxnSpPr/>
            <p:nvPr/>
          </p:nvCxnSpPr>
          <p:spPr>
            <a:xfrm>
              <a:off x="6036350" y="3814328"/>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5E4FFD8-A741-5B4F-9A68-35CBC9A1DA65}"/>
                </a:ext>
              </a:extLst>
            </p:cNvPr>
            <p:cNvSpPr txBox="1"/>
            <p:nvPr/>
          </p:nvSpPr>
          <p:spPr>
            <a:xfrm>
              <a:off x="6939401" y="4087984"/>
              <a:ext cx="1463414" cy="369332"/>
            </a:xfrm>
            <a:prstGeom prst="rect">
              <a:avLst/>
            </a:prstGeom>
            <a:noFill/>
          </p:spPr>
          <p:txBody>
            <a:bodyPr wrap="none" rtlCol="0">
              <a:spAutoFit/>
            </a:bodyPr>
            <a:lstStyle/>
            <a:p>
              <a:pPr defTabSz="914400">
                <a:defRPr/>
              </a:pPr>
              <a:r>
                <a:rPr lang="en-US">
                  <a:solidFill>
                    <a:prstClr val="black"/>
                  </a:solidFill>
                  <a:latin typeface="Cambria" panose="02040503050406030204" pitchFamily="18" charset="0"/>
                </a:rPr>
                <a:t>Temperature</a:t>
              </a:r>
            </a:p>
          </p:txBody>
        </p:sp>
        <p:sp>
          <p:nvSpPr>
            <p:cNvPr id="49" name="TextBox 48">
              <a:extLst>
                <a:ext uri="{FF2B5EF4-FFF2-40B4-BE49-F238E27FC236}">
                  <a16:creationId xmlns:a16="http://schemas.microsoft.com/office/drawing/2014/main" id="{C662CA2B-C15F-A644-A672-3E714E1A4179}"/>
                </a:ext>
              </a:extLst>
            </p:cNvPr>
            <p:cNvSpPr txBox="1"/>
            <p:nvPr/>
          </p:nvSpPr>
          <p:spPr>
            <a:xfrm>
              <a:off x="6115489" y="3694132"/>
              <a:ext cx="1231427" cy="369332"/>
            </a:xfrm>
            <a:prstGeom prst="rect">
              <a:avLst/>
            </a:prstGeom>
            <a:noFill/>
          </p:spPr>
          <p:txBody>
            <a:bodyPr wrap="none" rtlCol="0">
              <a:spAutoFit/>
            </a:bodyPr>
            <a:lstStyle/>
            <a:p>
              <a:pPr defTabSz="914400">
                <a:defRPr/>
              </a:pPr>
              <a:r>
                <a:rPr lang="en-US">
                  <a:solidFill>
                    <a:prstClr val="black"/>
                  </a:solidFill>
                  <a:latin typeface="Cambria" panose="02040503050406030204" pitchFamily="18" charset="0"/>
                </a:rPr>
                <a:t>no bit flips</a:t>
              </a:r>
            </a:p>
          </p:txBody>
        </p:sp>
        <p:cxnSp>
          <p:nvCxnSpPr>
            <p:cNvPr id="50" name="Straight Connector 49">
              <a:extLst>
                <a:ext uri="{FF2B5EF4-FFF2-40B4-BE49-F238E27FC236}">
                  <a16:creationId xmlns:a16="http://schemas.microsoft.com/office/drawing/2014/main" id="{F1CB96BD-E7E0-0A4E-B941-B6CA9AA211A8}"/>
                </a:ext>
              </a:extLst>
            </p:cNvPr>
            <p:cNvCxnSpPr/>
            <p:nvPr/>
          </p:nvCxnSpPr>
          <p:spPr>
            <a:xfrm>
              <a:off x="1855303" y="382129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1598ED3-AE50-D74F-900A-BF27EA38A1C8}"/>
                </a:ext>
              </a:extLst>
            </p:cNvPr>
            <p:cNvSpPr txBox="1"/>
            <p:nvPr/>
          </p:nvSpPr>
          <p:spPr>
            <a:xfrm>
              <a:off x="567298" y="3693104"/>
              <a:ext cx="1231427" cy="369332"/>
            </a:xfrm>
            <a:prstGeom prst="rect">
              <a:avLst/>
            </a:prstGeom>
            <a:noFill/>
          </p:spPr>
          <p:txBody>
            <a:bodyPr wrap="none" rtlCol="0">
              <a:spAutoFit/>
            </a:bodyPr>
            <a:lstStyle/>
            <a:p>
              <a:pPr defTabSz="914400">
                <a:defRPr/>
              </a:pPr>
              <a:r>
                <a:rPr lang="en-US">
                  <a:solidFill>
                    <a:prstClr val="black"/>
                  </a:solidFill>
                  <a:latin typeface="Cambria" panose="02040503050406030204" pitchFamily="18" charset="0"/>
                </a:rPr>
                <a:t>no bit flips</a:t>
              </a:r>
            </a:p>
          </p:txBody>
        </p:sp>
      </p:grpSp>
      <p:grpSp>
        <p:nvGrpSpPr>
          <p:cNvPr id="21" name="Group 20">
            <a:extLst>
              <a:ext uri="{FF2B5EF4-FFF2-40B4-BE49-F238E27FC236}">
                <a16:creationId xmlns:a16="http://schemas.microsoft.com/office/drawing/2014/main" id="{6B5649C3-578E-F84A-9968-3705C3600428}"/>
              </a:ext>
            </a:extLst>
          </p:cNvPr>
          <p:cNvGrpSpPr/>
          <p:nvPr/>
        </p:nvGrpSpPr>
        <p:grpSpPr>
          <a:xfrm>
            <a:off x="2068427" y="3825474"/>
            <a:ext cx="3461194" cy="1725311"/>
            <a:chOff x="679790" y="3603886"/>
            <a:chExt cx="3461194" cy="1725311"/>
          </a:xfrm>
        </p:grpSpPr>
        <p:grpSp>
          <p:nvGrpSpPr>
            <p:cNvPr id="8" name="Group 7">
              <a:extLst>
                <a:ext uri="{FF2B5EF4-FFF2-40B4-BE49-F238E27FC236}">
                  <a16:creationId xmlns:a16="http://schemas.microsoft.com/office/drawing/2014/main" id="{CA9D7A39-EAE2-4C8C-83BC-DD507D02D50E}"/>
                </a:ext>
              </a:extLst>
            </p:cNvPr>
            <p:cNvGrpSpPr/>
            <p:nvPr/>
          </p:nvGrpSpPr>
          <p:grpSpPr>
            <a:xfrm>
              <a:off x="679790" y="3606031"/>
              <a:ext cx="1697560" cy="1723166"/>
              <a:chOff x="2523774" y="4409276"/>
              <a:chExt cx="1697560" cy="1723166"/>
            </a:xfrm>
          </p:grpSpPr>
          <p:sp>
            <p:nvSpPr>
              <p:cNvPr id="16" name="Rectangle 15">
                <a:extLst>
                  <a:ext uri="{FF2B5EF4-FFF2-40B4-BE49-F238E27FC236}">
                    <a16:creationId xmlns:a16="http://schemas.microsoft.com/office/drawing/2014/main" id="{ECEC13B7-B622-4E03-B7DF-062F5659DAF8}"/>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8" name="TextBox 17">
                <a:extLst>
                  <a:ext uri="{FF2B5EF4-FFF2-40B4-BE49-F238E27FC236}">
                    <a16:creationId xmlns:a16="http://schemas.microsoft.com/office/drawing/2014/main" id="{AB25618D-A289-464F-AB08-7299887C7165}"/>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defTabSz="914400">
                  <a:defRPr/>
                </a:pPr>
                <a:endParaRPr lang="en-US" sz="1600" b="1">
                  <a:solidFill>
                    <a:prstClr val="black"/>
                  </a:solidFill>
                  <a:latin typeface="Cambria" panose="02040503050406030204" pitchFamily="18" charset="0"/>
                  <a:ea typeface="Cambria"/>
                </a:endParaRPr>
              </a:p>
            </p:txBody>
          </p:sp>
          <p:sp>
            <p:nvSpPr>
              <p:cNvPr id="19" name="TextBox 18">
                <a:extLst>
                  <a:ext uri="{FF2B5EF4-FFF2-40B4-BE49-F238E27FC236}">
                    <a16:creationId xmlns:a16="http://schemas.microsoft.com/office/drawing/2014/main" id="{23A0F384-31CD-4A0A-9F58-307368820035}"/>
                  </a:ext>
                </a:extLst>
              </p:cNvPr>
              <p:cNvSpPr txBox="1"/>
              <p:nvPr/>
            </p:nvSpPr>
            <p:spPr>
              <a:xfrm>
                <a:off x="3377833" y="5170887"/>
                <a:ext cx="843501" cy="461665"/>
              </a:xfrm>
              <a:prstGeom prst="rect">
                <a:avLst/>
              </a:prstGeom>
              <a:noFill/>
            </p:spPr>
            <p:txBody>
              <a:bodyPr wrap="none" lIns="91440" tIns="45720" rIns="91440" bIns="45720" rtlCol="0" anchor="t">
                <a:spAutoFit/>
              </a:bodyPr>
              <a:lstStyle/>
              <a:p>
                <a:pPr defTabSz="914400">
                  <a:defRPr/>
                </a:pPr>
                <a:r>
                  <a:rPr lang="en-US" sz="2400" b="1">
                    <a:solidFill>
                      <a:srgbClr val="0070C0"/>
                    </a:solidFill>
                    <a:latin typeface="Cambria"/>
                    <a:ea typeface="Cambria"/>
                  </a:rPr>
                  <a:t>45°C</a:t>
                </a:r>
              </a:p>
            </p:txBody>
          </p:sp>
          <p:cxnSp>
            <p:nvCxnSpPr>
              <p:cNvPr id="17" name="Straight Arrow Connector 16">
                <a:extLst>
                  <a:ext uri="{FF2B5EF4-FFF2-40B4-BE49-F238E27FC236}">
                    <a16:creationId xmlns:a16="http://schemas.microsoft.com/office/drawing/2014/main" id="{145C0F2E-38E6-4D2B-BBF1-794E049F18F3}"/>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554725-6A39-4268-96DC-A2C7F42299CE}"/>
                  </a:ext>
                </a:extLst>
              </p:cNvPr>
              <p:cNvCxnSpPr/>
              <p:nvPr/>
            </p:nvCxnSpPr>
            <p:spPr>
              <a:xfrm flipH="1">
                <a:off x="3118256" y="5399217"/>
                <a:ext cx="2160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70BA5E67-B051-49CB-9B95-727F2897CAE0}"/>
                </a:ext>
              </a:extLst>
            </p:cNvPr>
            <p:cNvCxnSpPr>
              <a:cxnSpLocks/>
              <a:stCxn id="16" idx="3"/>
              <a:endCxn id="73" idx="1"/>
            </p:cNvCxnSpPr>
            <p:nvPr/>
          </p:nvCxnSpPr>
          <p:spPr>
            <a:xfrm flipV="1">
              <a:off x="1616474" y="4323886"/>
              <a:ext cx="1295634" cy="2145"/>
            </a:xfrm>
            <a:prstGeom prst="straightConnector1">
              <a:avLst/>
            </a:prstGeom>
            <a:ln w="57150">
              <a:solidFill>
                <a:srgbClr val="C019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3985D1CD-297C-4E44-BD6E-5611FB1A1472}"/>
                </a:ext>
              </a:extLst>
            </p:cNvPr>
            <p:cNvGrpSpPr/>
            <p:nvPr/>
          </p:nvGrpSpPr>
          <p:grpSpPr>
            <a:xfrm>
              <a:off x="2443424" y="3603886"/>
              <a:ext cx="1697560" cy="1723166"/>
              <a:chOff x="2523774" y="4409276"/>
              <a:chExt cx="1697560" cy="1723166"/>
            </a:xfrm>
          </p:grpSpPr>
          <p:sp>
            <p:nvSpPr>
              <p:cNvPr id="73" name="Rectangle 72">
                <a:extLst>
                  <a:ext uri="{FF2B5EF4-FFF2-40B4-BE49-F238E27FC236}">
                    <a16:creationId xmlns:a16="http://schemas.microsoft.com/office/drawing/2014/main" id="{314AEF41-4617-E345-96BA-8FD3BCA04EE5}"/>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4" name="TextBox 73">
                <a:extLst>
                  <a:ext uri="{FF2B5EF4-FFF2-40B4-BE49-F238E27FC236}">
                    <a16:creationId xmlns:a16="http://schemas.microsoft.com/office/drawing/2014/main" id="{90DA1DD7-DCAD-BA4E-99BF-A235548603C9}"/>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defTabSz="914400">
                  <a:defRPr/>
                </a:pPr>
                <a:endParaRPr lang="en-US" sz="1600" b="1">
                  <a:solidFill>
                    <a:prstClr val="black"/>
                  </a:solidFill>
                  <a:latin typeface="Cambria" panose="02040503050406030204" pitchFamily="18" charset="0"/>
                  <a:ea typeface="Cambria"/>
                </a:endParaRPr>
              </a:p>
            </p:txBody>
          </p:sp>
          <p:sp>
            <p:nvSpPr>
              <p:cNvPr id="75" name="TextBox 74">
                <a:extLst>
                  <a:ext uri="{FF2B5EF4-FFF2-40B4-BE49-F238E27FC236}">
                    <a16:creationId xmlns:a16="http://schemas.microsoft.com/office/drawing/2014/main" id="{AD0BB9A4-2C1A-6C4D-9660-C49B2345A3C3}"/>
                  </a:ext>
                </a:extLst>
              </p:cNvPr>
              <p:cNvSpPr txBox="1"/>
              <p:nvPr/>
            </p:nvSpPr>
            <p:spPr>
              <a:xfrm>
                <a:off x="3377833" y="5006772"/>
                <a:ext cx="843501" cy="461665"/>
              </a:xfrm>
              <a:prstGeom prst="rect">
                <a:avLst/>
              </a:prstGeom>
              <a:noFill/>
              <a:ln>
                <a:noFill/>
              </a:ln>
            </p:spPr>
            <p:txBody>
              <a:bodyPr wrap="none" lIns="91440" tIns="45720" rIns="91440" bIns="45720" rtlCol="0" anchor="t">
                <a:spAutoFit/>
              </a:bodyPr>
              <a:lstStyle/>
              <a:p>
                <a:pPr defTabSz="914400">
                  <a:defRPr/>
                </a:pPr>
                <a:r>
                  <a:rPr lang="en-US" sz="2400" b="1">
                    <a:solidFill>
                      <a:srgbClr val="C55910"/>
                    </a:solidFill>
                    <a:latin typeface="Cambria"/>
                    <a:ea typeface="Cambria"/>
                  </a:rPr>
                  <a:t>55°C</a:t>
                </a:r>
              </a:p>
            </p:txBody>
          </p:sp>
          <p:cxnSp>
            <p:nvCxnSpPr>
              <p:cNvPr id="76" name="Straight Arrow Connector 75">
                <a:extLst>
                  <a:ext uri="{FF2B5EF4-FFF2-40B4-BE49-F238E27FC236}">
                    <a16:creationId xmlns:a16="http://schemas.microsoft.com/office/drawing/2014/main" id="{4D91DCE0-6B32-FD46-A85B-54589EAC2A47}"/>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C870ABB-014F-F343-B4DF-5A4896F688FB}"/>
                  </a:ext>
                </a:extLst>
              </p:cNvPr>
              <p:cNvCxnSpPr/>
              <p:nvPr/>
            </p:nvCxnSpPr>
            <p:spPr>
              <a:xfrm flipH="1">
                <a:off x="3118256" y="5227278"/>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65EB6105-8C84-D940-85F3-45C52B6A42C4}"/>
              </a:ext>
            </a:extLst>
          </p:cNvPr>
          <p:cNvGrpSpPr/>
          <p:nvPr/>
        </p:nvGrpSpPr>
        <p:grpSpPr>
          <a:xfrm>
            <a:off x="6010188" y="3824075"/>
            <a:ext cx="3776641" cy="1725311"/>
            <a:chOff x="4245578" y="3602487"/>
            <a:chExt cx="3776641" cy="1725311"/>
          </a:xfrm>
        </p:grpSpPr>
        <p:grpSp>
          <p:nvGrpSpPr>
            <p:cNvPr id="78" name="Group 77">
              <a:extLst>
                <a:ext uri="{FF2B5EF4-FFF2-40B4-BE49-F238E27FC236}">
                  <a16:creationId xmlns:a16="http://schemas.microsoft.com/office/drawing/2014/main" id="{023D185B-16CB-C24D-873F-B20E0E9B0587}"/>
                </a:ext>
              </a:extLst>
            </p:cNvPr>
            <p:cNvGrpSpPr/>
            <p:nvPr/>
          </p:nvGrpSpPr>
          <p:grpSpPr>
            <a:xfrm>
              <a:off x="4245578" y="3604632"/>
              <a:ext cx="1775213" cy="1723166"/>
              <a:chOff x="2208327" y="4409276"/>
              <a:chExt cx="1775213" cy="1723166"/>
            </a:xfrm>
          </p:grpSpPr>
          <p:sp>
            <p:nvSpPr>
              <p:cNvPr id="79" name="Rectangle 78">
                <a:extLst>
                  <a:ext uri="{FF2B5EF4-FFF2-40B4-BE49-F238E27FC236}">
                    <a16:creationId xmlns:a16="http://schemas.microsoft.com/office/drawing/2014/main" id="{3A08D3D8-00DA-0C4F-8D4B-EE1993BA388A}"/>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80" name="TextBox 79">
                <a:extLst>
                  <a:ext uri="{FF2B5EF4-FFF2-40B4-BE49-F238E27FC236}">
                    <a16:creationId xmlns:a16="http://schemas.microsoft.com/office/drawing/2014/main" id="{22A6FB9D-B659-DC47-9E9B-A51398CECC49}"/>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defTabSz="914400">
                  <a:defRPr/>
                </a:pPr>
                <a:endParaRPr lang="en-US" sz="1600" b="1">
                  <a:solidFill>
                    <a:prstClr val="black"/>
                  </a:solidFill>
                  <a:latin typeface="Cambria" panose="02040503050406030204" pitchFamily="18" charset="0"/>
                  <a:ea typeface="Cambria"/>
                </a:endParaRPr>
              </a:p>
            </p:txBody>
          </p:sp>
          <p:sp>
            <p:nvSpPr>
              <p:cNvPr id="81" name="TextBox 80">
                <a:extLst>
                  <a:ext uri="{FF2B5EF4-FFF2-40B4-BE49-F238E27FC236}">
                    <a16:creationId xmlns:a16="http://schemas.microsoft.com/office/drawing/2014/main" id="{E52E8468-819F-7045-A805-D950D43108DD}"/>
                  </a:ext>
                </a:extLst>
              </p:cNvPr>
              <p:cNvSpPr txBox="1"/>
              <p:nvPr/>
            </p:nvSpPr>
            <p:spPr>
              <a:xfrm>
                <a:off x="2208327" y="4808894"/>
                <a:ext cx="843501" cy="461665"/>
              </a:xfrm>
              <a:prstGeom prst="rect">
                <a:avLst/>
              </a:prstGeom>
              <a:noFill/>
            </p:spPr>
            <p:txBody>
              <a:bodyPr wrap="none" lIns="91440" tIns="45720" rIns="91440" bIns="45720" rtlCol="0" anchor="t">
                <a:spAutoFit/>
              </a:bodyPr>
              <a:lstStyle/>
              <a:p>
                <a:pPr defTabSz="914400">
                  <a:defRPr/>
                </a:pPr>
                <a:r>
                  <a:rPr lang="en-US" sz="2400" b="1">
                    <a:solidFill>
                      <a:srgbClr val="C55910"/>
                    </a:solidFill>
                    <a:latin typeface="Cambria"/>
                    <a:ea typeface="Cambria"/>
                  </a:rPr>
                  <a:t>65°C</a:t>
                </a:r>
              </a:p>
            </p:txBody>
          </p:sp>
          <p:cxnSp>
            <p:nvCxnSpPr>
              <p:cNvPr id="82" name="Straight Arrow Connector 81">
                <a:extLst>
                  <a:ext uri="{FF2B5EF4-FFF2-40B4-BE49-F238E27FC236}">
                    <a16:creationId xmlns:a16="http://schemas.microsoft.com/office/drawing/2014/main" id="{07EA4481-2B82-784B-AE29-8ED74A953E6F}"/>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22B585-8EC3-DA4D-A6C4-C849C2B6A19C}"/>
                  </a:ext>
                </a:extLst>
              </p:cNvPr>
              <p:cNvCxnSpPr/>
              <p:nvPr/>
            </p:nvCxnSpPr>
            <p:spPr>
              <a:xfrm flipH="1">
                <a:off x="3118256" y="5039727"/>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63EAA339-03C2-914A-A75A-AC242E038B17}"/>
                </a:ext>
              </a:extLst>
            </p:cNvPr>
            <p:cNvCxnSpPr>
              <a:cxnSpLocks/>
              <a:stCxn id="79" idx="3"/>
              <a:endCxn id="86" idx="1"/>
            </p:cNvCxnSpPr>
            <p:nvPr/>
          </p:nvCxnSpPr>
          <p:spPr>
            <a:xfrm flipV="1">
              <a:off x="5497709" y="4322487"/>
              <a:ext cx="1295634" cy="2145"/>
            </a:xfrm>
            <a:prstGeom prst="straightConnector1">
              <a:avLst/>
            </a:prstGeom>
            <a:ln w="571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48EE4BD-18F7-DE45-B0F7-1C771B48833F}"/>
                </a:ext>
              </a:extLst>
            </p:cNvPr>
            <p:cNvGrpSpPr/>
            <p:nvPr/>
          </p:nvGrpSpPr>
          <p:grpSpPr>
            <a:xfrm>
              <a:off x="6324659" y="3602487"/>
              <a:ext cx="1697560" cy="1723166"/>
              <a:chOff x="2523774" y="4409276"/>
              <a:chExt cx="1697560" cy="1723166"/>
            </a:xfrm>
          </p:grpSpPr>
          <p:sp>
            <p:nvSpPr>
              <p:cNvPr id="86" name="Rectangle 85">
                <a:extLst>
                  <a:ext uri="{FF2B5EF4-FFF2-40B4-BE49-F238E27FC236}">
                    <a16:creationId xmlns:a16="http://schemas.microsoft.com/office/drawing/2014/main" id="{6E71B9B1-1553-2640-BA75-75DCBA86031B}"/>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87" name="TextBox 86">
                <a:extLst>
                  <a:ext uri="{FF2B5EF4-FFF2-40B4-BE49-F238E27FC236}">
                    <a16:creationId xmlns:a16="http://schemas.microsoft.com/office/drawing/2014/main" id="{74E3FE97-9B81-CF45-A180-4C13717659B7}"/>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defTabSz="914400">
                  <a:defRPr/>
                </a:pPr>
                <a:endParaRPr lang="en-US" sz="1600" b="1">
                  <a:solidFill>
                    <a:prstClr val="black"/>
                  </a:solidFill>
                  <a:latin typeface="Cambria" panose="02040503050406030204" pitchFamily="18" charset="0"/>
                  <a:ea typeface="Cambria"/>
                </a:endParaRPr>
              </a:p>
            </p:txBody>
          </p:sp>
          <p:sp>
            <p:nvSpPr>
              <p:cNvPr id="88" name="TextBox 87">
                <a:extLst>
                  <a:ext uri="{FF2B5EF4-FFF2-40B4-BE49-F238E27FC236}">
                    <a16:creationId xmlns:a16="http://schemas.microsoft.com/office/drawing/2014/main" id="{E1ED1F19-ED33-B047-A48F-E540D2D4D3DF}"/>
                  </a:ext>
                </a:extLst>
              </p:cNvPr>
              <p:cNvSpPr txBox="1"/>
              <p:nvPr/>
            </p:nvSpPr>
            <p:spPr>
              <a:xfrm>
                <a:off x="3377833" y="4639467"/>
                <a:ext cx="843501" cy="461665"/>
              </a:xfrm>
              <a:prstGeom prst="rect">
                <a:avLst/>
              </a:prstGeom>
              <a:noFill/>
              <a:ln>
                <a:noFill/>
              </a:ln>
            </p:spPr>
            <p:txBody>
              <a:bodyPr wrap="none" lIns="91440" tIns="45720" rIns="91440" bIns="45720" rtlCol="0" anchor="t">
                <a:spAutoFit/>
              </a:bodyPr>
              <a:lstStyle/>
              <a:p>
                <a:pPr defTabSz="914400">
                  <a:defRPr/>
                </a:pPr>
                <a:r>
                  <a:rPr lang="en-US" sz="2400" b="1">
                    <a:solidFill>
                      <a:srgbClr val="C00000"/>
                    </a:solidFill>
                    <a:latin typeface="Cambria"/>
                    <a:ea typeface="Cambria"/>
                  </a:rPr>
                  <a:t>75°C</a:t>
                </a:r>
              </a:p>
            </p:txBody>
          </p:sp>
          <p:cxnSp>
            <p:nvCxnSpPr>
              <p:cNvPr id="89" name="Straight Arrow Connector 88">
                <a:extLst>
                  <a:ext uri="{FF2B5EF4-FFF2-40B4-BE49-F238E27FC236}">
                    <a16:creationId xmlns:a16="http://schemas.microsoft.com/office/drawing/2014/main" id="{A0C18BE8-5062-CD4F-ADD2-2AB35DE2D669}"/>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35225A9-29E1-4A45-A24E-B0DCB35DD52A}"/>
                  </a:ext>
                </a:extLst>
              </p:cNvPr>
              <p:cNvCxnSpPr/>
              <p:nvPr/>
            </p:nvCxnSpPr>
            <p:spPr>
              <a:xfrm flipH="1">
                <a:off x="3118256" y="4859971"/>
                <a:ext cx="216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D86AC5F3-927D-B841-B412-4131D2D01BAF}"/>
              </a:ext>
            </a:extLst>
          </p:cNvPr>
          <p:cNvGrpSpPr/>
          <p:nvPr/>
        </p:nvGrpSpPr>
        <p:grpSpPr>
          <a:xfrm>
            <a:off x="3314236" y="3047631"/>
            <a:ext cx="5009985" cy="473717"/>
            <a:chOff x="1755287" y="3305603"/>
            <a:chExt cx="5009985" cy="473717"/>
          </a:xfrm>
        </p:grpSpPr>
        <p:sp>
          <p:nvSpPr>
            <p:cNvPr id="92" name="TextBox 91">
              <a:extLst>
                <a:ext uri="{FF2B5EF4-FFF2-40B4-BE49-F238E27FC236}">
                  <a16:creationId xmlns:a16="http://schemas.microsoft.com/office/drawing/2014/main" id="{93B9AA62-E15E-EF42-839E-C6DBEA845743}"/>
                </a:ext>
              </a:extLst>
            </p:cNvPr>
            <p:cNvSpPr txBox="1"/>
            <p:nvPr/>
          </p:nvSpPr>
          <p:spPr>
            <a:xfrm>
              <a:off x="1755287" y="3305603"/>
              <a:ext cx="843501" cy="461665"/>
            </a:xfrm>
            <a:prstGeom prst="rect">
              <a:avLst/>
            </a:prstGeom>
            <a:noFill/>
          </p:spPr>
          <p:txBody>
            <a:bodyPr wrap="none" lIns="91440" tIns="45720" rIns="91440" bIns="45720" rtlCol="0" anchor="t">
              <a:spAutoFit/>
            </a:bodyPr>
            <a:lstStyle/>
            <a:p>
              <a:pPr defTabSz="914400">
                <a:defRPr/>
              </a:pPr>
              <a:r>
                <a:rPr lang="en-US" sz="2400" b="1">
                  <a:solidFill>
                    <a:prstClr val="black"/>
                  </a:solidFill>
                  <a:latin typeface="Cambria"/>
                  <a:ea typeface="Cambria"/>
                </a:rPr>
                <a:t>50°C</a:t>
              </a:r>
            </a:p>
          </p:txBody>
        </p:sp>
        <p:sp>
          <p:nvSpPr>
            <p:cNvPr id="93" name="TextBox 92">
              <a:extLst>
                <a:ext uri="{FF2B5EF4-FFF2-40B4-BE49-F238E27FC236}">
                  <a16:creationId xmlns:a16="http://schemas.microsoft.com/office/drawing/2014/main" id="{B2497704-C591-FF48-BE0F-69CEB6891CFE}"/>
                </a:ext>
              </a:extLst>
            </p:cNvPr>
            <p:cNvSpPr txBox="1"/>
            <p:nvPr/>
          </p:nvSpPr>
          <p:spPr>
            <a:xfrm>
              <a:off x="5921771" y="3317655"/>
              <a:ext cx="843501" cy="461665"/>
            </a:xfrm>
            <a:prstGeom prst="rect">
              <a:avLst/>
            </a:prstGeom>
            <a:noFill/>
          </p:spPr>
          <p:txBody>
            <a:bodyPr wrap="none" lIns="91440" tIns="45720" rIns="91440" bIns="45720" rtlCol="0" anchor="t">
              <a:spAutoFit/>
            </a:bodyPr>
            <a:lstStyle/>
            <a:p>
              <a:pPr defTabSz="914400">
                <a:defRPr/>
              </a:pPr>
              <a:r>
                <a:rPr lang="en-US" sz="2400" b="1">
                  <a:solidFill>
                    <a:prstClr val="black"/>
                  </a:solidFill>
                  <a:latin typeface="Cambria"/>
                  <a:ea typeface="Cambria"/>
                </a:rPr>
                <a:t>70°C</a:t>
              </a:r>
            </a:p>
          </p:txBody>
        </p:sp>
      </p:grpSp>
      <p:sp>
        <p:nvSpPr>
          <p:cNvPr id="94" name="Content Placeholder 31">
            <a:extLst>
              <a:ext uri="{FF2B5EF4-FFF2-40B4-BE49-F238E27FC236}">
                <a16:creationId xmlns:a16="http://schemas.microsoft.com/office/drawing/2014/main" id="{66114D37-04AB-574E-ABF4-41866C6D1844}"/>
              </a:ext>
            </a:extLst>
          </p:cNvPr>
          <p:cNvSpPr txBox="1">
            <a:spLocks/>
          </p:cNvSpPr>
          <p:nvPr/>
        </p:nvSpPr>
        <p:spPr>
          <a:xfrm>
            <a:off x="1696974" y="1992225"/>
            <a:ext cx="8798061" cy="424069"/>
          </a:xfrm>
          <a:prstGeom prst="rect">
            <a:avLst/>
          </a:prstGeom>
        </p:spPr>
        <p:txBody>
          <a:bodyPr lIns="91440" tIns="45720" rIns="91440" bIns="45720" anchor="t"/>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prstClr val="black"/>
              </a:buClr>
              <a:buNone/>
              <a:defRPr/>
            </a:pPr>
            <a:r>
              <a:rPr lang="en-US" dirty="0">
                <a:solidFill>
                  <a:prstClr val="black"/>
                </a:solidFill>
                <a:latin typeface="Cambria"/>
                <a:ea typeface="Cambria"/>
              </a:rPr>
              <a:t>DRAM cells are vulnerable in a </a:t>
            </a:r>
            <a:r>
              <a:rPr lang="en-US" b="1" dirty="0">
                <a:solidFill>
                  <a:srgbClr val="C55910"/>
                </a:solidFill>
                <a:latin typeface="Cambria"/>
                <a:ea typeface="Cambria"/>
              </a:rPr>
              <a:t>bounded temperature range</a:t>
            </a:r>
            <a:endParaRPr lang="en-US" b="1" dirty="0">
              <a:solidFill>
                <a:srgbClr val="C55910"/>
              </a:solidFill>
              <a:ea typeface="Cambria"/>
            </a:endParaRPr>
          </a:p>
        </p:txBody>
      </p:sp>
      <p:sp>
        <p:nvSpPr>
          <p:cNvPr id="28" name="TextBox 27">
            <a:extLst>
              <a:ext uri="{FF2B5EF4-FFF2-40B4-BE49-F238E27FC236}">
                <a16:creationId xmlns:a16="http://schemas.microsoft.com/office/drawing/2014/main" id="{CB801146-80E1-CB4C-A027-22405D20F194}"/>
              </a:ext>
            </a:extLst>
          </p:cNvPr>
          <p:cNvSpPr txBox="1"/>
          <p:nvPr/>
        </p:nvSpPr>
        <p:spPr>
          <a:xfrm>
            <a:off x="2537112" y="5291510"/>
            <a:ext cx="2240870" cy="707886"/>
          </a:xfrm>
          <a:prstGeom prst="rect">
            <a:avLst/>
          </a:prstGeom>
          <a:noFill/>
        </p:spPr>
        <p:txBody>
          <a:bodyPr wrap="square" rtlCol="0">
            <a:spAutoFit/>
          </a:bodyPr>
          <a:lstStyle/>
          <a:p>
            <a:pPr algn="ctr" defTabSz="914400">
              <a:defRPr/>
            </a:pPr>
            <a:r>
              <a:rPr lang="en-US" sz="2000" b="1">
                <a:solidFill>
                  <a:srgbClr val="C00000"/>
                </a:solidFill>
                <a:latin typeface="Cambria" panose="02040503050406030204" pitchFamily="18" charset="0"/>
              </a:rPr>
              <a:t>Heating up</a:t>
            </a:r>
            <a:br>
              <a:rPr lang="en-US" sz="2000" b="1">
                <a:solidFill>
                  <a:prstClr val="black"/>
                </a:solidFill>
                <a:latin typeface="Cambria" panose="02040503050406030204" pitchFamily="18" charset="0"/>
              </a:rPr>
            </a:br>
            <a:r>
              <a:rPr lang="en-US" sz="2000" b="1">
                <a:solidFill>
                  <a:prstClr val="black"/>
                </a:solidFill>
                <a:latin typeface="Cambria" panose="02040503050406030204" pitchFamily="18" charset="0"/>
              </a:rPr>
              <a:t>chip temperature</a:t>
            </a:r>
          </a:p>
        </p:txBody>
      </p:sp>
      <p:sp>
        <p:nvSpPr>
          <p:cNvPr id="95" name="TextBox 94">
            <a:extLst>
              <a:ext uri="{FF2B5EF4-FFF2-40B4-BE49-F238E27FC236}">
                <a16:creationId xmlns:a16="http://schemas.microsoft.com/office/drawing/2014/main" id="{FBE93D71-0F58-7647-988F-5090F92E56F9}"/>
              </a:ext>
            </a:extLst>
          </p:cNvPr>
          <p:cNvSpPr txBox="1"/>
          <p:nvPr/>
        </p:nvSpPr>
        <p:spPr>
          <a:xfrm>
            <a:off x="6815617" y="5291510"/>
            <a:ext cx="2240870" cy="707886"/>
          </a:xfrm>
          <a:prstGeom prst="rect">
            <a:avLst/>
          </a:prstGeom>
          <a:noFill/>
        </p:spPr>
        <p:txBody>
          <a:bodyPr wrap="none" rtlCol="0">
            <a:spAutoFit/>
          </a:bodyPr>
          <a:lstStyle/>
          <a:p>
            <a:pPr algn="ctr" defTabSz="914400">
              <a:defRPr/>
            </a:pPr>
            <a:r>
              <a:rPr lang="en-US" sz="2000" b="1">
                <a:solidFill>
                  <a:srgbClr val="0070C0"/>
                </a:solidFill>
                <a:latin typeface="Cambria" panose="02040503050406030204" pitchFamily="18" charset="0"/>
              </a:rPr>
              <a:t>Cooling down</a:t>
            </a:r>
            <a:br>
              <a:rPr lang="en-US" sz="2000" b="1">
                <a:solidFill>
                  <a:prstClr val="black"/>
                </a:solidFill>
                <a:latin typeface="Cambria" panose="02040503050406030204" pitchFamily="18" charset="0"/>
              </a:rPr>
            </a:br>
            <a:r>
              <a:rPr lang="en-US" sz="2000" b="1">
                <a:solidFill>
                  <a:prstClr val="black"/>
                </a:solidFill>
                <a:latin typeface="Cambria" panose="02040503050406030204" pitchFamily="18" charset="0"/>
              </a:rPr>
              <a:t>chip temperature</a:t>
            </a:r>
          </a:p>
        </p:txBody>
      </p:sp>
    </p:spTree>
    <p:extLst>
      <p:ext uri="{BB962C8B-B14F-4D97-AF65-F5344CB8AC3E}">
        <p14:creationId xmlns:p14="http://schemas.microsoft.com/office/powerpoint/2010/main" val="416421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28" grpId="0"/>
      <p:bldP spid="9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7A5A5-1C9E-1933-B374-A7DFDFB1A923}"/>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80470769-AFC8-CE0B-2D5A-8CD9084B5912}"/>
              </a:ext>
            </a:extLst>
          </p:cNvPr>
          <p:cNvGrpSpPr/>
          <p:nvPr/>
        </p:nvGrpSpPr>
        <p:grpSpPr>
          <a:xfrm>
            <a:off x="1524000" y="2482667"/>
            <a:ext cx="9144000" cy="1632999"/>
            <a:chOff x="-2199" y="2676246"/>
            <a:chExt cx="9144000" cy="1632999"/>
          </a:xfrm>
        </p:grpSpPr>
        <p:grpSp>
          <p:nvGrpSpPr>
            <p:cNvPr id="35" name="Group 34">
              <a:extLst>
                <a:ext uri="{FF2B5EF4-FFF2-40B4-BE49-F238E27FC236}">
                  <a16:creationId xmlns:a16="http://schemas.microsoft.com/office/drawing/2014/main" id="{E709589C-F2D4-880A-AA50-2EB996C0B3A5}"/>
                </a:ext>
              </a:extLst>
            </p:cNvPr>
            <p:cNvGrpSpPr/>
            <p:nvPr/>
          </p:nvGrpSpPr>
          <p:grpSpPr>
            <a:xfrm>
              <a:off x="-2199" y="2688168"/>
              <a:ext cx="9144000" cy="1621077"/>
              <a:chOff x="-2199" y="2688168"/>
              <a:chExt cx="9144000" cy="1621077"/>
            </a:xfrm>
          </p:grpSpPr>
          <p:sp>
            <p:nvSpPr>
              <p:cNvPr id="13" name="Content Placeholder 2">
                <a:extLst>
                  <a:ext uri="{FF2B5EF4-FFF2-40B4-BE49-F238E27FC236}">
                    <a16:creationId xmlns:a16="http://schemas.microsoft.com/office/drawing/2014/main" id="{9326EDFC-9AD2-95E6-F9F7-56A9B524878C}"/>
                  </a:ext>
                </a:extLst>
              </p:cNvPr>
              <p:cNvSpPr txBox="1">
                <a:spLocks/>
              </p:cNvSpPr>
              <p:nvPr/>
            </p:nvSpPr>
            <p:spPr>
              <a:xfrm>
                <a:off x="-2199" y="2688168"/>
                <a:ext cx="9144000" cy="1621077"/>
              </a:xfrm>
              <a:prstGeom prst="rect">
                <a:avLst/>
              </a:prstGeom>
              <a:solidFill>
                <a:schemeClr val="accent2">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sz="2400" b="1" dirty="0">
                  <a:solidFill>
                    <a:srgbClr val="ED7D31">
                      <a:lumMod val="75000"/>
                    </a:srgbClr>
                  </a:solidFill>
                </a:endParaRPr>
              </a:p>
              <a:p>
                <a:pPr marL="0" indent="0">
                  <a:buNone/>
                  <a:defRPr/>
                </a:pPr>
                <a:endParaRPr lang="en-US" sz="2400" b="1" dirty="0">
                  <a:solidFill>
                    <a:srgbClr val="ED7D31">
                      <a:lumMod val="75000"/>
                    </a:srgbClr>
                  </a:solidFill>
                </a:endParaRPr>
              </a:p>
              <a:p>
                <a:pPr marL="0" indent="0">
                  <a:buNone/>
                  <a:defRPr/>
                </a:pPr>
                <a:endParaRPr lang="en-US" sz="2400" b="1" dirty="0">
                  <a:solidFill>
                    <a:srgbClr val="ED7D31">
                      <a:lumMod val="75000"/>
                    </a:srgbClr>
                  </a:solidFill>
                </a:endParaRPr>
              </a:p>
              <a:p>
                <a:pPr marL="0" indent="0">
                  <a:buNone/>
                  <a:defRPr/>
                </a:pPr>
                <a:r>
                  <a:rPr lang="en-US" sz="2400" b="1" dirty="0">
                    <a:solidFill>
                      <a:prstClr val="black"/>
                    </a:solidFill>
                  </a:rPr>
                  <a:t>	</a:t>
                </a:r>
                <a:endParaRPr lang="en-US" sz="2400" b="1" dirty="0">
                  <a:solidFill>
                    <a:srgbClr val="ED7D31">
                      <a:lumMod val="75000"/>
                    </a:srgbClr>
                  </a:solidFill>
                </a:endParaRPr>
              </a:p>
            </p:txBody>
          </p:sp>
          <p:sp>
            <p:nvSpPr>
              <p:cNvPr id="15" name="TextBox 14">
                <a:extLst>
                  <a:ext uri="{FF2B5EF4-FFF2-40B4-BE49-F238E27FC236}">
                    <a16:creationId xmlns:a16="http://schemas.microsoft.com/office/drawing/2014/main" id="{345FB2A4-D57B-30EE-3E6A-D7A0EB736D57}"/>
                  </a:ext>
                </a:extLst>
              </p:cNvPr>
              <p:cNvSpPr txBox="1"/>
              <p:nvPr/>
            </p:nvSpPr>
            <p:spPr>
              <a:xfrm>
                <a:off x="73792" y="2970882"/>
                <a:ext cx="611065" cy="1015663"/>
              </a:xfrm>
              <a:prstGeom prst="rect">
                <a:avLst/>
              </a:prstGeom>
              <a:noFill/>
            </p:spPr>
            <p:txBody>
              <a:bodyPr wrap="none" rtlCol="0">
                <a:spAutoFit/>
              </a:bodyPr>
              <a:lstStyle/>
              <a:p>
                <a:pPr defTabSz="914400">
                  <a:defRPr/>
                </a:pPr>
                <a:r>
                  <a:rPr lang="en-US" sz="6000" dirty="0">
                    <a:solidFill>
                      <a:prstClr val="black"/>
                    </a:solidFill>
                    <a:latin typeface="Cambria" panose="02040503050406030204" pitchFamily="18" charset="0"/>
                  </a:rPr>
                  <a:t>2</a:t>
                </a:r>
              </a:p>
            </p:txBody>
          </p:sp>
        </p:grpSp>
        <p:pic>
          <p:nvPicPr>
            <p:cNvPr id="43" name="Graphic 42" descr="Shield outline">
              <a:extLst>
                <a:ext uri="{FF2B5EF4-FFF2-40B4-BE49-F238E27FC236}">
                  <a16:creationId xmlns:a16="http://schemas.microsoft.com/office/drawing/2014/main" id="{FCF30412-3A33-FC51-77A3-5ED1260CB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348" y="2676246"/>
              <a:ext cx="1604937" cy="1604937"/>
            </a:xfrm>
            <a:prstGeom prst="rect">
              <a:avLst/>
            </a:prstGeom>
          </p:spPr>
        </p:pic>
        <p:pic>
          <p:nvPicPr>
            <p:cNvPr id="33" name="Graphic 32" descr="Hammer with solid fill">
              <a:extLst>
                <a:ext uri="{FF2B5EF4-FFF2-40B4-BE49-F238E27FC236}">
                  <a16:creationId xmlns:a16="http://schemas.microsoft.com/office/drawing/2014/main" id="{5AC11109-3168-99ED-7671-F2D83C9A2F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7333" y="3032662"/>
              <a:ext cx="830997" cy="830997"/>
            </a:xfrm>
            <a:prstGeom prst="rect">
              <a:avLst/>
            </a:prstGeom>
          </p:spPr>
        </p:pic>
      </p:grpSp>
      <p:sp>
        <p:nvSpPr>
          <p:cNvPr id="2" name="Title 1">
            <a:extLst>
              <a:ext uri="{FF2B5EF4-FFF2-40B4-BE49-F238E27FC236}">
                <a16:creationId xmlns:a16="http://schemas.microsoft.com/office/drawing/2014/main" id="{DEEA8B9B-2584-5FD9-8CE8-CFE7B3027019}"/>
              </a:ext>
            </a:extLst>
          </p:cNvPr>
          <p:cNvSpPr>
            <a:spLocks noGrp="1"/>
          </p:cNvSpPr>
          <p:nvPr>
            <p:ph type="title"/>
          </p:nvPr>
        </p:nvSpPr>
        <p:spPr/>
        <p:txBody>
          <a:bodyPr/>
          <a:lstStyle/>
          <a:p>
            <a:r>
              <a:rPr lang="en-US" dirty="0"/>
              <a:t>Two Main Types of DRAM Refresh</a:t>
            </a:r>
          </a:p>
        </p:txBody>
      </p:sp>
      <p:sp>
        <p:nvSpPr>
          <p:cNvPr id="3" name="Slide Number Placeholder 3">
            <a:extLst>
              <a:ext uri="{FF2B5EF4-FFF2-40B4-BE49-F238E27FC236}">
                <a16:creationId xmlns:a16="http://schemas.microsoft.com/office/drawing/2014/main" id="{F33C42B9-AA9D-26EF-3578-64EB606FF43F}"/>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8</a:t>
            </a:fld>
            <a:endParaRPr lang="en-US" dirty="0"/>
          </a:p>
        </p:txBody>
      </p:sp>
      <p:grpSp>
        <p:nvGrpSpPr>
          <p:cNvPr id="36" name="Group 35">
            <a:extLst>
              <a:ext uri="{FF2B5EF4-FFF2-40B4-BE49-F238E27FC236}">
                <a16:creationId xmlns:a16="http://schemas.microsoft.com/office/drawing/2014/main" id="{869A0EC5-EA1C-5D7D-E77C-C5F9E9C662CB}"/>
              </a:ext>
            </a:extLst>
          </p:cNvPr>
          <p:cNvGrpSpPr/>
          <p:nvPr/>
        </p:nvGrpSpPr>
        <p:grpSpPr>
          <a:xfrm>
            <a:off x="1524000" y="992155"/>
            <a:ext cx="9144000" cy="1589615"/>
            <a:chOff x="0" y="770468"/>
            <a:chExt cx="9144000" cy="1589615"/>
          </a:xfrm>
        </p:grpSpPr>
        <p:grpSp>
          <p:nvGrpSpPr>
            <p:cNvPr id="34" name="Group 33">
              <a:extLst>
                <a:ext uri="{FF2B5EF4-FFF2-40B4-BE49-F238E27FC236}">
                  <a16:creationId xmlns:a16="http://schemas.microsoft.com/office/drawing/2014/main" id="{7D778E74-0D45-1E79-6D44-6D7FE2B37C03}"/>
                </a:ext>
              </a:extLst>
            </p:cNvPr>
            <p:cNvGrpSpPr/>
            <p:nvPr/>
          </p:nvGrpSpPr>
          <p:grpSpPr>
            <a:xfrm>
              <a:off x="0" y="770468"/>
              <a:ext cx="9144000" cy="1492770"/>
              <a:chOff x="0" y="770468"/>
              <a:chExt cx="9144000" cy="1492770"/>
            </a:xfrm>
          </p:grpSpPr>
          <p:sp>
            <p:nvSpPr>
              <p:cNvPr id="7" name="Content Placeholder 2">
                <a:extLst>
                  <a:ext uri="{FF2B5EF4-FFF2-40B4-BE49-F238E27FC236}">
                    <a16:creationId xmlns:a16="http://schemas.microsoft.com/office/drawing/2014/main" id="{E80A14BB-F16E-5A15-3142-4AF31F4D9064}"/>
                  </a:ext>
                </a:extLst>
              </p:cNvPr>
              <p:cNvSpPr txBox="1">
                <a:spLocks/>
              </p:cNvSpPr>
              <p:nvPr/>
            </p:nvSpPr>
            <p:spPr>
              <a:xfrm>
                <a:off x="0" y="770468"/>
                <a:ext cx="9144000" cy="1492770"/>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tabLst>
                    <a:tab pos="841375" algn="l"/>
                    <a:tab pos="3325813" algn="l"/>
                  </a:tabLst>
                  <a:defRPr/>
                </a:pPr>
                <a:r>
                  <a:rPr lang="en-US" sz="2400" b="1" dirty="0">
                    <a:solidFill>
                      <a:srgbClr val="C00000"/>
                    </a:solidFill>
                  </a:rPr>
                  <a:t>	</a:t>
                </a:r>
                <a:r>
                  <a:rPr lang="en-US" sz="2400" b="1" u="sng" dirty="0">
                    <a:solidFill>
                      <a:srgbClr val="7030A0"/>
                    </a:solidFill>
                  </a:rPr>
                  <a:t>Periodic Refresh</a:t>
                </a:r>
                <a:r>
                  <a:rPr lang="en-US" sz="2400" b="1" dirty="0">
                    <a:solidFill>
                      <a:srgbClr val="7030A0"/>
                    </a:solidFill>
                  </a:rPr>
                  <a:t>:</a:t>
                </a:r>
                <a:r>
                  <a:rPr lang="en-US" sz="2400" b="1" dirty="0">
                    <a:solidFill>
                      <a:srgbClr val="C00000"/>
                    </a:solidFill>
                  </a:rPr>
                  <a:t> </a:t>
                </a:r>
              </a:p>
              <a:p>
                <a:pPr marL="0" indent="0">
                  <a:buNone/>
                  <a:tabLst>
                    <a:tab pos="841375" algn="l"/>
                    <a:tab pos="3325813" algn="l"/>
                  </a:tabLst>
                  <a:defRPr/>
                </a:pPr>
                <a:r>
                  <a:rPr lang="en-US" sz="2400" b="1" dirty="0">
                    <a:solidFill>
                      <a:srgbClr val="C00000"/>
                    </a:solidFill>
                  </a:rPr>
                  <a:t>	</a:t>
                </a:r>
                <a:r>
                  <a:rPr lang="en-US" sz="2400" dirty="0">
                    <a:solidFill>
                      <a:prstClr val="black"/>
                    </a:solidFill>
                  </a:rPr>
                  <a:t>Periodically </a:t>
                </a:r>
                <a:r>
                  <a:rPr lang="en-US" sz="2400" b="1" dirty="0">
                    <a:solidFill>
                      <a:srgbClr val="7030A0"/>
                    </a:solidFill>
                  </a:rPr>
                  <a:t>restores </a:t>
                </a:r>
                <a:r>
                  <a:rPr lang="en-US" sz="2400" dirty="0">
                    <a:solidFill>
                      <a:prstClr val="black"/>
                    </a:solidFill>
                  </a:rPr>
                  <a:t>the charge </a:t>
                </a:r>
                <a:br>
                  <a:rPr lang="en-US" sz="2400" dirty="0">
                    <a:solidFill>
                      <a:prstClr val="black"/>
                    </a:solidFill>
                  </a:rPr>
                </a:br>
                <a:r>
                  <a:rPr lang="en-US" sz="2400" dirty="0">
                    <a:solidFill>
                      <a:prstClr val="black"/>
                    </a:solidFill>
                  </a:rPr>
                  <a:t>	which DRAM cells leak</a:t>
                </a:r>
                <a:r>
                  <a:rPr lang="en-US" sz="2400" b="1" dirty="0">
                    <a:solidFill>
                      <a:srgbClr val="C00000"/>
                    </a:solidFill>
                  </a:rPr>
                  <a:t> over time</a:t>
                </a:r>
                <a:br>
                  <a:rPr lang="en-US" sz="2400" b="1" dirty="0">
                    <a:solidFill>
                      <a:srgbClr val="C00000"/>
                    </a:solidFill>
                  </a:rPr>
                </a:br>
                <a:r>
                  <a:rPr lang="en-US" sz="2400" b="1" dirty="0">
                    <a:solidFill>
                      <a:srgbClr val="C00000"/>
                    </a:solidFill>
                  </a:rPr>
                  <a:t>	once </a:t>
                </a:r>
                <a:r>
                  <a:rPr lang="en-US" sz="2400" dirty="0">
                    <a:solidFill>
                      <a:srgbClr val="C00000"/>
                    </a:solidFill>
                  </a:rPr>
                  <a:t>in every </a:t>
                </a:r>
                <a:r>
                  <a:rPr lang="en-US" sz="2400" b="1" dirty="0">
                    <a:solidFill>
                      <a:srgbClr val="C00000"/>
                    </a:solidFill>
                  </a:rPr>
                  <a:t>32ms </a:t>
                </a:r>
                <a:r>
                  <a:rPr lang="en-US" sz="2400" dirty="0">
                    <a:solidFill>
                      <a:srgbClr val="C00000"/>
                    </a:solidFill>
                  </a:rPr>
                  <a:t>or</a:t>
                </a:r>
                <a:r>
                  <a:rPr lang="en-US" sz="2400" b="1" dirty="0">
                    <a:solidFill>
                      <a:srgbClr val="C00000"/>
                    </a:solidFill>
                  </a:rPr>
                  <a:t> 64ms</a:t>
                </a:r>
              </a:p>
            </p:txBody>
          </p:sp>
          <p:sp>
            <p:nvSpPr>
              <p:cNvPr id="10" name="TextBox 9">
                <a:extLst>
                  <a:ext uri="{FF2B5EF4-FFF2-40B4-BE49-F238E27FC236}">
                    <a16:creationId xmlns:a16="http://schemas.microsoft.com/office/drawing/2014/main" id="{EFF4A33F-5BA9-7085-F667-769AA78ADFC8}"/>
                  </a:ext>
                </a:extLst>
              </p:cNvPr>
              <p:cNvSpPr txBox="1"/>
              <p:nvPr/>
            </p:nvSpPr>
            <p:spPr>
              <a:xfrm>
                <a:off x="75991" y="942456"/>
                <a:ext cx="611065" cy="1015663"/>
              </a:xfrm>
              <a:prstGeom prst="rect">
                <a:avLst/>
              </a:prstGeom>
              <a:noFill/>
            </p:spPr>
            <p:txBody>
              <a:bodyPr wrap="none" rtlCol="0">
                <a:spAutoFit/>
              </a:bodyPr>
              <a:lstStyle/>
              <a:p>
                <a:pPr defTabSz="914400">
                  <a:defRPr/>
                </a:pPr>
                <a:r>
                  <a:rPr lang="en-US" sz="6000" dirty="0">
                    <a:solidFill>
                      <a:prstClr val="black"/>
                    </a:solidFill>
                    <a:latin typeface="Cambria" panose="02040503050406030204" pitchFamily="18" charset="0"/>
                  </a:rPr>
                  <a:t>1</a:t>
                </a:r>
              </a:p>
            </p:txBody>
          </p:sp>
        </p:grpSp>
        <p:pic>
          <p:nvPicPr>
            <p:cNvPr id="12" name="Graphic 11" descr="Stopwatch with solid fill">
              <a:extLst>
                <a:ext uri="{FF2B5EF4-FFF2-40B4-BE49-F238E27FC236}">
                  <a16:creationId xmlns:a16="http://schemas.microsoft.com/office/drawing/2014/main" id="{195EA338-11BC-BF97-67FC-25E9E17B70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4566" y="899583"/>
              <a:ext cx="1460500" cy="1460500"/>
            </a:xfrm>
            <a:prstGeom prst="rect">
              <a:avLst/>
            </a:prstGeom>
          </p:spPr>
        </p:pic>
      </p:grpSp>
      <p:sp>
        <p:nvSpPr>
          <p:cNvPr id="39" name="TextBox 38">
            <a:extLst>
              <a:ext uri="{FF2B5EF4-FFF2-40B4-BE49-F238E27FC236}">
                <a16:creationId xmlns:a16="http://schemas.microsoft.com/office/drawing/2014/main" id="{F0156F70-F15E-B7EE-2E7D-162D471CE4B4}"/>
              </a:ext>
            </a:extLst>
          </p:cNvPr>
          <p:cNvSpPr txBox="1"/>
          <p:nvPr/>
        </p:nvSpPr>
        <p:spPr>
          <a:xfrm>
            <a:off x="2403515" y="2707144"/>
            <a:ext cx="5685531" cy="1200329"/>
          </a:xfrm>
          <a:prstGeom prst="rect">
            <a:avLst/>
          </a:prstGeom>
          <a:noFill/>
        </p:spPr>
        <p:txBody>
          <a:bodyPr wrap="none" rtlCol="0">
            <a:spAutoFit/>
          </a:bodyPr>
          <a:lstStyle/>
          <a:p>
            <a:pPr defTabSz="914400">
              <a:defRPr/>
            </a:pPr>
            <a:r>
              <a:rPr lang="en-US" sz="2400" b="1" u="sng" dirty="0">
                <a:solidFill>
                  <a:srgbClr val="002060"/>
                </a:solidFill>
                <a:latin typeface="Cambria" panose="02040503050406030204" pitchFamily="18" charset="0"/>
              </a:rPr>
              <a:t>Preventive Refresh</a:t>
            </a:r>
            <a:r>
              <a:rPr lang="en-US" sz="2400" b="1" dirty="0">
                <a:solidFill>
                  <a:srgbClr val="002060"/>
                </a:solidFill>
                <a:latin typeface="Cambria" panose="02040503050406030204" pitchFamily="18" charset="0"/>
              </a:rPr>
              <a:t>:</a:t>
            </a:r>
            <a:endParaRPr lang="en-US" sz="2400" dirty="0">
              <a:solidFill>
                <a:srgbClr val="002060"/>
              </a:solidFill>
              <a:latin typeface="Cambria" panose="02040503050406030204" pitchFamily="18" charset="0"/>
            </a:endParaRPr>
          </a:p>
          <a:p>
            <a:pPr defTabSz="914400">
              <a:defRPr/>
            </a:pPr>
            <a:r>
              <a:rPr lang="en-US" sz="2400" dirty="0">
                <a:solidFill>
                  <a:srgbClr val="002060"/>
                </a:solidFill>
                <a:latin typeface="Cambria" panose="02040503050406030204" pitchFamily="18" charset="0"/>
              </a:rPr>
              <a:t>Mitigates read disturbance </a:t>
            </a:r>
            <a:r>
              <a:rPr lang="en-US" sz="2400" dirty="0">
                <a:solidFill>
                  <a:prstClr val="black"/>
                </a:solidFill>
                <a:latin typeface="Cambria" panose="02040503050406030204" pitchFamily="18" charset="0"/>
              </a:rPr>
              <a:t>by </a:t>
            </a:r>
            <a:r>
              <a:rPr lang="en-US" sz="2400" b="1" dirty="0">
                <a:solidFill>
                  <a:srgbClr val="7030A0"/>
                </a:solidFill>
                <a:latin typeface="Cambria" panose="02040503050406030204" pitchFamily="18" charset="0"/>
              </a:rPr>
              <a:t>refreshing</a:t>
            </a:r>
            <a:r>
              <a:rPr lang="en-US" sz="2400" dirty="0">
                <a:solidFill>
                  <a:prstClr val="black"/>
                </a:solidFill>
                <a:latin typeface="Cambria" panose="02040503050406030204" pitchFamily="18" charset="0"/>
              </a:rPr>
              <a:t> </a:t>
            </a:r>
            <a:br>
              <a:rPr lang="en-US" sz="2400" dirty="0">
                <a:solidFill>
                  <a:prstClr val="black"/>
                </a:solidFill>
                <a:latin typeface="Cambria" panose="02040503050406030204" pitchFamily="18" charset="0"/>
              </a:rPr>
            </a:br>
            <a:r>
              <a:rPr lang="en-US" sz="2400" b="1" dirty="0">
                <a:solidFill>
                  <a:srgbClr val="ED7D31">
                    <a:lumMod val="75000"/>
                  </a:srgbClr>
                </a:solidFill>
                <a:latin typeface="Cambria" panose="02040503050406030204" pitchFamily="18" charset="0"/>
              </a:rPr>
              <a:t>potential victim rows</a:t>
            </a:r>
            <a:endParaRPr lang="en-US" dirty="0">
              <a:solidFill>
                <a:prstClr val="black"/>
              </a:solidFill>
              <a:latin typeface="Cambria" panose="02040503050406030204" pitchFamily="18" charset="0"/>
            </a:endParaRPr>
          </a:p>
        </p:txBody>
      </p:sp>
      <p:sp>
        <p:nvSpPr>
          <p:cNvPr id="4" name="TextBox 3">
            <a:extLst>
              <a:ext uri="{FF2B5EF4-FFF2-40B4-BE49-F238E27FC236}">
                <a16:creationId xmlns:a16="http://schemas.microsoft.com/office/drawing/2014/main" id="{693F9AD7-D870-6F36-6993-B63C603E4B7C}"/>
              </a:ext>
            </a:extLst>
          </p:cNvPr>
          <p:cNvSpPr txBox="1"/>
          <p:nvPr/>
        </p:nvSpPr>
        <p:spPr>
          <a:xfrm>
            <a:off x="1521804" y="4113401"/>
            <a:ext cx="9146199" cy="2308324"/>
          </a:xfrm>
          <a:prstGeom prst="rect">
            <a:avLst/>
          </a:prstGeom>
          <a:noFill/>
        </p:spPr>
        <p:txBody>
          <a:bodyPr wrap="square" rtlCol="0">
            <a:spAutoFit/>
          </a:bodyPr>
          <a:lstStyle/>
          <a:p>
            <a:pPr defTabSz="914400">
              <a:defRPr/>
            </a:pPr>
            <a:r>
              <a:rPr lang="en-US" sz="2400" b="1" u="sng" dirty="0">
                <a:solidFill>
                  <a:srgbClr val="002060"/>
                </a:solidFill>
                <a:latin typeface="Cambria" panose="02040503050406030204" pitchFamily="18" charset="0"/>
              </a:rPr>
              <a:t>Putting into Perspective:</a:t>
            </a:r>
          </a:p>
          <a:p>
            <a:pPr marL="342900" indent="-342900" defTabSz="914400">
              <a:buClr>
                <a:schemeClr val="tx1"/>
              </a:buClr>
              <a:buFont typeface="Arial" panose="020B0604020202020204" pitchFamily="34" charset="0"/>
              <a:buChar char="•"/>
              <a:defRPr/>
            </a:pPr>
            <a:r>
              <a:rPr lang="en-US" sz="2400" dirty="0">
                <a:solidFill>
                  <a:srgbClr val="002060"/>
                </a:solidFill>
                <a:latin typeface="Cambria" panose="02040503050406030204" pitchFamily="18" charset="0"/>
              </a:rPr>
              <a:t>Bitflips occur at </a:t>
            </a:r>
            <a:r>
              <a:rPr lang="en-US" sz="2400" b="1" dirty="0">
                <a:solidFill>
                  <a:srgbClr val="C00000"/>
                </a:solidFill>
                <a:latin typeface="Cambria" panose="02040503050406030204" pitchFamily="18" charset="0"/>
              </a:rPr>
              <a:t>~1000 row activations </a:t>
            </a:r>
            <a:r>
              <a:rPr lang="en-US" sz="2400" dirty="0">
                <a:solidFill>
                  <a:srgbClr val="002060"/>
                </a:solidFill>
                <a:latin typeface="Cambria" panose="02040503050406030204" pitchFamily="18" charset="0"/>
              </a:rPr>
              <a:t>scattered across </a:t>
            </a:r>
            <a:r>
              <a:rPr lang="en-US" sz="2400" b="1" dirty="0">
                <a:solidFill>
                  <a:srgbClr val="002060"/>
                </a:solidFill>
                <a:latin typeface="Cambria" panose="02040503050406030204" pitchFamily="18" charset="0"/>
              </a:rPr>
              <a:t>64ms</a:t>
            </a:r>
          </a:p>
          <a:p>
            <a:pPr marL="342900" indent="-342900" defTabSz="914400">
              <a:buClr>
                <a:schemeClr val="tx1"/>
              </a:buClr>
              <a:buFont typeface="Arial" panose="020B0604020202020204" pitchFamily="34" charset="0"/>
              <a:buChar char="•"/>
              <a:defRPr/>
            </a:pPr>
            <a:r>
              <a:rPr lang="en-US" sz="2400" dirty="0">
                <a:solidFill>
                  <a:srgbClr val="002060"/>
                </a:solidFill>
                <a:latin typeface="Cambria" panose="02040503050406030204" pitchFamily="18" charset="0"/>
              </a:rPr>
              <a:t>64ms is </a:t>
            </a:r>
            <a:r>
              <a:rPr lang="en-US" sz="2400" b="1" dirty="0">
                <a:solidFill>
                  <a:srgbClr val="002060"/>
                </a:solidFill>
                <a:latin typeface="Cambria" panose="02040503050406030204" pitchFamily="18" charset="0"/>
              </a:rPr>
              <a:t>as large as </a:t>
            </a:r>
            <a:r>
              <a:rPr lang="en-US" sz="2400" dirty="0">
                <a:solidFill>
                  <a:srgbClr val="002060"/>
                </a:solidFill>
                <a:latin typeface="Cambria" panose="02040503050406030204" pitchFamily="18" charset="0"/>
              </a:rPr>
              <a:t>to accommodate </a:t>
            </a:r>
            <a:r>
              <a:rPr lang="en-US" sz="2400" b="1" dirty="0">
                <a:solidFill>
                  <a:srgbClr val="C00000"/>
                </a:solidFill>
                <a:latin typeface="Cambria" panose="02040503050406030204" pitchFamily="18" charset="0"/>
              </a:rPr>
              <a:t>1,280,000 activations</a:t>
            </a:r>
          </a:p>
          <a:p>
            <a:pPr marL="342900" indent="-342900" defTabSz="914400">
              <a:buClr>
                <a:schemeClr val="tx1"/>
              </a:buClr>
              <a:buFont typeface="Arial" panose="020B0604020202020204" pitchFamily="34" charset="0"/>
              <a:buChar char="•"/>
              <a:defRPr/>
            </a:pPr>
            <a:r>
              <a:rPr lang="en-US" sz="2400" dirty="0">
                <a:solidFill>
                  <a:srgbClr val="002060"/>
                </a:solidFill>
                <a:latin typeface="Cambria" panose="02040503050406030204" pitchFamily="18" charset="0"/>
              </a:rPr>
              <a:t>An attack</a:t>
            </a:r>
            <a:r>
              <a:rPr lang="en-US" sz="2400" b="1" dirty="0">
                <a:solidFill>
                  <a:srgbClr val="002060"/>
                </a:solidFill>
                <a:latin typeface="Cambria" panose="02040503050406030204" pitchFamily="18" charset="0"/>
              </a:rPr>
              <a:t> </a:t>
            </a:r>
            <a:r>
              <a:rPr lang="en-US" sz="2400" dirty="0">
                <a:solidFill>
                  <a:srgbClr val="002060"/>
                </a:solidFill>
                <a:latin typeface="Cambria" panose="02040503050406030204" pitchFamily="18" charset="0"/>
              </a:rPr>
              <a:t>needs </a:t>
            </a:r>
            <a:r>
              <a:rPr lang="en-US" sz="2400" b="1" dirty="0">
                <a:solidFill>
                  <a:srgbClr val="002060"/>
                </a:solidFill>
                <a:latin typeface="Cambria" panose="02040503050406030204" pitchFamily="18" charset="0"/>
              </a:rPr>
              <a:t>only</a:t>
            </a:r>
            <a:r>
              <a:rPr lang="en-US" sz="2400" dirty="0">
                <a:solidFill>
                  <a:srgbClr val="002060"/>
                </a:solidFill>
                <a:latin typeface="Cambria" panose="02040503050406030204" pitchFamily="18" charset="0"/>
              </a:rPr>
              <a:t> </a:t>
            </a:r>
            <a:r>
              <a:rPr lang="en-US" sz="2400" b="1" dirty="0">
                <a:solidFill>
                  <a:srgbClr val="C00000"/>
                </a:solidFill>
                <a:latin typeface="Cambria" panose="02040503050406030204" pitchFamily="18" charset="0"/>
              </a:rPr>
              <a:t>0.08% </a:t>
            </a:r>
            <a:r>
              <a:rPr lang="en-US" sz="2400" dirty="0">
                <a:solidFill>
                  <a:srgbClr val="C00000"/>
                </a:solidFill>
                <a:latin typeface="Cambria" panose="02040503050406030204" pitchFamily="18" charset="0"/>
              </a:rPr>
              <a:t>of the </a:t>
            </a:r>
            <a:r>
              <a:rPr lang="en-US" sz="2400" b="1" dirty="0">
                <a:solidFill>
                  <a:srgbClr val="C00000"/>
                </a:solidFill>
                <a:latin typeface="Cambria" panose="02040503050406030204" pitchFamily="18" charset="0"/>
              </a:rPr>
              <a:t>activation budget</a:t>
            </a:r>
          </a:p>
          <a:p>
            <a:pPr marL="342900" indent="-342900" defTabSz="914400">
              <a:buClr>
                <a:schemeClr val="tx1"/>
              </a:buClr>
              <a:buFont typeface="Arial" panose="020B0604020202020204" pitchFamily="34" charset="0"/>
              <a:buChar char="•"/>
              <a:defRPr/>
            </a:pPr>
            <a:r>
              <a:rPr lang="en-US" sz="2400" b="1" dirty="0">
                <a:solidFill>
                  <a:srgbClr val="002060"/>
                </a:solidFill>
                <a:latin typeface="Cambria" panose="02040503050406030204" pitchFamily="18" charset="0"/>
              </a:rPr>
              <a:t>1280 rows </a:t>
            </a:r>
            <a:r>
              <a:rPr lang="en-US" sz="2400" dirty="0">
                <a:solidFill>
                  <a:srgbClr val="002060"/>
                </a:solidFill>
                <a:latin typeface="Cambria" panose="02040503050406030204" pitchFamily="18" charset="0"/>
              </a:rPr>
              <a:t>can be</a:t>
            </a:r>
            <a:r>
              <a:rPr lang="en-US" sz="2400" dirty="0">
                <a:solidFill>
                  <a:srgbClr val="C00000"/>
                </a:solidFill>
                <a:latin typeface="Cambria" panose="02040503050406030204" pitchFamily="18" charset="0"/>
              </a:rPr>
              <a:t> </a:t>
            </a:r>
            <a:r>
              <a:rPr lang="en-US" sz="2400" b="1" dirty="0">
                <a:solidFill>
                  <a:srgbClr val="C00000"/>
                </a:solidFill>
                <a:latin typeface="Cambria" panose="02040503050406030204" pitchFamily="18" charset="0"/>
              </a:rPr>
              <a:t>concurrently hammered</a:t>
            </a:r>
          </a:p>
          <a:p>
            <a:pPr marL="342900" indent="-342900" defTabSz="914400">
              <a:buClr>
                <a:schemeClr val="tx1"/>
              </a:buClr>
              <a:buFont typeface="Arial" panose="020B0604020202020204" pitchFamily="34" charset="0"/>
              <a:buChar char="•"/>
              <a:defRPr/>
            </a:pPr>
            <a:r>
              <a:rPr lang="en-US" sz="2400" b="1" dirty="0">
                <a:solidFill>
                  <a:srgbClr val="C00000"/>
                </a:solidFill>
                <a:latin typeface="Cambria" panose="02040503050406030204" pitchFamily="18" charset="0"/>
              </a:rPr>
              <a:t>1280 additional refreshes </a:t>
            </a:r>
            <a:r>
              <a:rPr lang="en-US" sz="2400" dirty="0">
                <a:solidFill>
                  <a:srgbClr val="002060"/>
                </a:solidFill>
                <a:latin typeface="Cambria" panose="02040503050406030204" pitchFamily="18" charset="0"/>
              </a:rPr>
              <a:t>are needed</a:t>
            </a:r>
            <a:r>
              <a:rPr lang="en-US" sz="2400" b="1" dirty="0">
                <a:solidFill>
                  <a:srgbClr val="002060"/>
                </a:solidFill>
                <a:latin typeface="Cambria" panose="02040503050406030204" pitchFamily="18" charset="0"/>
              </a:rPr>
              <a:t> </a:t>
            </a:r>
          </a:p>
        </p:txBody>
      </p:sp>
    </p:spTree>
    <p:extLst>
      <p:ext uri="{BB962C8B-B14F-4D97-AF65-F5344CB8AC3E}">
        <p14:creationId xmlns:p14="http://schemas.microsoft.com/office/powerpoint/2010/main" val="417278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 grpId="0" uiExpand="1" build="allAtOnce"/>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a:normAutofit fontScale="90000"/>
          </a:bodyPr>
          <a:lstStyle/>
          <a:p>
            <a:r>
              <a:rPr lang="en-US" dirty="0"/>
              <a:t>Key Takeaways </a:t>
            </a:r>
            <a:br>
              <a:rPr lang="en-US" dirty="0"/>
            </a:br>
            <a:r>
              <a:rPr lang="en-US" dirty="0"/>
              <a:t>from Spatial Variation Analysis</a:t>
            </a:r>
          </a:p>
        </p:txBody>
      </p:sp>
      <p:sp>
        <p:nvSpPr>
          <p:cNvPr id="10" name="Rectangle 9">
            <a:extLst>
              <a:ext uri="{FF2B5EF4-FFF2-40B4-BE49-F238E27FC236}">
                <a16:creationId xmlns:a16="http://schemas.microsoft.com/office/drawing/2014/main" id="{9C261FD6-46E6-BA49-9931-66C3BDBB908E}"/>
              </a:ext>
            </a:extLst>
          </p:cNvPr>
          <p:cNvSpPr/>
          <p:nvPr/>
        </p:nvSpPr>
        <p:spPr>
          <a:xfrm>
            <a:off x="3736981" y="2205847"/>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571CFF49-49F4-0C45-8790-53E289E2A035}"/>
              </a:ext>
            </a:extLst>
          </p:cNvPr>
          <p:cNvSpPr/>
          <p:nvPr/>
        </p:nvSpPr>
        <p:spPr>
          <a:xfrm>
            <a:off x="5462454" y="2205847"/>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EA29FB19-1065-0148-8C3D-85F4D78E4CBD}"/>
              </a:ext>
            </a:extLst>
          </p:cNvPr>
          <p:cNvSpPr/>
          <p:nvPr/>
        </p:nvSpPr>
        <p:spPr>
          <a:xfrm>
            <a:off x="7187927" y="2205847"/>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6D7D5C25-48C6-4340-9BFE-5B608FA90E31}"/>
              </a:ext>
            </a:extLst>
          </p:cNvPr>
          <p:cNvSpPr/>
          <p:nvPr/>
        </p:nvSpPr>
        <p:spPr>
          <a:xfrm>
            <a:off x="8913400" y="220584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02284A1-4FEA-494F-939B-C59FB71BDE13}"/>
              </a:ext>
            </a:extLst>
          </p:cNvPr>
          <p:cNvSpPr/>
          <p:nvPr/>
        </p:nvSpPr>
        <p:spPr>
          <a:xfrm>
            <a:off x="5462454" y="4402312"/>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706309A-9757-2A43-8E54-3B75863429DA}"/>
              </a:ext>
            </a:extLst>
          </p:cNvPr>
          <p:cNvSpPr/>
          <p:nvPr/>
        </p:nvSpPr>
        <p:spPr>
          <a:xfrm>
            <a:off x="7187927" y="4402312"/>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1F9941E-6FAD-0740-8521-12FD674CB101}"/>
              </a:ext>
            </a:extLst>
          </p:cNvPr>
          <p:cNvSpPr/>
          <p:nvPr/>
        </p:nvSpPr>
        <p:spPr>
          <a:xfrm>
            <a:off x="8913400" y="4402311"/>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grpSp>
        <p:nvGrpSpPr>
          <p:cNvPr id="23" name="Group 22">
            <a:extLst>
              <a:ext uri="{FF2B5EF4-FFF2-40B4-BE49-F238E27FC236}">
                <a16:creationId xmlns:a16="http://schemas.microsoft.com/office/drawing/2014/main" id="{7A9A2617-5A98-4C4B-82E1-2EA62A762CD5}"/>
              </a:ext>
            </a:extLst>
          </p:cNvPr>
          <p:cNvGrpSpPr/>
          <p:nvPr/>
        </p:nvGrpSpPr>
        <p:grpSpPr>
          <a:xfrm>
            <a:off x="3405272" y="1280419"/>
            <a:ext cx="7017075" cy="2194960"/>
            <a:chOff x="250535" y="1280419"/>
            <a:chExt cx="8647805" cy="2194960"/>
          </a:xfrm>
        </p:grpSpPr>
        <p:sp>
          <p:nvSpPr>
            <p:cNvPr id="24" name="Rounded Rectangle 23">
              <a:extLst>
                <a:ext uri="{FF2B5EF4-FFF2-40B4-BE49-F238E27FC236}">
                  <a16:creationId xmlns:a16="http://schemas.microsoft.com/office/drawing/2014/main" id="{8DE61AE6-23E2-A047-B12E-E2493CE98E0E}"/>
                </a:ext>
              </a:extLst>
            </p:cNvPr>
            <p:cNvSpPr/>
            <p:nvPr/>
          </p:nvSpPr>
          <p:spPr>
            <a:xfrm>
              <a:off x="250536" y="1777044"/>
              <a:ext cx="8647804" cy="1698335"/>
            </a:xfrm>
            <a:prstGeom prst="roundRect">
              <a:avLst>
                <a:gd name="adj" fmla="val 0"/>
              </a:avLst>
            </a:prstGeom>
            <a:solidFill>
              <a:schemeClr val="accent2">
                <a:lumMod val="20000"/>
                <a:lumOff val="8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000" dirty="0">
                  <a:solidFill>
                    <a:prstClr val="black"/>
                  </a:solidFill>
                  <a:latin typeface="Cambria" panose="02040503050406030204" pitchFamily="18" charset="0"/>
                </a:rPr>
                <a:t>RowHammer vulnerability </a:t>
              </a:r>
              <a:r>
                <a:rPr lang="en-US" sz="2000" b="1" dirty="0">
                  <a:solidFill>
                    <a:prstClr val="black"/>
                  </a:solidFill>
                  <a:latin typeface="Cambria" panose="02040503050406030204" pitchFamily="18" charset="0"/>
                </a:rPr>
                <a:t>significantly varies</a:t>
              </a:r>
              <a:r>
                <a:rPr lang="en-US" sz="2000" dirty="0">
                  <a:solidFill>
                    <a:prstClr val="black"/>
                  </a:solidFill>
                  <a:latin typeface="Cambria" panose="02040503050406030204" pitchFamily="18" charset="0"/>
                </a:rPr>
                <a:t> </a:t>
              </a:r>
            </a:p>
            <a:p>
              <a:pPr algn="ctr" defTabSz="914400">
                <a:defRPr/>
              </a:pPr>
              <a:r>
                <a:rPr lang="en-US" sz="2000" dirty="0">
                  <a:solidFill>
                    <a:prstClr val="black"/>
                  </a:solidFill>
                  <a:latin typeface="Cambria" panose="02040503050406030204" pitchFamily="18" charset="0"/>
                </a:rPr>
                <a:t>across DRAM rows and columns due to </a:t>
              </a:r>
              <a:br>
                <a:rPr lang="en-US" sz="2000" dirty="0">
                  <a:solidFill>
                    <a:prstClr val="black"/>
                  </a:solidFill>
                  <a:latin typeface="Cambria" panose="02040503050406030204" pitchFamily="18" charset="0"/>
                </a:rPr>
              </a:br>
              <a:r>
                <a:rPr lang="en-US" sz="2000" b="1" dirty="0">
                  <a:solidFill>
                    <a:srgbClr val="0070C0"/>
                  </a:solidFill>
                  <a:latin typeface="Cambria" panose="02040503050406030204" pitchFamily="18" charset="0"/>
                </a:rPr>
                <a:t>design</a:t>
              </a:r>
              <a:r>
                <a:rPr lang="en-US" sz="2000" dirty="0">
                  <a:solidFill>
                    <a:prstClr val="white"/>
                  </a:solidFill>
                  <a:latin typeface="Cambria" panose="02040503050406030204" pitchFamily="18" charset="0"/>
                </a:rPr>
                <a:t> </a:t>
              </a:r>
              <a:r>
                <a:rPr lang="en-US" sz="2000" dirty="0">
                  <a:solidFill>
                    <a:prstClr val="black"/>
                  </a:solidFill>
                  <a:latin typeface="Cambria" panose="02040503050406030204" pitchFamily="18" charset="0"/>
                </a:rPr>
                <a:t>and</a:t>
              </a:r>
              <a:r>
                <a:rPr lang="en-US" sz="2000" dirty="0">
                  <a:solidFill>
                    <a:prstClr val="white"/>
                  </a:solidFill>
                  <a:latin typeface="Cambria" panose="02040503050406030204" pitchFamily="18" charset="0"/>
                </a:rPr>
                <a:t> </a:t>
              </a:r>
              <a:r>
                <a:rPr lang="en-US" sz="2000" b="1" dirty="0">
                  <a:solidFill>
                    <a:srgbClr val="C00000"/>
                  </a:solidFill>
                  <a:latin typeface="Cambria" panose="02040503050406030204" pitchFamily="18" charset="0"/>
                </a:rPr>
                <a:t>manufacturing-process</a:t>
              </a:r>
              <a:endParaRPr lang="en-US" sz="2000" dirty="0">
                <a:solidFill>
                  <a:prstClr val="black"/>
                </a:solidFill>
                <a:latin typeface="Cambria" panose="02040503050406030204" pitchFamily="18" charset="0"/>
              </a:endParaRPr>
            </a:p>
          </p:txBody>
        </p:sp>
        <p:sp>
          <p:nvSpPr>
            <p:cNvPr id="25" name="TextBox 24">
              <a:extLst>
                <a:ext uri="{FF2B5EF4-FFF2-40B4-BE49-F238E27FC236}">
                  <a16:creationId xmlns:a16="http://schemas.microsoft.com/office/drawing/2014/main" id="{C42D4915-DB30-6D49-95BA-E71972640024}"/>
                </a:ext>
              </a:extLst>
            </p:cNvPr>
            <p:cNvSpPr txBox="1"/>
            <p:nvPr/>
          </p:nvSpPr>
          <p:spPr>
            <a:xfrm>
              <a:off x="250535" y="1280419"/>
              <a:ext cx="8647804" cy="461665"/>
            </a:xfrm>
            <a:prstGeom prst="rect">
              <a:avLst/>
            </a:prstGeom>
            <a:solidFill>
              <a:schemeClr val="accent2">
                <a:lumMod val="50000"/>
              </a:schemeClr>
            </a:solidFill>
            <a:ln w="76200">
              <a:solidFill>
                <a:schemeClr val="accent2">
                  <a:lumMod val="50000"/>
                </a:schemeClr>
              </a:solidFill>
            </a:ln>
          </p:spPr>
          <p:txBody>
            <a:bodyPr wrap="square" rtlCol="0">
              <a:spAutoFit/>
            </a:bodyPr>
            <a:lstStyle/>
            <a:p>
              <a:pPr algn="ctr" defTabSz="914400">
                <a:defRPr/>
              </a:pPr>
              <a:r>
                <a:rPr lang="en-US" sz="2400" b="1" dirty="0">
                  <a:solidFill>
                    <a:prstClr val="white"/>
                  </a:solidFill>
                  <a:latin typeface="Cambria" panose="02040503050406030204" pitchFamily="18" charset="0"/>
                </a:rPr>
                <a:t>Key Takeaway 1</a:t>
              </a:r>
            </a:p>
          </p:txBody>
        </p:sp>
      </p:grpSp>
      <p:grpSp>
        <p:nvGrpSpPr>
          <p:cNvPr id="26" name="Group 25">
            <a:extLst>
              <a:ext uri="{FF2B5EF4-FFF2-40B4-BE49-F238E27FC236}">
                <a16:creationId xmlns:a16="http://schemas.microsoft.com/office/drawing/2014/main" id="{D185F01E-2954-B145-9320-EE436AF16D7B}"/>
              </a:ext>
            </a:extLst>
          </p:cNvPr>
          <p:cNvGrpSpPr/>
          <p:nvPr/>
        </p:nvGrpSpPr>
        <p:grpSpPr>
          <a:xfrm>
            <a:off x="3405272" y="3904174"/>
            <a:ext cx="7017075" cy="2194960"/>
            <a:chOff x="250535" y="1280419"/>
            <a:chExt cx="8647805" cy="2194960"/>
          </a:xfrm>
          <a:solidFill>
            <a:schemeClr val="accent2">
              <a:lumMod val="20000"/>
              <a:lumOff val="80000"/>
            </a:schemeClr>
          </a:solidFill>
        </p:grpSpPr>
        <p:sp>
          <p:nvSpPr>
            <p:cNvPr id="27" name="Rounded Rectangle 26">
              <a:extLst>
                <a:ext uri="{FF2B5EF4-FFF2-40B4-BE49-F238E27FC236}">
                  <a16:creationId xmlns:a16="http://schemas.microsoft.com/office/drawing/2014/main" id="{5F670F42-28FF-354A-9442-4551E71C90E5}"/>
                </a:ext>
              </a:extLst>
            </p:cNvPr>
            <p:cNvSpPr/>
            <p:nvPr/>
          </p:nvSpPr>
          <p:spPr>
            <a:xfrm>
              <a:off x="250536" y="1777044"/>
              <a:ext cx="8647804" cy="1698335"/>
            </a:xfrm>
            <a:prstGeom prst="roundRect">
              <a:avLst>
                <a:gd name="adj" fmla="val 0"/>
              </a:avLst>
            </a:prstGeom>
            <a:grp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000" b="1" dirty="0">
                  <a:solidFill>
                    <a:prstClr val="black"/>
                  </a:solidFill>
                  <a:latin typeface="Cambria" panose="02040503050406030204" pitchFamily="18" charset="0"/>
                </a:rPr>
                <a:t>Minimum hammer count to induce the first bitflip</a:t>
              </a:r>
              <a:r>
                <a:rPr lang="en-US" sz="2000" dirty="0">
                  <a:solidFill>
                    <a:prstClr val="black"/>
                  </a:solidFill>
                  <a:latin typeface="Cambria" panose="02040503050406030204" pitchFamily="18" charset="0"/>
                </a:rPr>
                <a:t> </a:t>
              </a:r>
              <a:r>
                <a:rPr lang="en-US" sz="2000" b="1" dirty="0">
                  <a:solidFill>
                    <a:prstClr val="black"/>
                  </a:solidFill>
                  <a:latin typeface="Cambria" panose="02040503050406030204" pitchFamily="18" charset="0"/>
                </a:rPr>
                <a:t>(</a:t>
              </a:r>
              <a:r>
                <a:rPr lang="en-US" sz="2000" b="1" i="1" dirty="0" err="1">
                  <a:solidFill>
                    <a:prstClr val="black"/>
                  </a:solidFill>
                  <a:latin typeface="Cambria" panose="02040503050406030204" pitchFamily="18" charset="0"/>
                </a:rPr>
                <a:t>HC</a:t>
              </a:r>
              <a:r>
                <a:rPr lang="en-US" sz="2000" b="1" i="1" baseline="-25000" dirty="0" err="1">
                  <a:solidFill>
                    <a:prstClr val="black"/>
                  </a:solidFill>
                  <a:latin typeface="Cambria" panose="02040503050406030204" pitchFamily="18" charset="0"/>
                </a:rPr>
                <a:t>first</a:t>
              </a:r>
              <a:r>
                <a:rPr lang="en-US" sz="2000" b="1" dirty="0">
                  <a:solidFill>
                    <a:prstClr val="black"/>
                  </a:solidFill>
                  <a:latin typeface="Cambria" panose="02040503050406030204" pitchFamily="18" charset="0"/>
                </a:rPr>
                <a:t>) </a:t>
              </a:r>
              <a:br>
                <a:rPr lang="en-US" sz="2000" b="1" dirty="0">
                  <a:solidFill>
                    <a:prstClr val="black"/>
                  </a:solidFill>
                  <a:latin typeface="Cambria" panose="02040503050406030204" pitchFamily="18" charset="0"/>
                </a:rPr>
              </a:br>
              <a:r>
                <a:rPr lang="en-US" sz="2000" dirty="0">
                  <a:solidFill>
                    <a:prstClr val="black"/>
                  </a:solidFill>
                  <a:latin typeface="Cambria" panose="02040503050406030204" pitchFamily="18" charset="0"/>
                </a:rPr>
                <a:t>significantly varies</a:t>
              </a:r>
              <a:r>
                <a:rPr lang="en-US" sz="2000" b="1" dirty="0">
                  <a:solidFill>
                    <a:prstClr val="black"/>
                  </a:solidFill>
                  <a:latin typeface="Cambria" panose="02040503050406030204" pitchFamily="18" charset="0"/>
                </a:rPr>
                <a:t> across rows </a:t>
              </a:r>
              <a:r>
                <a:rPr lang="en-US" sz="2000" b="1" dirty="0">
                  <a:solidFill>
                    <a:srgbClr val="C00000"/>
                  </a:solidFill>
                  <a:latin typeface="Cambria" panose="02040503050406030204" pitchFamily="18" charset="0"/>
                </a:rPr>
                <a:t>in a subarray</a:t>
              </a:r>
              <a:r>
                <a:rPr lang="en-US" sz="2000" b="1" dirty="0">
                  <a:solidFill>
                    <a:srgbClr val="0070C0"/>
                  </a:solidFill>
                  <a:latin typeface="Cambria" panose="02040503050406030204" pitchFamily="18" charset="0"/>
                </a:rPr>
                <a:t> </a:t>
              </a:r>
            </a:p>
            <a:p>
              <a:pPr algn="ctr" defTabSz="914400">
                <a:defRPr/>
              </a:pPr>
              <a:r>
                <a:rPr lang="en-US" sz="2000" dirty="0">
                  <a:solidFill>
                    <a:prstClr val="black"/>
                  </a:solidFill>
                  <a:latin typeface="Cambria" panose="02040503050406030204" pitchFamily="18" charset="0"/>
                </a:rPr>
                <a:t>but </a:t>
              </a:r>
              <a:r>
                <a:rPr lang="en-US" sz="2000" b="1" dirty="0">
                  <a:solidFill>
                    <a:srgbClr val="0070C0"/>
                  </a:solidFill>
                  <a:latin typeface="Cambria" panose="02040503050406030204" pitchFamily="18" charset="0"/>
                </a:rPr>
                <a:t>not as much across subarrays</a:t>
              </a:r>
              <a:endParaRPr lang="en-US" sz="2000" dirty="0">
                <a:solidFill>
                  <a:prstClr val="black"/>
                </a:solidFill>
                <a:latin typeface="Cambria" panose="02040503050406030204" pitchFamily="18" charset="0"/>
              </a:endParaRPr>
            </a:p>
          </p:txBody>
        </p:sp>
        <p:sp>
          <p:nvSpPr>
            <p:cNvPr id="28" name="TextBox 27">
              <a:extLst>
                <a:ext uri="{FF2B5EF4-FFF2-40B4-BE49-F238E27FC236}">
                  <a16:creationId xmlns:a16="http://schemas.microsoft.com/office/drawing/2014/main" id="{7BE38E7E-3E1C-D340-A950-CFC4F018A9C0}"/>
                </a:ext>
              </a:extLst>
            </p:cNvPr>
            <p:cNvSpPr txBox="1"/>
            <p:nvPr/>
          </p:nvSpPr>
          <p:spPr>
            <a:xfrm>
              <a:off x="250535" y="1280419"/>
              <a:ext cx="8647804" cy="461665"/>
            </a:xfrm>
            <a:prstGeom prst="rect">
              <a:avLst/>
            </a:prstGeom>
            <a:solidFill>
              <a:schemeClr val="accent2">
                <a:lumMod val="50000"/>
              </a:schemeClr>
            </a:solidFill>
            <a:ln w="76200">
              <a:solidFill>
                <a:schemeClr val="accent2">
                  <a:lumMod val="50000"/>
                </a:schemeClr>
              </a:solidFill>
            </a:ln>
          </p:spPr>
          <p:txBody>
            <a:bodyPr wrap="square" rtlCol="0">
              <a:spAutoFit/>
            </a:bodyPr>
            <a:lstStyle/>
            <a:p>
              <a:pPr algn="ctr" defTabSz="914400">
                <a:defRPr/>
              </a:pPr>
              <a:r>
                <a:rPr lang="en-US" sz="2400" b="1" dirty="0">
                  <a:solidFill>
                    <a:prstClr val="white"/>
                  </a:solidFill>
                  <a:latin typeface="Cambria" panose="02040503050406030204" pitchFamily="18" charset="0"/>
                </a:rPr>
                <a:t>Key Takeaway 2</a:t>
              </a:r>
            </a:p>
          </p:txBody>
        </p:sp>
      </p:grpSp>
      <p:sp>
        <p:nvSpPr>
          <p:cNvPr id="4" name="TextBox 3">
            <a:extLst>
              <a:ext uri="{FF2B5EF4-FFF2-40B4-BE49-F238E27FC236}">
                <a16:creationId xmlns:a16="http://schemas.microsoft.com/office/drawing/2014/main" id="{4C4926E1-33DB-02CE-632E-7CE06001F243}"/>
              </a:ext>
            </a:extLst>
          </p:cNvPr>
          <p:cNvSpPr txBox="1"/>
          <p:nvPr/>
        </p:nvSpPr>
        <p:spPr>
          <a:xfrm>
            <a:off x="1524007" y="978383"/>
            <a:ext cx="1881265" cy="2477601"/>
          </a:xfrm>
          <a:prstGeom prst="rect">
            <a:avLst/>
          </a:prstGeom>
          <a:noFill/>
        </p:spPr>
        <p:txBody>
          <a:bodyPr wrap="square" rtlCol="0">
            <a:spAutoFit/>
          </a:bodyPr>
          <a:lstStyle/>
          <a:p>
            <a:pPr algn="ctr">
              <a:defRPr/>
            </a:pPr>
            <a:r>
              <a:rPr lang="en-CH" sz="11500" b="1" dirty="0">
                <a:solidFill>
                  <a:srgbClr val="ED7D31">
                    <a:lumMod val="75000"/>
                  </a:srgbClr>
                </a:solidFill>
                <a:latin typeface="Font Awesome 5 Free Regular" panose="02000503000000000000" pitchFamily="2" charset="0"/>
              </a:rPr>
              <a:t></a:t>
            </a:r>
            <a:endParaRPr lang="en-CH" sz="11500" dirty="0">
              <a:solidFill>
                <a:srgbClr val="ED7D31">
                  <a:lumMod val="75000"/>
                </a:srgbClr>
              </a:solidFill>
              <a:latin typeface="Font Awesome 5 Free Regular" panose="02000503000000000000" pitchFamily="2" charset="0"/>
            </a:endParaRPr>
          </a:p>
          <a:p>
            <a:pPr algn="ctr">
              <a:defRPr/>
            </a:pPr>
            <a:r>
              <a:rPr lang="en-CH" sz="2000" dirty="0">
                <a:solidFill>
                  <a:srgbClr val="ED7D31">
                    <a:lumMod val="75000"/>
                  </a:srgbClr>
                </a:solidFill>
                <a:latin typeface="Cambria" panose="02040503050406030204" pitchFamily="18" charset="0"/>
              </a:rPr>
              <a:t>In-Chip</a:t>
            </a:r>
          </a:p>
          <a:p>
            <a:pPr algn="ctr">
              <a:defRPr/>
            </a:pPr>
            <a:r>
              <a:rPr lang="en-CH" sz="2000" dirty="0">
                <a:solidFill>
                  <a:srgbClr val="ED7D31">
                    <a:lumMod val="75000"/>
                  </a:srgbClr>
                </a:solidFill>
                <a:latin typeface="Cambria" panose="02040503050406030204" pitchFamily="18" charset="0"/>
              </a:rPr>
              <a:t>Variations</a:t>
            </a:r>
            <a:endParaRPr lang="en-US" sz="2000" dirty="0">
              <a:solidFill>
                <a:srgbClr val="ED7D31">
                  <a:lumMod val="75000"/>
                </a:srgbClr>
              </a:solidFill>
              <a:latin typeface="Cambria" panose="02040503050406030204" pitchFamily="18" charset="0"/>
            </a:endParaRPr>
          </a:p>
        </p:txBody>
      </p:sp>
    </p:spTree>
    <p:extLst>
      <p:ext uri="{BB962C8B-B14F-4D97-AF65-F5344CB8AC3E}">
        <p14:creationId xmlns:p14="http://schemas.microsoft.com/office/powerpoint/2010/main" val="27863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0D9246-913D-036D-3214-1DE085CFE2D4}"/>
              </a:ext>
            </a:extLst>
          </p:cNvPr>
          <p:cNvSpPr/>
          <p:nvPr/>
        </p:nvSpPr>
        <p:spPr>
          <a:xfrm>
            <a:off x="3200401" y="1690249"/>
            <a:ext cx="6248399" cy="298478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864D8-C971-E93D-0D8A-D0E0F1CC67BD}"/>
              </a:ext>
            </a:extLst>
          </p:cNvPr>
          <p:cNvSpPr>
            <a:spLocks noGrp="1"/>
          </p:cNvSpPr>
          <p:nvPr>
            <p:ph type="title"/>
          </p:nvPr>
        </p:nvSpPr>
        <p:spPr/>
        <p:txBody>
          <a:bodyPr>
            <a:normAutofit fontScale="90000"/>
          </a:bodyPr>
          <a:lstStyle/>
          <a:p>
            <a:r>
              <a:rPr lang="en-US" dirty="0"/>
              <a:t>Regularity in Spatial Variation of Read Disturbance across DRAM Rows </a:t>
            </a:r>
          </a:p>
        </p:txBody>
      </p:sp>
      <p:sp>
        <p:nvSpPr>
          <p:cNvPr id="4" name="Slide Number Placeholder 3">
            <a:extLst>
              <a:ext uri="{FF2B5EF4-FFF2-40B4-BE49-F238E27FC236}">
                <a16:creationId xmlns:a16="http://schemas.microsoft.com/office/drawing/2014/main" id="{D29792CE-CF3F-FCE5-9927-B429CB969B5C}"/>
              </a:ext>
            </a:extLst>
          </p:cNvPr>
          <p:cNvSpPr>
            <a:spLocks noGrp="1"/>
          </p:cNvSpPr>
          <p:nvPr>
            <p:ph type="sldNum" sz="quarter" idx="12"/>
          </p:nvPr>
        </p:nvSpPr>
        <p:spPr/>
        <p:txBody>
          <a:bodyPr/>
          <a:lstStyle/>
          <a:p>
            <a:fld id="{676C2683-0D41-1E45-8714-724CB2570654}" type="slidenum">
              <a:rPr lang="en-US" smtClean="0"/>
              <a:pPr/>
              <a:t>81</a:t>
            </a:fld>
            <a:endParaRPr lang="en-US" dirty="0"/>
          </a:p>
        </p:txBody>
      </p:sp>
      <p:sp>
        <p:nvSpPr>
          <p:cNvPr id="11" name="Rounded Rectangle 10">
            <a:extLst>
              <a:ext uri="{FF2B5EF4-FFF2-40B4-BE49-F238E27FC236}">
                <a16:creationId xmlns:a16="http://schemas.microsoft.com/office/drawing/2014/main" id="{6ED1A00B-7DF5-7195-8796-ACB4DA495F4A}"/>
              </a:ext>
            </a:extLst>
          </p:cNvPr>
          <p:cNvSpPr/>
          <p:nvPr/>
        </p:nvSpPr>
        <p:spPr>
          <a:xfrm>
            <a:off x="1523999" y="5414566"/>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TextBox 2">
            <a:extLst>
              <a:ext uri="{FF2B5EF4-FFF2-40B4-BE49-F238E27FC236}">
                <a16:creationId xmlns:a16="http://schemas.microsoft.com/office/drawing/2014/main" id="{5897AB78-1B71-2E3E-67A9-C300499AA368}"/>
              </a:ext>
            </a:extLst>
          </p:cNvPr>
          <p:cNvSpPr txBox="1"/>
          <p:nvPr/>
        </p:nvSpPr>
        <p:spPr>
          <a:xfrm rot="16200000">
            <a:off x="60296" y="3005174"/>
            <a:ext cx="4107521" cy="646331"/>
          </a:xfrm>
          <a:prstGeom prst="rect">
            <a:avLst/>
          </a:prstGeom>
          <a:solidFill>
            <a:schemeClr val="bg1"/>
          </a:solidFill>
        </p:spPr>
        <p:txBody>
          <a:bodyPr wrap="square" rtlCol="0">
            <a:spAutoFit/>
          </a:bodyPr>
          <a:lstStyle/>
          <a:p>
            <a:pPr algn="ctr"/>
            <a:r>
              <a:rPr lang="en-US" dirty="0">
                <a:latin typeface="Cambria" panose="02040503050406030204" pitchFamily="18" charset="0"/>
              </a:rPr>
              <a:t>The minimum hammer count</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endParaRPr lang="en-US" sz="1600" baseline="-25000" dirty="0">
              <a:latin typeface="Cambria" panose="02040503050406030204" pitchFamily="18" charset="0"/>
            </a:endParaRPr>
          </a:p>
        </p:txBody>
      </p:sp>
      <p:sp>
        <p:nvSpPr>
          <p:cNvPr id="13" name="TextBox 12">
            <a:extLst>
              <a:ext uri="{FF2B5EF4-FFF2-40B4-BE49-F238E27FC236}">
                <a16:creationId xmlns:a16="http://schemas.microsoft.com/office/drawing/2014/main" id="{C2862810-F3EE-FA10-5ED0-94FB8F8E7A13}"/>
              </a:ext>
            </a:extLst>
          </p:cNvPr>
          <p:cNvSpPr txBox="1"/>
          <p:nvPr/>
        </p:nvSpPr>
        <p:spPr>
          <a:xfrm>
            <a:off x="3511422" y="4980297"/>
            <a:ext cx="6176864"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DRAM Row Address</a:t>
            </a:r>
          </a:p>
        </p:txBody>
      </p:sp>
      <p:pic>
        <p:nvPicPr>
          <p:cNvPr id="12" name="Picture 11">
            <a:extLst>
              <a:ext uri="{FF2B5EF4-FFF2-40B4-BE49-F238E27FC236}">
                <a16:creationId xmlns:a16="http://schemas.microsoft.com/office/drawing/2014/main" id="{0EDAA347-6D4B-D667-69AB-B80D5FAF8FDC}"/>
              </a:ext>
            </a:extLst>
          </p:cNvPr>
          <p:cNvPicPr>
            <a:picLocks noChangeAspect="1"/>
          </p:cNvPicPr>
          <p:nvPr/>
        </p:nvPicPr>
        <p:blipFill rotWithShape="1">
          <a:blip r:embed="rId3">
            <a:clrChange>
              <a:clrFrom>
                <a:srgbClr val="FFFFFF"/>
              </a:clrFrom>
              <a:clrTo>
                <a:srgbClr val="FFFFFF">
                  <a:alpha val="0"/>
                </a:srgbClr>
              </a:clrTo>
            </a:clrChange>
          </a:blip>
          <a:srcRect l="7089" t="1078" b="10461"/>
          <a:stretch/>
        </p:blipFill>
        <p:spPr>
          <a:xfrm>
            <a:off x="2393585" y="1505577"/>
            <a:ext cx="7404830" cy="3474720"/>
          </a:xfrm>
          <a:prstGeom prst="rect">
            <a:avLst/>
          </a:prstGeom>
        </p:spPr>
      </p:pic>
      <p:sp>
        <p:nvSpPr>
          <p:cNvPr id="7" name="Rectangle 6">
            <a:extLst>
              <a:ext uri="{FF2B5EF4-FFF2-40B4-BE49-F238E27FC236}">
                <a16:creationId xmlns:a16="http://schemas.microsoft.com/office/drawing/2014/main" id="{997141A1-5709-DF1F-F223-C81E82AB42F5}"/>
              </a:ext>
            </a:extLst>
          </p:cNvPr>
          <p:cNvSpPr/>
          <p:nvPr/>
        </p:nvSpPr>
        <p:spPr>
          <a:xfrm>
            <a:off x="3200401" y="1690249"/>
            <a:ext cx="6248399" cy="298478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1B997D5-2DE8-6798-824E-C7F8F67280CE}"/>
              </a:ext>
            </a:extLst>
          </p:cNvPr>
          <p:cNvPicPr>
            <a:picLocks noChangeAspect="1"/>
          </p:cNvPicPr>
          <p:nvPr/>
        </p:nvPicPr>
        <p:blipFill rotWithShape="1">
          <a:blip r:embed="rId3">
            <a:clrChange>
              <a:clrFrom>
                <a:srgbClr val="FFFFFF"/>
              </a:clrFrom>
              <a:clrTo>
                <a:srgbClr val="FFFFFF">
                  <a:alpha val="0"/>
                </a:srgbClr>
              </a:clrTo>
            </a:clrChange>
          </a:blip>
          <a:srcRect l="7089" t="1078" b="10461"/>
          <a:stretch/>
        </p:blipFill>
        <p:spPr>
          <a:xfrm>
            <a:off x="2393580" y="1506312"/>
            <a:ext cx="7404830" cy="3474720"/>
          </a:xfrm>
          <a:prstGeom prst="rect">
            <a:avLst/>
          </a:prstGeom>
        </p:spPr>
      </p:pic>
      <p:sp>
        <p:nvSpPr>
          <p:cNvPr id="8" name="TextBox 7">
            <a:extLst>
              <a:ext uri="{FF2B5EF4-FFF2-40B4-BE49-F238E27FC236}">
                <a16:creationId xmlns:a16="http://schemas.microsoft.com/office/drawing/2014/main" id="{BBD0B643-84FD-F828-4369-CA07AF538680}"/>
              </a:ext>
            </a:extLst>
          </p:cNvPr>
          <p:cNvSpPr txBox="1"/>
          <p:nvPr/>
        </p:nvSpPr>
        <p:spPr>
          <a:xfrm>
            <a:off x="3377229" y="1320911"/>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Tree>
    <p:extLst>
      <p:ext uri="{BB962C8B-B14F-4D97-AF65-F5344CB8AC3E}">
        <p14:creationId xmlns:p14="http://schemas.microsoft.com/office/powerpoint/2010/main" val="28630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3" grpId="0" animBg="1"/>
      <p:bldP spid="7" grpId="0" animBg="1"/>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8A608-9768-549B-9FB1-EF946C858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D7B6A-0CDD-1736-F4CA-1E263D87D93A}"/>
              </a:ext>
            </a:extLst>
          </p:cNvPr>
          <p:cNvSpPr>
            <a:spLocks noGrp="1"/>
          </p:cNvSpPr>
          <p:nvPr>
            <p:ph type="title"/>
          </p:nvPr>
        </p:nvSpPr>
        <p:spPr/>
        <p:txBody>
          <a:bodyPr>
            <a:normAutofit fontScale="90000"/>
          </a:bodyPr>
          <a:lstStyle/>
          <a:p>
            <a:r>
              <a:rPr lang="en-US" dirty="0"/>
              <a:t>Regularity in Spatial Variation of Read Disturbance across DRAM Rows </a:t>
            </a:r>
          </a:p>
        </p:txBody>
      </p:sp>
      <p:sp>
        <p:nvSpPr>
          <p:cNvPr id="4" name="Slide Number Placeholder 3">
            <a:extLst>
              <a:ext uri="{FF2B5EF4-FFF2-40B4-BE49-F238E27FC236}">
                <a16:creationId xmlns:a16="http://schemas.microsoft.com/office/drawing/2014/main" id="{9A70CDDA-0040-6297-9B5E-585E9B79AF51}"/>
              </a:ext>
            </a:extLst>
          </p:cNvPr>
          <p:cNvSpPr>
            <a:spLocks noGrp="1"/>
          </p:cNvSpPr>
          <p:nvPr>
            <p:ph type="sldNum" sz="quarter" idx="12"/>
          </p:nvPr>
        </p:nvSpPr>
        <p:spPr/>
        <p:txBody>
          <a:bodyPr/>
          <a:lstStyle/>
          <a:p>
            <a:fld id="{676C2683-0D41-1E45-8714-724CB2570654}" type="slidenum">
              <a:rPr lang="en-US" smtClean="0"/>
              <a:pPr/>
              <a:t>82</a:t>
            </a:fld>
            <a:endParaRPr lang="en-US" dirty="0"/>
          </a:p>
        </p:txBody>
      </p:sp>
      <p:sp>
        <p:nvSpPr>
          <p:cNvPr id="6" name="TextBox 5">
            <a:extLst>
              <a:ext uri="{FF2B5EF4-FFF2-40B4-BE49-F238E27FC236}">
                <a16:creationId xmlns:a16="http://schemas.microsoft.com/office/drawing/2014/main" id="{16C8496F-5CFB-3762-14E7-6F8F676174A5}"/>
              </a:ext>
            </a:extLst>
          </p:cNvPr>
          <p:cNvSpPr txBox="1"/>
          <p:nvPr/>
        </p:nvSpPr>
        <p:spPr>
          <a:xfrm>
            <a:off x="3511422" y="4980297"/>
            <a:ext cx="6176864"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DRAM Row Address</a:t>
            </a:r>
          </a:p>
        </p:txBody>
      </p:sp>
      <p:sp>
        <p:nvSpPr>
          <p:cNvPr id="7" name="TextBox 6">
            <a:extLst>
              <a:ext uri="{FF2B5EF4-FFF2-40B4-BE49-F238E27FC236}">
                <a16:creationId xmlns:a16="http://schemas.microsoft.com/office/drawing/2014/main" id="{73DEB398-754A-57BB-766C-94F1DAE8C5FE}"/>
              </a:ext>
            </a:extLst>
          </p:cNvPr>
          <p:cNvSpPr txBox="1"/>
          <p:nvPr/>
        </p:nvSpPr>
        <p:spPr>
          <a:xfrm rot="16200000">
            <a:off x="60296" y="3005174"/>
            <a:ext cx="4107521" cy="646331"/>
          </a:xfrm>
          <a:prstGeom prst="rect">
            <a:avLst/>
          </a:prstGeom>
          <a:solidFill>
            <a:schemeClr val="bg1"/>
          </a:solid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endParaRPr lang="en-US" sz="1600" baseline="-25000" dirty="0">
              <a:latin typeface="Cambria" panose="02040503050406030204" pitchFamily="18" charset="0"/>
            </a:endParaRPr>
          </a:p>
        </p:txBody>
      </p:sp>
      <p:sp>
        <p:nvSpPr>
          <p:cNvPr id="8" name="TextBox 7">
            <a:extLst>
              <a:ext uri="{FF2B5EF4-FFF2-40B4-BE49-F238E27FC236}">
                <a16:creationId xmlns:a16="http://schemas.microsoft.com/office/drawing/2014/main" id="{C54DBF44-6900-4265-DF6A-8BB78B5E41A9}"/>
              </a:ext>
            </a:extLst>
          </p:cNvPr>
          <p:cNvSpPr txBox="1"/>
          <p:nvPr/>
        </p:nvSpPr>
        <p:spPr>
          <a:xfrm>
            <a:off x="3351829" y="1287385"/>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
        <p:nvSpPr>
          <p:cNvPr id="11" name="Rounded Rectangle 10">
            <a:extLst>
              <a:ext uri="{FF2B5EF4-FFF2-40B4-BE49-F238E27FC236}">
                <a16:creationId xmlns:a16="http://schemas.microsoft.com/office/drawing/2014/main" id="{EDA27760-A11A-DACE-FBA2-110EA7A526BC}"/>
              </a:ext>
            </a:extLst>
          </p:cNvPr>
          <p:cNvSpPr/>
          <p:nvPr/>
        </p:nvSpPr>
        <p:spPr>
          <a:xfrm>
            <a:off x="1523999" y="5414566"/>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Rectangle 2">
            <a:extLst>
              <a:ext uri="{FF2B5EF4-FFF2-40B4-BE49-F238E27FC236}">
                <a16:creationId xmlns:a16="http://schemas.microsoft.com/office/drawing/2014/main" id="{27EB3344-7B9A-78AB-5BF8-2C7BEABEEA4F}"/>
              </a:ext>
            </a:extLst>
          </p:cNvPr>
          <p:cNvSpPr/>
          <p:nvPr/>
        </p:nvSpPr>
        <p:spPr>
          <a:xfrm>
            <a:off x="3339128" y="1839609"/>
            <a:ext cx="5982672" cy="288281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numbers and lines&#10;&#10;Description automatically generated">
            <a:extLst>
              <a:ext uri="{FF2B5EF4-FFF2-40B4-BE49-F238E27FC236}">
                <a16:creationId xmlns:a16="http://schemas.microsoft.com/office/drawing/2014/main" id="{83804F62-977E-F1B6-B309-ADBF2B3546F3}"/>
              </a:ext>
            </a:extLst>
          </p:cNvPr>
          <p:cNvPicPr>
            <a:picLocks noChangeAspect="1"/>
          </p:cNvPicPr>
          <p:nvPr/>
        </p:nvPicPr>
        <p:blipFill rotWithShape="1">
          <a:blip r:embed="rId3">
            <a:clrChange>
              <a:clrFrom>
                <a:srgbClr val="FFFFFF"/>
              </a:clrFrom>
              <a:clrTo>
                <a:srgbClr val="FFFFFF">
                  <a:alpha val="0"/>
                </a:srgbClr>
              </a:clrTo>
            </a:clrChange>
          </a:blip>
          <a:srcRect l="7857" b="10386"/>
          <a:stretch/>
        </p:blipFill>
        <p:spPr>
          <a:xfrm>
            <a:off x="2471427" y="1591626"/>
            <a:ext cx="7249146" cy="3474720"/>
          </a:xfrm>
          <a:prstGeom prst="rect">
            <a:avLst/>
          </a:prstGeom>
        </p:spPr>
      </p:pic>
    </p:spTree>
    <p:extLst>
      <p:ext uri="{BB962C8B-B14F-4D97-AF65-F5344CB8AC3E}">
        <p14:creationId xmlns:p14="http://schemas.microsoft.com/office/powerpoint/2010/main" val="3297594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C4C37-DD4D-3BE0-C3E2-FBBF1FDC2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044C3-5590-FD20-67A8-7DE67B401E6C}"/>
              </a:ext>
            </a:extLst>
          </p:cNvPr>
          <p:cNvSpPr>
            <a:spLocks noGrp="1"/>
          </p:cNvSpPr>
          <p:nvPr>
            <p:ph type="title"/>
          </p:nvPr>
        </p:nvSpPr>
        <p:spPr/>
        <p:txBody>
          <a:bodyPr>
            <a:normAutofit fontScale="90000"/>
          </a:bodyPr>
          <a:lstStyle/>
          <a:p>
            <a:r>
              <a:rPr lang="en-US" dirty="0"/>
              <a:t>Regularity in Spatial Variation of Read Disturbance across DRAM Rows </a:t>
            </a:r>
          </a:p>
        </p:txBody>
      </p:sp>
      <p:sp>
        <p:nvSpPr>
          <p:cNvPr id="4" name="Slide Number Placeholder 3">
            <a:extLst>
              <a:ext uri="{FF2B5EF4-FFF2-40B4-BE49-F238E27FC236}">
                <a16:creationId xmlns:a16="http://schemas.microsoft.com/office/drawing/2014/main" id="{7888627A-FE6A-4D0E-19B7-88F5B0676A36}"/>
              </a:ext>
            </a:extLst>
          </p:cNvPr>
          <p:cNvSpPr>
            <a:spLocks noGrp="1"/>
          </p:cNvSpPr>
          <p:nvPr>
            <p:ph type="sldNum" sz="quarter" idx="12"/>
          </p:nvPr>
        </p:nvSpPr>
        <p:spPr/>
        <p:txBody>
          <a:bodyPr/>
          <a:lstStyle/>
          <a:p>
            <a:fld id="{676C2683-0D41-1E45-8714-724CB2570654}" type="slidenum">
              <a:rPr lang="en-US" smtClean="0"/>
              <a:pPr/>
              <a:t>83</a:t>
            </a:fld>
            <a:endParaRPr lang="en-US" dirty="0"/>
          </a:p>
        </p:txBody>
      </p:sp>
      <p:sp>
        <p:nvSpPr>
          <p:cNvPr id="6" name="TextBox 5">
            <a:extLst>
              <a:ext uri="{FF2B5EF4-FFF2-40B4-BE49-F238E27FC236}">
                <a16:creationId xmlns:a16="http://schemas.microsoft.com/office/drawing/2014/main" id="{21F77FAF-A5E3-6C27-8F20-DF1B664BDF8C}"/>
              </a:ext>
            </a:extLst>
          </p:cNvPr>
          <p:cNvSpPr txBox="1"/>
          <p:nvPr/>
        </p:nvSpPr>
        <p:spPr>
          <a:xfrm>
            <a:off x="3511422" y="4980297"/>
            <a:ext cx="6176864" cy="369332"/>
          </a:xfrm>
          <a:prstGeom prst="rect">
            <a:avLst/>
          </a:prstGeom>
          <a:solidFill>
            <a:schemeClr val="bg1"/>
          </a:solidFill>
        </p:spPr>
        <p:txBody>
          <a:bodyPr wrap="square" rtlCol="0">
            <a:spAutoFit/>
          </a:bodyPr>
          <a:lstStyle/>
          <a:p>
            <a:pPr algn="ctr"/>
            <a:r>
              <a:rPr lang="en-US" dirty="0">
                <a:latin typeface="Cambria" panose="02040503050406030204" pitchFamily="18" charset="0"/>
              </a:rPr>
              <a:t>DRAM Row Address</a:t>
            </a:r>
          </a:p>
        </p:txBody>
      </p:sp>
      <p:sp>
        <p:nvSpPr>
          <p:cNvPr id="7" name="TextBox 6">
            <a:extLst>
              <a:ext uri="{FF2B5EF4-FFF2-40B4-BE49-F238E27FC236}">
                <a16:creationId xmlns:a16="http://schemas.microsoft.com/office/drawing/2014/main" id="{AA2E6612-E4ED-3218-A674-B0E1D57DB7A9}"/>
              </a:ext>
            </a:extLst>
          </p:cNvPr>
          <p:cNvSpPr txBox="1"/>
          <p:nvPr/>
        </p:nvSpPr>
        <p:spPr>
          <a:xfrm rot="16200000">
            <a:off x="60296" y="3005174"/>
            <a:ext cx="4107521" cy="646331"/>
          </a:xfrm>
          <a:prstGeom prst="rect">
            <a:avLst/>
          </a:prstGeom>
          <a:solidFill>
            <a:schemeClr val="bg1"/>
          </a:solid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endParaRPr lang="en-US" sz="1600" baseline="-25000" dirty="0">
              <a:latin typeface="Cambria" panose="02040503050406030204" pitchFamily="18" charset="0"/>
            </a:endParaRPr>
          </a:p>
        </p:txBody>
      </p:sp>
      <p:sp>
        <p:nvSpPr>
          <p:cNvPr id="8" name="TextBox 7">
            <a:extLst>
              <a:ext uri="{FF2B5EF4-FFF2-40B4-BE49-F238E27FC236}">
                <a16:creationId xmlns:a16="http://schemas.microsoft.com/office/drawing/2014/main" id="{083243D8-F3B1-7020-B2EE-6155A8A4E905}"/>
              </a:ext>
            </a:extLst>
          </p:cNvPr>
          <p:cNvSpPr txBox="1"/>
          <p:nvPr/>
        </p:nvSpPr>
        <p:spPr>
          <a:xfrm>
            <a:off x="3351829" y="1287385"/>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sp>
        <p:nvSpPr>
          <p:cNvPr id="11" name="Rounded Rectangle 10">
            <a:extLst>
              <a:ext uri="{FF2B5EF4-FFF2-40B4-BE49-F238E27FC236}">
                <a16:creationId xmlns:a16="http://schemas.microsoft.com/office/drawing/2014/main" id="{1D500725-8725-BF03-CDB3-076E211C6FC4}"/>
              </a:ext>
            </a:extLst>
          </p:cNvPr>
          <p:cNvSpPr/>
          <p:nvPr/>
        </p:nvSpPr>
        <p:spPr>
          <a:xfrm>
            <a:off x="1523999" y="5414566"/>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Rectangle 2">
            <a:extLst>
              <a:ext uri="{FF2B5EF4-FFF2-40B4-BE49-F238E27FC236}">
                <a16:creationId xmlns:a16="http://schemas.microsoft.com/office/drawing/2014/main" id="{62E488DF-9F9D-D645-B2EB-C9B30E2FD39B}"/>
              </a:ext>
            </a:extLst>
          </p:cNvPr>
          <p:cNvSpPr/>
          <p:nvPr/>
        </p:nvSpPr>
        <p:spPr>
          <a:xfrm>
            <a:off x="3217161" y="1772449"/>
            <a:ext cx="6176865" cy="29309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DA71BD-F3CA-E7D6-6A97-3AF486DEC05B}"/>
              </a:ext>
            </a:extLst>
          </p:cNvPr>
          <p:cNvPicPr>
            <a:picLocks noChangeAspect="1"/>
          </p:cNvPicPr>
          <p:nvPr/>
        </p:nvPicPr>
        <p:blipFill rotWithShape="1">
          <a:blip r:embed="rId3">
            <a:clrChange>
              <a:clrFrom>
                <a:srgbClr val="FFFFFF"/>
              </a:clrFrom>
              <a:clrTo>
                <a:srgbClr val="FFFFFF">
                  <a:alpha val="0"/>
                </a:srgbClr>
              </a:clrTo>
            </a:clrChange>
          </a:blip>
          <a:srcRect l="7428" t="657" b="10729"/>
          <a:stretch/>
        </p:blipFill>
        <p:spPr>
          <a:xfrm>
            <a:off x="2457618" y="1638689"/>
            <a:ext cx="7276779" cy="3383280"/>
          </a:xfrm>
          <a:prstGeom prst="rect">
            <a:avLst/>
          </a:prstGeom>
        </p:spPr>
      </p:pic>
    </p:spTree>
    <p:extLst>
      <p:ext uri="{BB962C8B-B14F-4D97-AF65-F5344CB8AC3E}">
        <p14:creationId xmlns:p14="http://schemas.microsoft.com/office/powerpoint/2010/main" val="16824302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A808F-9899-7698-C3DB-C51D9B7D961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577C5E7-7B0F-7E3C-A22B-F4D5D7051982}"/>
              </a:ext>
            </a:extLst>
          </p:cNvPr>
          <p:cNvSpPr>
            <a:spLocks noGrp="1"/>
          </p:cNvSpPr>
          <p:nvPr>
            <p:ph type="title"/>
          </p:nvPr>
        </p:nvSpPr>
        <p:spPr/>
        <p:txBody>
          <a:bodyPr>
            <a:normAutofit fontScale="90000"/>
          </a:bodyPr>
          <a:lstStyle/>
          <a:p>
            <a:r>
              <a:rPr lang="en-US" dirty="0"/>
              <a:t>Predictability of Read Disturbance Vulnerability</a:t>
            </a:r>
          </a:p>
        </p:txBody>
      </p:sp>
      <p:sp>
        <p:nvSpPr>
          <p:cNvPr id="4" name="Content Placeholder 3">
            <a:extLst>
              <a:ext uri="{FF2B5EF4-FFF2-40B4-BE49-F238E27FC236}">
                <a16:creationId xmlns:a16="http://schemas.microsoft.com/office/drawing/2014/main" id="{BF7BE2BC-AD31-53A1-19B4-DADFC6D0DDB2}"/>
              </a:ext>
            </a:extLst>
          </p:cNvPr>
          <p:cNvSpPr>
            <a:spLocks noGrp="1"/>
          </p:cNvSpPr>
          <p:nvPr>
            <p:ph idx="1"/>
          </p:nvPr>
        </p:nvSpPr>
        <p:spPr>
          <a:xfrm>
            <a:off x="1524006" y="965208"/>
            <a:ext cx="9143999" cy="4772211"/>
          </a:xfrm>
        </p:spPr>
        <p:txBody>
          <a:bodyPr>
            <a:noAutofit/>
          </a:bodyPr>
          <a:lstStyle/>
          <a:p>
            <a:pPr marL="0" indent="0">
              <a:lnSpc>
                <a:spcPct val="100000"/>
              </a:lnSpc>
              <a:spcBef>
                <a:spcPts val="0"/>
              </a:spcBef>
              <a:buClr>
                <a:schemeClr val="tx1"/>
              </a:buClr>
              <a:buNone/>
            </a:pPr>
            <a:r>
              <a:rPr lang="en-US" sz="2000" b="1" dirty="0">
                <a:solidFill>
                  <a:srgbClr val="7030A0"/>
                </a:solidFill>
              </a:rPr>
              <a:t>Predictability of  </a:t>
            </a:r>
            <a:r>
              <a:rPr lang="en-US" sz="2000" dirty="0">
                <a:solidFill>
                  <a:srgbClr val="7030A0"/>
                </a:solidFill>
              </a:rPr>
              <a:t>a DRAM row’s read disturbance vulnerability </a:t>
            </a:r>
            <a:br>
              <a:rPr lang="en-US" sz="2000" dirty="0">
                <a:solidFill>
                  <a:srgbClr val="7030A0"/>
                </a:solidFill>
              </a:rPr>
            </a:br>
            <a:r>
              <a:rPr lang="en-US" sz="2000" dirty="0">
                <a:solidFill>
                  <a:srgbClr val="7030A0"/>
                </a:solidFill>
              </a:rPr>
              <a:t>based on the row’s spatial features</a:t>
            </a:r>
          </a:p>
          <a:p>
            <a:pPr>
              <a:lnSpc>
                <a:spcPct val="100000"/>
              </a:lnSpc>
              <a:spcBef>
                <a:spcPts val="0"/>
              </a:spcBef>
              <a:buClr>
                <a:schemeClr val="tx1"/>
              </a:buClr>
            </a:pPr>
            <a:r>
              <a:rPr lang="en-US" sz="2000" dirty="0">
                <a:solidFill>
                  <a:srgbClr val="7030A0"/>
                </a:solidFill>
              </a:rPr>
              <a:t>bank address bits </a:t>
            </a:r>
          </a:p>
          <a:p>
            <a:pPr>
              <a:lnSpc>
                <a:spcPct val="100000"/>
              </a:lnSpc>
              <a:spcBef>
                <a:spcPts val="0"/>
              </a:spcBef>
              <a:buClr>
                <a:schemeClr val="tx1"/>
              </a:buClr>
            </a:pPr>
            <a:r>
              <a:rPr lang="en-US" sz="2000" dirty="0">
                <a:solidFill>
                  <a:srgbClr val="7030A0"/>
                </a:solidFill>
              </a:rPr>
              <a:t>subarray address bits</a:t>
            </a:r>
          </a:p>
          <a:p>
            <a:pPr>
              <a:lnSpc>
                <a:spcPct val="100000"/>
              </a:lnSpc>
              <a:spcBef>
                <a:spcPts val="0"/>
              </a:spcBef>
              <a:buClr>
                <a:schemeClr val="tx1"/>
              </a:buClr>
            </a:pPr>
            <a:r>
              <a:rPr lang="en-US" sz="2000" dirty="0">
                <a:solidFill>
                  <a:srgbClr val="7030A0"/>
                </a:solidFill>
              </a:rPr>
              <a:t>row address bits</a:t>
            </a:r>
          </a:p>
          <a:p>
            <a:pPr>
              <a:lnSpc>
                <a:spcPct val="100000"/>
              </a:lnSpc>
              <a:spcBef>
                <a:spcPts val="0"/>
              </a:spcBef>
              <a:spcAft>
                <a:spcPts val="1200"/>
              </a:spcAft>
              <a:buClr>
                <a:schemeClr val="tx1"/>
              </a:buClr>
            </a:pPr>
            <a:r>
              <a:rPr lang="en-US" sz="2000" dirty="0">
                <a:solidFill>
                  <a:srgbClr val="7030A0"/>
                </a:solidFill>
              </a:rPr>
              <a:t>row’s distance to local row buffer</a:t>
            </a:r>
            <a:endParaRPr lang="en-US" sz="2000" b="1" dirty="0"/>
          </a:p>
          <a:p>
            <a:pPr marL="0" indent="0">
              <a:lnSpc>
                <a:spcPct val="100000"/>
              </a:lnSpc>
              <a:spcBef>
                <a:spcPts val="0"/>
              </a:spcBef>
              <a:buClr>
                <a:schemeClr val="tx1"/>
              </a:buClr>
              <a:buNone/>
            </a:pPr>
            <a:r>
              <a:rPr lang="en-US" sz="2000" b="1" dirty="0">
                <a:solidFill>
                  <a:schemeClr val="accent2">
                    <a:lumMod val="75000"/>
                  </a:schemeClr>
                </a:solidFill>
              </a:rPr>
              <a:t>Methodology</a:t>
            </a:r>
          </a:p>
          <a:p>
            <a:pPr>
              <a:lnSpc>
                <a:spcPct val="100000"/>
              </a:lnSpc>
              <a:spcBef>
                <a:spcPts val="0"/>
              </a:spcBef>
              <a:buClr>
                <a:schemeClr val="tx1"/>
              </a:buClr>
            </a:pPr>
            <a:r>
              <a:rPr lang="en-US" sz="2000" dirty="0">
                <a:solidFill>
                  <a:schemeClr val="accent2">
                    <a:lumMod val="75000"/>
                  </a:schemeClr>
                </a:solidFill>
              </a:rPr>
              <a:t>Cluster DRAM rows into 15 bins based on each row’s </a:t>
            </a:r>
            <a:br>
              <a:rPr lang="en-US" sz="2000" dirty="0">
                <a:solidFill>
                  <a:schemeClr val="accent2">
                    <a:lumMod val="75000"/>
                  </a:schemeClr>
                </a:solidFill>
              </a:rPr>
            </a:br>
            <a:r>
              <a:rPr lang="en-US" sz="2000" dirty="0">
                <a:solidFill>
                  <a:schemeClr val="accent2">
                    <a:lumMod val="75000"/>
                  </a:schemeClr>
                </a:solidFill>
              </a:rPr>
              <a:t>minimum hammer count to induce the first bitflip (</a:t>
            </a:r>
            <a:r>
              <a:rPr lang="en-US" sz="2000" dirty="0" err="1">
                <a:solidFill>
                  <a:schemeClr val="accent2">
                    <a:lumMod val="75000"/>
                  </a:schemeClr>
                </a:solidFill>
              </a:rPr>
              <a:t>HC</a:t>
            </a:r>
            <a:r>
              <a:rPr lang="en-US" sz="2000" baseline="-25000" dirty="0" err="1">
                <a:solidFill>
                  <a:schemeClr val="accent2">
                    <a:lumMod val="75000"/>
                  </a:schemeClr>
                </a:solidFill>
              </a:rPr>
              <a:t>first</a:t>
            </a:r>
            <a:r>
              <a:rPr lang="en-US" sz="2000" dirty="0">
                <a:solidFill>
                  <a:schemeClr val="accent2">
                    <a:lumMod val="75000"/>
                  </a:schemeClr>
                </a:solidFill>
              </a:rPr>
              <a:t>)</a:t>
            </a:r>
          </a:p>
          <a:p>
            <a:pPr>
              <a:lnSpc>
                <a:spcPct val="100000"/>
              </a:lnSpc>
              <a:spcBef>
                <a:spcPts val="0"/>
              </a:spcBef>
              <a:buClr>
                <a:schemeClr val="tx1"/>
              </a:buClr>
            </a:pPr>
            <a:r>
              <a:rPr lang="en-US" sz="2000" dirty="0">
                <a:solidFill>
                  <a:schemeClr val="accent2">
                    <a:lumMod val="75000"/>
                  </a:schemeClr>
                </a:solidFill>
              </a:rPr>
              <a:t>Predict whether a row is in a cluster, based on each spatial feature</a:t>
            </a:r>
          </a:p>
          <a:p>
            <a:pPr>
              <a:lnSpc>
                <a:spcPct val="100000"/>
              </a:lnSpc>
              <a:spcBef>
                <a:spcPts val="0"/>
              </a:spcBef>
              <a:spcAft>
                <a:spcPts val="1200"/>
              </a:spcAft>
              <a:buClr>
                <a:schemeClr val="tx1"/>
              </a:buClr>
            </a:pPr>
            <a:r>
              <a:rPr lang="en-US" sz="2000" dirty="0">
                <a:solidFill>
                  <a:schemeClr val="accent2">
                    <a:lumMod val="75000"/>
                  </a:schemeClr>
                </a:solidFill>
              </a:rPr>
              <a:t>Measure the F1 score for these predictions</a:t>
            </a:r>
          </a:p>
          <a:p>
            <a:pPr marL="0" indent="0">
              <a:lnSpc>
                <a:spcPct val="100000"/>
              </a:lnSpc>
              <a:spcBef>
                <a:spcPts val="0"/>
              </a:spcBef>
              <a:spcAft>
                <a:spcPts val="1200"/>
              </a:spcAft>
              <a:buClr>
                <a:schemeClr val="tx1"/>
              </a:buClr>
              <a:buNone/>
            </a:pPr>
            <a:r>
              <a:rPr lang="en-US" sz="2000" b="1" dirty="0">
                <a:solidFill>
                  <a:srgbClr val="002060"/>
                </a:solidFill>
              </a:rPr>
              <a:t>Key Result: </a:t>
            </a:r>
            <a:r>
              <a:rPr lang="en-US" sz="2000" dirty="0">
                <a:solidFill>
                  <a:srgbClr val="002060"/>
                </a:solidFill>
              </a:rPr>
              <a:t>Only a few spatial features have F1 scores &gt; 0.7 only for Mfr. S </a:t>
            </a:r>
          </a:p>
        </p:txBody>
      </p:sp>
      <p:sp>
        <p:nvSpPr>
          <p:cNvPr id="3" name="Slide Number Placeholder 3">
            <a:extLst>
              <a:ext uri="{FF2B5EF4-FFF2-40B4-BE49-F238E27FC236}">
                <a16:creationId xmlns:a16="http://schemas.microsoft.com/office/drawing/2014/main" id="{D3667938-C339-4B3B-71AC-C60CD37E2B08}"/>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84</a:t>
            </a:fld>
            <a:endParaRPr lang="en-US" dirty="0"/>
          </a:p>
        </p:txBody>
      </p:sp>
      <p:sp>
        <p:nvSpPr>
          <p:cNvPr id="2" name="Rounded Rectangle 1">
            <a:extLst>
              <a:ext uri="{FF2B5EF4-FFF2-40B4-BE49-F238E27FC236}">
                <a16:creationId xmlns:a16="http://schemas.microsoft.com/office/drawing/2014/main" id="{CFD5CE4B-DF2A-21F7-615B-A37F79EE524A}"/>
              </a:ext>
            </a:extLst>
          </p:cNvPr>
          <p:cNvSpPr/>
          <p:nvPr/>
        </p:nvSpPr>
        <p:spPr>
          <a:xfrm>
            <a:off x="1524000" y="5290790"/>
            <a:ext cx="9144000" cy="893257"/>
          </a:xfrm>
          <a:prstGeom prst="roundRect">
            <a:avLst>
              <a:gd name="adj" fmla="val 0"/>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2400" dirty="0">
                <a:solidFill>
                  <a:schemeClr val="tx1"/>
                </a:solidFill>
                <a:latin typeface="Cambria" panose="02040503050406030204" pitchFamily="18" charset="0"/>
              </a:rPr>
              <a:t>A row’s </a:t>
            </a:r>
            <a:r>
              <a:rPr lang="en-US" sz="2400" b="1" dirty="0">
                <a:solidFill>
                  <a:srgbClr val="7030A0"/>
                </a:solidFill>
                <a:latin typeface="Cambria" panose="02040503050406030204" pitchFamily="18" charset="0"/>
              </a:rPr>
              <a:t>spatial features </a:t>
            </a:r>
            <a:r>
              <a:rPr lang="en-US" sz="2400" dirty="0">
                <a:solidFill>
                  <a:schemeClr val="tx1"/>
                </a:solidFill>
                <a:latin typeface="Cambria" panose="02040503050406030204" pitchFamily="18" charset="0"/>
              </a:rPr>
              <a:t>are weak predictors </a:t>
            </a:r>
            <a:br>
              <a:rPr lang="en-US" sz="2400" dirty="0">
                <a:solidFill>
                  <a:schemeClr val="tx1"/>
                </a:solidFill>
                <a:latin typeface="Cambria" panose="02040503050406030204" pitchFamily="18" charset="0"/>
              </a:rPr>
            </a:br>
            <a:r>
              <a:rPr lang="en-US" sz="2400" dirty="0">
                <a:solidFill>
                  <a:schemeClr val="tx1"/>
                </a:solidFill>
                <a:latin typeface="Cambria" panose="02040503050406030204" pitchFamily="18" charset="0"/>
              </a:rPr>
              <a:t>for the row’s </a:t>
            </a:r>
            <a:r>
              <a:rPr lang="en-US" sz="2400" b="1" dirty="0">
                <a:solidFill>
                  <a:srgbClr val="C00000"/>
                </a:solidFill>
                <a:latin typeface="Cambria" panose="02040503050406030204" pitchFamily="18" charset="0"/>
              </a:rPr>
              <a:t>read disturbance vulnerability</a:t>
            </a:r>
            <a:r>
              <a:rPr lang="en-US" sz="2400" dirty="0">
                <a:solidFill>
                  <a:schemeClr val="tx1"/>
                </a:solidFill>
                <a:latin typeface="Cambria" panose="02040503050406030204" pitchFamily="18" charset="0"/>
              </a:rPr>
              <a:t> </a:t>
            </a:r>
            <a:endParaRPr lang="en-US" sz="2400"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137120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537CD-7DD4-F535-E2F7-25EE82FD575E}"/>
              </a:ext>
            </a:extLst>
          </p:cNvPr>
          <p:cNvSpPr>
            <a:spLocks noGrp="1"/>
          </p:cNvSpPr>
          <p:nvPr>
            <p:ph type="title"/>
          </p:nvPr>
        </p:nvSpPr>
        <p:spPr/>
        <p:txBody>
          <a:bodyPr/>
          <a:lstStyle/>
          <a:p>
            <a:r>
              <a:rPr lang="en-US" dirty="0"/>
              <a:t>My Dissertation Works</a:t>
            </a:r>
          </a:p>
        </p:txBody>
      </p:sp>
      <p:sp>
        <p:nvSpPr>
          <p:cNvPr id="3" name="Content Placeholder 2">
            <a:extLst>
              <a:ext uri="{FF2B5EF4-FFF2-40B4-BE49-F238E27FC236}">
                <a16:creationId xmlns:a16="http://schemas.microsoft.com/office/drawing/2014/main" id="{215AF213-9D7F-72EA-550F-113E4DDAA26A}"/>
              </a:ext>
            </a:extLst>
          </p:cNvPr>
          <p:cNvSpPr>
            <a:spLocks noGrp="1"/>
          </p:cNvSpPr>
          <p:nvPr>
            <p:ph idx="1"/>
          </p:nvPr>
        </p:nvSpPr>
        <p:spPr>
          <a:xfrm>
            <a:off x="1536761" y="1055815"/>
            <a:ext cx="9143999" cy="5336922"/>
          </a:xfrm>
        </p:spPr>
        <p:txBody>
          <a:bodyPr>
            <a:normAutofit/>
          </a:bodyPr>
          <a:lstStyle/>
          <a:p>
            <a:r>
              <a:rPr lang="en-US" sz="2800" dirty="0"/>
              <a:t>A deeper look into DRAM read disturbance</a:t>
            </a:r>
          </a:p>
          <a:p>
            <a:endParaRPr lang="en-US" sz="2800" dirty="0"/>
          </a:p>
          <a:p>
            <a:endParaRPr lang="en-US" sz="2800" dirty="0"/>
          </a:p>
          <a:p>
            <a:endParaRPr lang="en-US" sz="2800" dirty="0"/>
          </a:p>
          <a:p>
            <a:endParaRPr lang="en-US" sz="2800" dirty="0"/>
          </a:p>
          <a:p>
            <a:pPr marL="0" indent="0">
              <a:buNone/>
            </a:pPr>
            <a:endParaRPr lang="en-US" sz="2800" dirty="0"/>
          </a:p>
          <a:p>
            <a:r>
              <a:rPr lang="en-US" sz="2800" dirty="0"/>
              <a:t>Solutions to DRAM read disturbance</a:t>
            </a:r>
          </a:p>
        </p:txBody>
      </p:sp>
      <p:sp>
        <p:nvSpPr>
          <p:cNvPr id="4" name="Slide Number Placeholder 3">
            <a:extLst>
              <a:ext uri="{FF2B5EF4-FFF2-40B4-BE49-F238E27FC236}">
                <a16:creationId xmlns:a16="http://schemas.microsoft.com/office/drawing/2014/main" id="{17401061-B79B-7A6F-1BB7-880869DB4687}"/>
              </a:ext>
            </a:extLst>
          </p:cNvPr>
          <p:cNvSpPr>
            <a:spLocks noGrp="1"/>
          </p:cNvSpPr>
          <p:nvPr>
            <p:ph type="sldNum" sz="quarter" idx="12"/>
          </p:nvPr>
        </p:nvSpPr>
        <p:spPr/>
        <p:txBody>
          <a:bodyPr/>
          <a:lstStyle/>
          <a:p>
            <a:fld id="{676C2683-0D41-1E45-8714-724CB2570654}" type="slidenum">
              <a:rPr lang="en-US" smtClean="0"/>
              <a:pPr/>
              <a:t>85</a:t>
            </a:fld>
            <a:endParaRPr lang="en-US" dirty="0"/>
          </a:p>
        </p:txBody>
      </p:sp>
      <p:sp>
        <p:nvSpPr>
          <p:cNvPr id="16" name="Rectangle 15">
            <a:extLst>
              <a:ext uri="{FF2B5EF4-FFF2-40B4-BE49-F238E27FC236}">
                <a16:creationId xmlns:a16="http://schemas.microsoft.com/office/drawing/2014/main" id="{82C18231-0A1D-99AE-B648-FD4C964E60D4}"/>
              </a:ext>
            </a:extLst>
          </p:cNvPr>
          <p:cNvSpPr/>
          <p:nvPr/>
        </p:nvSpPr>
        <p:spPr>
          <a:xfrm>
            <a:off x="8364343" y="1501300"/>
            <a:ext cx="2017116" cy="247760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8204D9-CD8C-567B-F743-BE50678E7297}"/>
              </a:ext>
            </a:extLst>
          </p:cNvPr>
          <p:cNvSpPr txBox="1"/>
          <p:nvPr/>
        </p:nvSpPr>
        <p:spPr>
          <a:xfrm>
            <a:off x="1757824" y="1503928"/>
            <a:ext cx="1881265" cy="2231380"/>
          </a:xfrm>
          <a:prstGeom prst="rect">
            <a:avLst/>
          </a:prstGeom>
          <a:noFill/>
        </p:spPr>
        <p:txBody>
          <a:bodyPr wrap="square" rtlCol="0">
            <a:spAutoFit/>
          </a:bodyPr>
          <a:lstStyle/>
          <a:p>
            <a:pPr algn="ctr"/>
            <a:r>
              <a:rPr lang="en-CH" sz="11500" dirty="0">
                <a:solidFill>
                  <a:srgbClr val="C00000"/>
                </a:solidFill>
                <a:latin typeface="Font Awesome 5 Free Regular" panose="02000503000000000000" pitchFamily="2" charset="0"/>
              </a:rPr>
              <a:t></a:t>
            </a:r>
          </a:p>
          <a:p>
            <a:pPr algn="ctr"/>
            <a:r>
              <a:rPr lang="en-CH" sz="2000" dirty="0">
                <a:solidFill>
                  <a:srgbClr val="C00000"/>
                </a:solidFill>
                <a:latin typeface="Cambria" panose="02040503050406030204" pitchFamily="18" charset="0"/>
              </a:rPr>
              <a:t>Temperature</a:t>
            </a:r>
            <a:endParaRPr lang="en-US" sz="2000" dirty="0">
              <a:solidFill>
                <a:srgbClr val="C00000"/>
              </a:solidFill>
              <a:latin typeface="Cambria" panose="02040503050406030204" pitchFamily="18" charset="0"/>
            </a:endParaRPr>
          </a:p>
        </p:txBody>
      </p:sp>
      <p:sp>
        <p:nvSpPr>
          <p:cNvPr id="6" name="TextBox 5">
            <a:extLst>
              <a:ext uri="{FF2B5EF4-FFF2-40B4-BE49-F238E27FC236}">
                <a16:creationId xmlns:a16="http://schemas.microsoft.com/office/drawing/2014/main" id="{44050A59-1A43-8435-84BF-D5C312B16589}"/>
              </a:ext>
            </a:extLst>
          </p:cNvPr>
          <p:cNvSpPr txBox="1"/>
          <p:nvPr/>
        </p:nvSpPr>
        <p:spPr>
          <a:xfrm>
            <a:off x="3846142" y="1503935"/>
            <a:ext cx="2332007" cy="2477601"/>
          </a:xfrm>
          <a:prstGeom prst="rect">
            <a:avLst/>
          </a:prstGeom>
          <a:noFill/>
        </p:spPr>
        <p:txBody>
          <a:bodyPr wrap="square" rtlCol="0">
            <a:spAutoFit/>
          </a:bodyPr>
          <a:lstStyle/>
          <a:p>
            <a:pPr algn="ctr"/>
            <a:r>
              <a:rPr lang="en-CH" sz="11500" b="1" dirty="0">
                <a:solidFill>
                  <a:srgbClr val="0070C0"/>
                </a:solidFill>
                <a:latin typeface="Font Awesome 5 Free Regular" panose="02000503000000000000" pitchFamily="2" charset="0"/>
              </a:rPr>
              <a:t></a:t>
            </a:r>
          </a:p>
          <a:p>
            <a:pPr algn="ctr"/>
            <a:r>
              <a:rPr lang="en-CH" sz="2000" dirty="0">
                <a:solidFill>
                  <a:srgbClr val="0070C0"/>
                </a:solidFill>
                <a:latin typeface="Cambria" panose="02040503050406030204" pitchFamily="18" charset="0"/>
              </a:rPr>
              <a:t>Memory Access Patterns</a:t>
            </a:r>
            <a:endParaRPr lang="en-US" sz="2000" dirty="0">
              <a:solidFill>
                <a:srgbClr val="0070C0"/>
              </a:solidFill>
              <a:latin typeface="Cambria" panose="02040503050406030204" pitchFamily="18" charset="0"/>
            </a:endParaRPr>
          </a:p>
        </p:txBody>
      </p:sp>
      <p:sp>
        <p:nvSpPr>
          <p:cNvPr id="7" name="TextBox 6">
            <a:extLst>
              <a:ext uri="{FF2B5EF4-FFF2-40B4-BE49-F238E27FC236}">
                <a16:creationId xmlns:a16="http://schemas.microsoft.com/office/drawing/2014/main" id="{01C9815C-D714-CC5C-7499-07FFAE8432DD}"/>
              </a:ext>
            </a:extLst>
          </p:cNvPr>
          <p:cNvSpPr txBox="1">
            <a:spLocks noGrp="1" noRot="1" noMove="1" noResize="1" noEditPoints="1" noAdjustHandles="1" noChangeArrowheads="1" noChangeShapeType="1"/>
          </p:cNvSpPr>
          <p:nvPr/>
        </p:nvSpPr>
        <p:spPr>
          <a:xfrm>
            <a:off x="5961218" y="1501300"/>
            <a:ext cx="2713220" cy="2477601"/>
          </a:xfrm>
          <a:prstGeom prst="rect">
            <a:avLst/>
          </a:prstGeom>
          <a:noFill/>
        </p:spPr>
        <p:txBody>
          <a:bodyPr wrap="square" rtlCol="0">
            <a:spAutoFit/>
          </a:bodyPr>
          <a:lstStyle/>
          <a:p>
            <a:pPr algn="ctr"/>
            <a:r>
              <a:rPr lang="en-CH" sz="11500" b="1" dirty="0">
                <a:solidFill>
                  <a:schemeClr val="accent2">
                    <a:lumMod val="75000"/>
                  </a:schemeClr>
                </a:solidFill>
                <a:latin typeface="Font Awesome 5 Free Regular" panose="02000503000000000000" pitchFamily="2" charset="0"/>
              </a:rPr>
              <a:t></a:t>
            </a:r>
            <a:endParaRPr lang="en-CH" sz="11500" dirty="0">
              <a:solidFill>
                <a:schemeClr val="accent2">
                  <a:lumMod val="75000"/>
                </a:schemeClr>
              </a:solidFill>
              <a:latin typeface="Font Awesome 5 Free Regular" panose="02000503000000000000" pitchFamily="2" charset="0"/>
            </a:endParaRPr>
          </a:p>
          <a:p>
            <a:pPr algn="ctr"/>
            <a:r>
              <a:rPr lang="en-CH" sz="2000" dirty="0">
                <a:solidFill>
                  <a:schemeClr val="accent2">
                    <a:lumMod val="75000"/>
                  </a:schemeClr>
                </a:solidFill>
                <a:latin typeface="Cambria" panose="02040503050406030204" pitchFamily="18" charset="0"/>
              </a:rPr>
              <a:t>In-Chip</a:t>
            </a:r>
          </a:p>
          <a:p>
            <a:pPr algn="ctr"/>
            <a:r>
              <a:rPr lang="en-CH" sz="2000" dirty="0">
                <a:solidFill>
                  <a:schemeClr val="accent2">
                    <a:lumMod val="75000"/>
                  </a:schemeClr>
                </a:solidFill>
                <a:latin typeface="Cambria" panose="02040503050406030204" pitchFamily="18" charset="0"/>
              </a:rPr>
              <a:t>Variations</a:t>
            </a:r>
            <a:endParaRPr lang="en-US" sz="2000" dirty="0">
              <a:solidFill>
                <a:schemeClr val="accent2">
                  <a:lumMod val="75000"/>
                </a:schemeClr>
              </a:solidFill>
              <a:latin typeface="Cambria" panose="02040503050406030204" pitchFamily="18" charset="0"/>
            </a:endParaRPr>
          </a:p>
        </p:txBody>
      </p:sp>
      <p:pic>
        <p:nvPicPr>
          <p:cNvPr id="8" name="Graphic 7">
            <a:extLst>
              <a:ext uri="{FF2B5EF4-FFF2-40B4-BE49-F238E27FC236}">
                <a16:creationId xmlns:a16="http://schemas.microsoft.com/office/drawing/2014/main" id="{D426B1F6-53DE-EBA6-7F9A-F214347B1C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77356" y="1813454"/>
            <a:ext cx="1092537" cy="1456716"/>
          </a:xfrm>
          <a:prstGeom prst="rect">
            <a:avLst/>
          </a:prstGeom>
        </p:spPr>
      </p:pic>
      <p:sp>
        <p:nvSpPr>
          <p:cNvPr id="9" name="TextBox 8">
            <a:extLst>
              <a:ext uri="{FF2B5EF4-FFF2-40B4-BE49-F238E27FC236}">
                <a16:creationId xmlns:a16="http://schemas.microsoft.com/office/drawing/2014/main" id="{CC912906-7DD1-9C04-C9BE-3F7F31DC1E31}"/>
              </a:ext>
            </a:extLst>
          </p:cNvPr>
          <p:cNvSpPr txBox="1"/>
          <p:nvPr/>
        </p:nvSpPr>
        <p:spPr>
          <a:xfrm>
            <a:off x="8877356" y="3250292"/>
            <a:ext cx="991105" cy="400110"/>
          </a:xfrm>
          <a:prstGeom prst="rect">
            <a:avLst/>
          </a:prstGeom>
          <a:noFill/>
        </p:spPr>
        <p:txBody>
          <a:bodyPr wrap="none" rtlCol="0">
            <a:spAutoFit/>
          </a:bodyPr>
          <a:lstStyle/>
          <a:p>
            <a:r>
              <a:rPr lang="en-CH" sz="2000" dirty="0">
                <a:solidFill>
                  <a:srgbClr val="7030A0"/>
                </a:solidFill>
                <a:latin typeface="Cambria" panose="02040503050406030204" pitchFamily="18" charset="0"/>
              </a:rPr>
              <a:t>Voltage</a:t>
            </a:r>
            <a:endParaRPr lang="en-US" sz="2000" dirty="0">
              <a:solidFill>
                <a:srgbClr val="7030A0"/>
              </a:solidFill>
              <a:latin typeface="Cambria" panose="02040503050406030204" pitchFamily="18" charset="0"/>
            </a:endParaRPr>
          </a:p>
        </p:txBody>
      </p:sp>
      <p:pic>
        <p:nvPicPr>
          <p:cNvPr id="10" name="Picture 9" descr="A yellow sign with black text&#10;&#10;Description automatically generated with medium confidence">
            <a:extLst>
              <a:ext uri="{FF2B5EF4-FFF2-40B4-BE49-F238E27FC236}">
                <a16:creationId xmlns:a16="http://schemas.microsoft.com/office/drawing/2014/main" id="{66635DD0-A984-8D3A-E844-D75659A92EC9}"/>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076088" y="4647871"/>
            <a:ext cx="1244735" cy="1244735"/>
          </a:xfrm>
          <a:prstGeom prst="rect">
            <a:avLst/>
          </a:prstGeom>
        </p:spPr>
      </p:pic>
      <p:sp>
        <p:nvSpPr>
          <p:cNvPr id="12" name="TextBox 11">
            <a:extLst>
              <a:ext uri="{FF2B5EF4-FFF2-40B4-BE49-F238E27FC236}">
                <a16:creationId xmlns:a16="http://schemas.microsoft.com/office/drawing/2014/main" id="{051B05F0-F1DC-2177-709B-06C02EAB0837}"/>
              </a:ext>
            </a:extLst>
          </p:cNvPr>
          <p:cNvSpPr txBox="1"/>
          <p:nvPr/>
        </p:nvSpPr>
        <p:spPr>
          <a:xfrm>
            <a:off x="1614585" y="5839606"/>
            <a:ext cx="2167739" cy="646331"/>
          </a:xfrm>
          <a:prstGeom prst="rect">
            <a:avLst/>
          </a:prstGeom>
          <a:noFill/>
        </p:spPr>
        <p:txBody>
          <a:bodyPr wrap="square">
            <a:spAutoFit/>
          </a:bodyPr>
          <a:lstStyle/>
          <a:p>
            <a:pPr algn="ctr"/>
            <a:r>
              <a:rPr lang="en-US" dirty="0">
                <a:solidFill>
                  <a:srgbClr val="C00000"/>
                </a:solidFill>
                <a:latin typeface="Cambria" panose="02040503050406030204" pitchFamily="18" charset="0"/>
              </a:rPr>
              <a:t>T</a:t>
            </a:r>
            <a:r>
              <a:rPr lang="en-CH" dirty="0">
                <a:solidFill>
                  <a:srgbClr val="C00000"/>
                </a:solidFill>
                <a:latin typeface="Cambria" panose="02040503050406030204" pitchFamily="18" charset="0"/>
              </a:rPr>
              <a:t>hrottling Unsafe Accesses </a:t>
            </a:r>
            <a:endParaRPr lang="en-US" dirty="0">
              <a:solidFill>
                <a:srgbClr val="C00000"/>
              </a:solidFill>
              <a:latin typeface="Cambria" panose="02040503050406030204" pitchFamily="18" charset="0"/>
            </a:endParaRPr>
          </a:p>
        </p:txBody>
      </p:sp>
      <p:pic>
        <p:nvPicPr>
          <p:cNvPr id="13" name="Picture 12">
            <a:extLst>
              <a:ext uri="{FF2B5EF4-FFF2-40B4-BE49-F238E27FC236}">
                <a16:creationId xmlns:a16="http://schemas.microsoft.com/office/drawing/2014/main" id="{40E389F0-CCDA-D80F-D86E-83B2E14EF7C9}"/>
              </a:ext>
            </a:extLst>
          </p:cNvPr>
          <p:cNvPicPr>
            <a:picLocks noChangeAspect="1"/>
          </p:cNvPicPr>
          <p:nvPr/>
        </p:nvPicPr>
        <p:blipFill>
          <a:blip r:embed="rId7"/>
          <a:stretch>
            <a:fillRect/>
          </a:stretch>
        </p:blipFill>
        <p:spPr>
          <a:xfrm>
            <a:off x="4138736" y="4726822"/>
            <a:ext cx="2039406" cy="962564"/>
          </a:xfrm>
          <a:prstGeom prst="rect">
            <a:avLst/>
          </a:prstGeom>
        </p:spPr>
      </p:pic>
      <p:sp>
        <p:nvSpPr>
          <p:cNvPr id="14" name="TextBox 13">
            <a:extLst>
              <a:ext uri="{FF2B5EF4-FFF2-40B4-BE49-F238E27FC236}">
                <a16:creationId xmlns:a16="http://schemas.microsoft.com/office/drawing/2014/main" id="{07C000B8-CC6D-066D-3634-62513BBDDD21}"/>
              </a:ext>
            </a:extLst>
          </p:cNvPr>
          <p:cNvSpPr txBox="1"/>
          <p:nvPr/>
        </p:nvSpPr>
        <p:spPr>
          <a:xfrm>
            <a:off x="3945949" y="5837027"/>
            <a:ext cx="2451509" cy="646331"/>
          </a:xfrm>
          <a:prstGeom prst="rect">
            <a:avLst/>
          </a:prstGeom>
          <a:noFill/>
        </p:spPr>
        <p:txBody>
          <a:bodyPr wrap="square">
            <a:spAutoFit/>
          </a:bodyPr>
          <a:lstStyle/>
          <a:p>
            <a:pPr algn="ctr"/>
            <a:r>
              <a:rPr lang="en-US" dirty="0">
                <a:solidFill>
                  <a:srgbClr val="1E3050"/>
                </a:solidFill>
                <a:latin typeface="Cambria" panose="02040503050406030204" pitchFamily="18" charset="0"/>
              </a:rPr>
              <a:t>Parallelizing Preventive Measures</a:t>
            </a:r>
          </a:p>
        </p:txBody>
      </p:sp>
      <p:sp>
        <p:nvSpPr>
          <p:cNvPr id="15" name="TextBox 14">
            <a:extLst>
              <a:ext uri="{FF2B5EF4-FFF2-40B4-BE49-F238E27FC236}">
                <a16:creationId xmlns:a16="http://schemas.microsoft.com/office/drawing/2014/main" id="{6BF7FF5D-C51C-BDB6-336A-B69D069B4110}"/>
              </a:ext>
            </a:extLst>
          </p:cNvPr>
          <p:cNvSpPr txBox="1"/>
          <p:nvPr/>
        </p:nvSpPr>
        <p:spPr>
          <a:xfrm>
            <a:off x="6806249" y="4314386"/>
            <a:ext cx="1585049" cy="2123658"/>
          </a:xfrm>
          <a:prstGeom prst="rect">
            <a:avLst/>
          </a:prstGeom>
          <a:noFill/>
        </p:spPr>
        <p:txBody>
          <a:bodyPr wrap="none" rtlCol="0">
            <a:spAutoFit/>
          </a:bodyPr>
          <a:lstStyle/>
          <a:p>
            <a:pPr algn="ctr"/>
            <a:r>
              <a:rPr lang="en-US" sz="9600" dirty="0">
                <a:solidFill>
                  <a:schemeClr val="accent6">
                    <a:lumMod val="75000"/>
                  </a:schemeClr>
                </a:solidFill>
                <a:latin typeface="Font Awesome 5 Free Regular" panose="02000503000000000000" pitchFamily="2" charset="0"/>
              </a:rPr>
              <a:t></a:t>
            </a:r>
          </a:p>
          <a:p>
            <a:pPr algn="ctr"/>
            <a:r>
              <a:rPr lang="en-US" dirty="0">
                <a:solidFill>
                  <a:schemeClr val="accent6">
                    <a:lumMod val="75000"/>
                  </a:schemeClr>
                </a:solidFill>
                <a:latin typeface="Cambria" panose="02040503050406030204" pitchFamily="18" charset="0"/>
              </a:rPr>
              <a:t>Leveraging</a:t>
            </a:r>
          </a:p>
          <a:p>
            <a:pPr algn="ctr"/>
            <a:r>
              <a:rPr lang="en-US" dirty="0">
                <a:solidFill>
                  <a:schemeClr val="accent6">
                    <a:lumMod val="75000"/>
                  </a:schemeClr>
                </a:solidFill>
                <a:latin typeface="Cambria" panose="02040503050406030204" pitchFamily="18" charset="0"/>
              </a:rPr>
              <a:t>Heterogeneity</a:t>
            </a:r>
          </a:p>
        </p:txBody>
      </p:sp>
      <p:sp>
        <p:nvSpPr>
          <p:cNvPr id="11" name="Rounded Rectangle 10">
            <a:extLst>
              <a:ext uri="{FF2B5EF4-FFF2-40B4-BE49-F238E27FC236}">
                <a16:creationId xmlns:a16="http://schemas.microsoft.com/office/drawing/2014/main" id="{6FD91A75-263C-A6E5-2F97-4F5A61782D09}"/>
              </a:ext>
            </a:extLst>
          </p:cNvPr>
          <p:cNvSpPr/>
          <p:nvPr/>
        </p:nvSpPr>
        <p:spPr>
          <a:xfrm rot="21246362">
            <a:off x="8329855" y="5692016"/>
            <a:ext cx="318232" cy="70411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13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Box 275">
            <a:extLst>
              <a:ext uri="{FF2B5EF4-FFF2-40B4-BE49-F238E27FC236}">
                <a16:creationId xmlns:a16="http://schemas.microsoft.com/office/drawing/2014/main" id="{3D1FEB22-68CA-4480-79E3-BDA4B0C6913B}"/>
              </a:ext>
            </a:extLst>
          </p:cNvPr>
          <p:cNvSpPr txBox="1"/>
          <p:nvPr/>
        </p:nvSpPr>
        <p:spPr>
          <a:xfrm>
            <a:off x="1522171" y="3544621"/>
            <a:ext cx="1443047" cy="369332"/>
          </a:xfrm>
          <a:prstGeom prst="rect">
            <a:avLst/>
          </a:prstGeom>
          <a:solidFill>
            <a:srgbClr val="FFFFFF"/>
          </a:solidFill>
        </p:spPr>
        <p:txBody>
          <a:bodyPr wrap="square" lIns="91440" tIns="45720" rIns="91440" bIns="45720" rtlCol="0" anchor="t">
            <a:spAutoFit/>
          </a:bodyPr>
          <a:lstStyle/>
          <a:p>
            <a:pPr defTabSz="914400">
              <a:defRPr/>
            </a:pPr>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p:txBody>
          <a:bodyPr/>
          <a:lstStyle/>
          <a:p>
            <a:r>
              <a:rPr lang="en-US" dirty="0"/>
              <a:t>A Closer Look into RowHammer</a:t>
            </a:r>
          </a:p>
        </p:txBody>
      </p:sp>
      <p:sp>
        <p:nvSpPr>
          <p:cNvPr id="4" name="Slide Number Placeholder 3">
            <a:extLst>
              <a:ext uri="{FF2B5EF4-FFF2-40B4-BE49-F238E27FC236}">
                <a16:creationId xmlns:a16="http://schemas.microsoft.com/office/drawing/2014/main" id="{C1E414FB-DE39-2485-5BC3-E75D2E27E68F}"/>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86</a:t>
            </a:fld>
            <a:endParaRPr lang="en-US" dirty="0"/>
          </a:p>
        </p:txBody>
      </p:sp>
      <p:sp>
        <p:nvSpPr>
          <p:cNvPr id="67" name="Rectangle 66">
            <a:extLst>
              <a:ext uri="{FF2B5EF4-FFF2-40B4-BE49-F238E27FC236}">
                <a16:creationId xmlns:a16="http://schemas.microsoft.com/office/drawing/2014/main" id="{6BCF1DD3-7069-304F-A7DA-2B3412AB7E30}"/>
              </a:ext>
            </a:extLst>
          </p:cNvPr>
          <p:cNvSpPr/>
          <p:nvPr/>
        </p:nvSpPr>
        <p:spPr>
          <a:xfrm>
            <a:off x="3279933" y="2422550"/>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b="1" dirty="0">
                <a:solidFill>
                  <a:srgbClr val="4472C4"/>
                </a:solidFill>
                <a:latin typeface="Cambria" panose="02040503050406030204" pitchFamily="18" charset="0"/>
              </a:rPr>
              <a:t>Victim Row</a:t>
            </a: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3126359" y="2717286"/>
            <a:ext cx="2772000"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6437664-3173-D741-BE03-EE15F300DC1E}"/>
              </a:ext>
            </a:extLst>
          </p:cNvPr>
          <p:cNvSpPr/>
          <p:nvPr/>
        </p:nvSpPr>
        <p:spPr>
          <a:xfrm>
            <a:off x="5071209" y="6660252"/>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b="1" dirty="0" err="1">
                <a:solidFill>
                  <a:srgbClr val="ED7D30"/>
                </a:solidFill>
                <a:latin typeface="Cambria" panose="02040503050406030204" pitchFamily="18" charset="0"/>
              </a:rPr>
              <a:t>Bitline</a:t>
            </a:r>
            <a:endParaRPr lang="en-US" sz="1600" b="1" dirty="0">
              <a:solidFill>
                <a:srgbClr val="ED7D30"/>
              </a:solidFill>
              <a:latin typeface="Cambria" panose="02040503050406030204" pitchFamily="18" charset="0"/>
            </a:endParaRPr>
          </a:p>
        </p:txBody>
      </p:sp>
      <p:cxnSp>
        <p:nvCxnSpPr>
          <p:cNvPr id="73" name="Straight Arrow Connector 72">
            <a:extLst>
              <a:ext uri="{FF2B5EF4-FFF2-40B4-BE49-F238E27FC236}">
                <a16:creationId xmlns:a16="http://schemas.microsoft.com/office/drawing/2014/main" id="{02482588-6540-6F45-BE62-C51B52C61F46}"/>
              </a:ext>
            </a:extLst>
          </p:cNvPr>
          <p:cNvCxnSpPr>
            <a:cxnSpLocks/>
          </p:cNvCxnSpPr>
          <p:nvPr/>
        </p:nvCxnSpPr>
        <p:spPr>
          <a:xfrm flipV="1">
            <a:off x="5571666" y="1200188"/>
            <a:ext cx="0" cy="5413845"/>
          </a:xfrm>
          <a:prstGeom prst="straightConnector1">
            <a:avLst/>
          </a:prstGeom>
          <a:ln w="381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4888161" y="287476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4753072" y="296259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5022309" y="3022605"/>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4753072" y="302259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5022309" y="316264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4648860" y="316264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4753079" y="3022605"/>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4888168" y="2714509"/>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5126522" y="316264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a:cxnSpLocks/>
          </p:cNvCxnSpPr>
          <p:nvPr/>
        </p:nvCxnSpPr>
        <p:spPr>
          <a:xfrm rot="5400000">
            <a:off x="4232101" y="3174113"/>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4246247" y="319035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483FF8AB-FFCF-CD58-7EC7-609C64189673}"/>
              </a:ext>
            </a:extLst>
          </p:cNvPr>
          <p:cNvGrpSpPr/>
          <p:nvPr/>
        </p:nvGrpSpPr>
        <p:grpSpPr>
          <a:xfrm rot="5400000">
            <a:off x="4340363" y="3014122"/>
            <a:ext cx="280086" cy="295140"/>
            <a:chOff x="2794136" y="2706158"/>
            <a:chExt cx="280086" cy="295140"/>
          </a:xfrm>
        </p:grpSpPr>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2934178" y="270615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2794136" y="293106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2794136" y="278800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2934178" y="2931063"/>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8B1598C6-40BA-6994-CA2D-F4F6714D3780}"/>
              </a:ext>
            </a:extLst>
          </p:cNvPr>
          <p:cNvSpPr txBox="1"/>
          <p:nvPr/>
        </p:nvSpPr>
        <p:spPr>
          <a:xfrm>
            <a:off x="1524007" y="1572161"/>
            <a:ext cx="1443047" cy="369332"/>
          </a:xfrm>
          <a:prstGeom prst="rect">
            <a:avLst/>
          </a:prstGeom>
          <a:solidFill>
            <a:srgbClr val="FFFFFF"/>
          </a:solidFill>
        </p:spPr>
        <p:txBody>
          <a:bodyPr wrap="square" lIns="91440" tIns="45720" rIns="91440" bIns="45720" rtlCol="0" anchor="t">
            <a:spAutoFit/>
          </a:bodyPr>
          <a:lstStyle/>
          <a:p>
            <a:pPr defTabSz="914400">
              <a:defRPr/>
            </a:pPr>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grpSp>
        <p:nvGrpSpPr>
          <p:cNvPr id="185" name="Group 184">
            <a:extLst>
              <a:ext uri="{FF2B5EF4-FFF2-40B4-BE49-F238E27FC236}">
                <a16:creationId xmlns:a16="http://schemas.microsoft.com/office/drawing/2014/main" id="{1A9BC2C9-3766-AA31-1721-553FBA5C9529}"/>
              </a:ext>
            </a:extLst>
          </p:cNvPr>
          <p:cNvGrpSpPr/>
          <p:nvPr/>
        </p:nvGrpSpPr>
        <p:grpSpPr>
          <a:xfrm>
            <a:off x="3126356" y="1456853"/>
            <a:ext cx="2753098" cy="939482"/>
            <a:chOff x="1500071" y="875223"/>
            <a:chExt cx="2753098" cy="939482"/>
          </a:xfrm>
        </p:grpSpPr>
        <p:sp>
          <p:nvSpPr>
            <p:cNvPr id="188" name="Rectangle 187">
              <a:extLst>
                <a:ext uri="{FF2B5EF4-FFF2-40B4-BE49-F238E27FC236}">
                  <a16:creationId xmlns:a16="http://schemas.microsoft.com/office/drawing/2014/main" id="{EF81FB37-0662-037E-9DEC-ABD7FA90D020}"/>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b="1" dirty="0">
                  <a:solidFill>
                    <a:srgbClr val="4472C4"/>
                  </a:solidFill>
                  <a:latin typeface="Cambria" panose="02040503050406030204" pitchFamily="18" charset="0"/>
                </a:rPr>
                <a:t>Victim Row</a:t>
              </a:r>
            </a:p>
          </p:txBody>
        </p:sp>
        <p:cxnSp>
          <p:nvCxnSpPr>
            <p:cNvPr id="189" name="Straight Arrow Connector 188">
              <a:extLst>
                <a:ext uri="{FF2B5EF4-FFF2-40B4-BE49-F238E27FC236}">
                  <a16:creationId xmlns:a16="http://schemas.microsoft.com/office/drawing/2014/main" id="{B8BAA98F-0EA6-5666-778C-B7E52B2EF4A3}"/>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674B6E8-3878-2C12-9AC0-9A271D4D663F}"/>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668564-2A45-44AB-6C1C-2DBE8662EF9A}"/>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1257DCE0-3558-367A-0D5D-9F3BC63D9B7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368C8818-266B-F0F5-6A85-34C0C7A168A0}"/>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FAFD6688-057B-8E4D-5733-7156DFEC0D10}"/>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514C1C3D-1817-2345-41EB-D3C75A077BAC}"/>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FCA4677C-6395-0608-F1C9-C99FAA84A1B3}"/>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53E21BBF-615B-5060-D5D2-2BB9AF79D926}"/>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78C6F56A-2B07-9785-9A5D-C095F3154F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1" name="Elbow Connector 200">
              <a:extLst>
                <a:ext uri="{FF2B5EF4-FFF2-40B4-BE49-F238E27FC236}">
                  <a16:creationId xmlns:a16="http://schemas.microsoft.com/office/drawing/2014/main" id="{B6E32593-A94A-35B5-E3AB-1653826B046D}"/>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Arrow Connector 201">
              <a:extLst>
                <a:ext uri="{FF2B5EF4-FFF2-40B4-BE49-F238E27FC236}">
                  <a16:creationId xmlns:a16="http://schemas.microsoft.com/office/drawing/2014/main" id="{F6ADE0AC-4233-F47B-36E9-9099D0EF2E1A}"/>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BA883379-D40B-44E7-15B8-81AE2431145F}"/>
                </a:ext>
              </a:extLst>
            </p:cNvPr>
            <p:cNvGrpSpPr/>
            <p:nvPr/>
          </p:nvGrpSpPr>
          <p:grpSpPr>
            <a:xfrm rot="5400000">
              <a:off x="2714077" y="1466806"/>
              <a:ext cx="280088" cy="295142"/>
              <a:chOff x="2800486" y="2699808"/>
              <a:chExt cx="280088" cy="295142"/>
            </a:xfrm>
          </p:grpSpPr>
          <p:cxnSp>
            <p:nvCxnSpPr>
              <p:cNvPr id="204" name="Straight Arrow Connector 203">
                <a:extLst>
                  <a:ext uri="{FF2B5EF4-FFF2-40B4-BE49-F238E27FC236}">
                    <a16:creationId xmlns:a16="http://schemas.microsoft.com/office/drawing/2014/main" id="{936F617E-4F13-7DCB-7F17-356C01F78F99}"/>
                  </a:ext>
                </a:extLst>
              </p:cNvPr>
              <p:cNvCxnSpPr/>
              <p:nvPr/>
            </p:nvCxnSpPr>
            <p:spPr>
              <a:xfrm flipV="1">
                <a:off x="2940532"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12F7FC45-109B-05A0-D32F-07FDFE3938D8}"/>
                  </a:ext>
                </a:extLst>
              </p:cNvPr>
              <p:cNvCxnSpPr/>
              <p:nvPr/>
            </p:nvCxnSpPr>
            <p:spPr>
              <a:xfrm flipH="1">
                <a:off x="2800486" y="2924715"/>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242B1542-8066-DD7F-B87F-2BC57A68A59C}"/>
                  </a:ext>
                </a:extLst>
              </p:cNvPr>
              <p:cNvCxnSpPr/>
              <p:nvPr/>
            </p:nvCxnSpPr>
            <p:spPr>
              <a:xfrm flipH="1">
                <a:off x="2800488" y="2781655"/>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E325406-D190-22E5-C0BF-C3532B3F3616}"/>
                  </a:ext>
                </a:extLst>
              </p:cNvPr>
              <p:cNvCxnSpPr/>
              <p:nvPr/>
            </p:nvCxnSpPr>
            <p:spPr>
              <a:xfrm flipV="1">
                <a:off x="2940530" y="2924715"/>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5F4298B-EEA8-CD62-E7EC-87698B573EAA}"/>
              </a:ext>
            </a:extLst>
          </p:cNvPr>
          <p:cNvGrpSpPr/>
          <p:nvPr/>
        </p:nvGrpSpPr>
        <p:grpSpPr>
          <a:xfrm>
            <a:off x="3129883" y="3434856"/>
            <a:ext cx="2753098" cy="939482"/>
            <a:chOff x="1500071" y="875223"/>
            <a:chExt cx="2753098" cy="939482"/>
          </a:xfrm>
        </p:grpSpPr>
        <p:sp>
          <p:nvSpPr>
            <p:cNvPr id="210" name="Rectangle 209">
              <a:extLst>
                <a:ext uri="{FF2B5EF4-FFF2-40B4-BE49-F238E27FC236}">
                  <a16:creationId xmlns:a16="http://schemas.microsoft.com/office/drawing/2014/main" id="{58F5B182-B9CD-E34D-09DA-9B1341DAB493}"/>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b="1" dirty="0">
                  <a:solidFill>
                    <a:srgbClr val="4472C4"/>
                  </a:solidFill>
                  <a:latin typeface="Cambria" panose="02040503050406030204" pitchFamily="18" charset="0"/>
                </a:rPr>
                <a:t>Aggressor Row</a:t>
              </a:r>
            </a:p>
          </p:txBody>
        </p:sp>
        <p:cxnSp>
          <p:nvCxnSpPr>
            <p:cNvPr id="211" name="Straight Arrow Connector 210">
              <a:extLst>
                <a:ext uri="{FF2B5EF4-FFF2-40B4-BE49-F238E27FC236}">
                  <a16:creationId xmlns:a16="http://schemas.microsoft.com/office/drawing/2014/main" id="{F171EBE3-A67C-E511-6EC1-C8126F4C0873}"/>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6EA4C29-6C40-D2D7-F71D-DFD4137854C5}"/>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59F77A2-B608-5C33-298A-7C60A51F1E41}"/>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419874D0-15C2-5F5B-D754-990C560D08E6}"/>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7D03CF3-E354-003B-5A7E-08F0BB8840FF}"/>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FB2316B3-EC94-1526-251D-7E2268742976}"/>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20A8CE7D-B8C2-624D-3216-F85F6C7AFFC8}"/>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6D1D8E3-3AC9-A6D0-D068-2FD85B5D29DE}"/>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378B2802-71E8-7649-95B2-6067E9DB74A8}"/>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C9D061C1-77EC-EC24-B43E-F91F62BF507B}"/>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1" name="Elbow Connector 220">
              <a:extLst>
                <a:ext uri="{FF2B5EF4-FFF2-40B4-BE49-F238E27FC236}">
                  <a16:creationId xmlns:a16="http://schemas.microsoft.com/office/drawing/2014/main" id="{79D7264F-DFA4-5B80-D9F2-99451B1895B3}"/>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E894A469-27C9-3DA6-4050-4E4A2F1DBEFD}"/>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DDA6B780-90BC-5E86-1F18-27996CEEB3B2}"/>
                </a:ext>
              </a:extLst>
            </p:cNvPr>
            <p:cNvGrpSpPr/>
            <p:nvPr/>
          </p:nvGrpSpPr>
          <p:grpSpPr>
            <a:xfrm rot="5400000">
              <a:off x="2714077" y="1466804"/>
              <a:ext cx="280087" cy="295141"/>
              <a:chOff x="2800485" y="2699808"/>
              <a:chExt cx="280087" cy="295141"/>
            </a:xfrm>
          </p:grpSpPr>
          <p:cxnSp>
            <p:nvCxnSpPr>
              <p:cNvPr id="224" name="Straight Arrow Connector 223">
                <a:extLst>
                  <a:ext uri="{FF2B5EF4-FFF2-40B4-BE49-F238E27FC236}">
                    <a16:creationId xmlns:a16="http://schemas.microsoft.com/office/drawing/2014/main" id="{AD7A42BF-D5AE-8262-A873-B793DD8EB928}"/>
                  </a:ext>
                </a:extLst>
              </p:cNvPr>
              <p:cNvCxnSpPr/>
              <p:nvPr/>
            </p:nvCxnSpPr>
            <p:spPr>
              <a:xfrm flipV="1">
                <a:off x="2940528"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6C83C5DF-87F5-6414-C858-79F081C954A9}"/>
                  </a:ext>
                </a:extLst>
              </p:cNvPr>
              <p:cNvCxnSpPr/>
              <p:nvPr/>
            </p:nvCxnSpPr>
            <p:spPr>
              <a:xfrm flipH="1">
                <a:off x="2800485" y="292471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146CDC8-06C6-A4E9-4776-5FDA17C7D756}"/>
                  </a:ext>
                </a:extLst>
              </p:cNvPr>
              <p:cNvCxnSpPr/>
              <p:nvPr/>
            </p:nvCxnSpPr>
            <p:spPr>
              <a:xfrm flipH="1">
                <a:off x="2800486" y="278165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6319BC70-766D-13C6-91D7-67B9B08663BD}"/>
                  </a:ext>
                </a:extLst>
              </p:cNvPr>
              <p:cNvCxnSpPr/>
              <p:nvPr/>
            </p:nvCxnSpPr>
            <p:spPr>
              <a:xfrm flipV="1">
                <a:off x="2940527"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75" name="Group 274">
            <a:extLst>
              <a:ext uri="{FF2B5EF4-FFF2-40B4-BE49-F238E27FC236}">
                <a16:creationId xmlns:a16="http://schemas.microsoft.com/office/drawing/2014/main" id="{7E136DD9-5414-9C30-FC55-4E6661C69307}"/>
              </a:ext>
            </a:extLst>
          </p:cNvPr>
          <p:cNvGrpSpPr/>
          <p:nvPr/>
        </p:nvGrpSpPr>
        <p:grpSpPr>
          <a:xfrm>
            <a:off x="1524007" y="1219618"/>
            <a:ext cx="4713557" cy="5025652"/>
            <a:chOff x="0" y="902118"/>
            <a:chExt cx="4713557" cy="5025652"/>
          </a:xfrm>
        </p:grpSpPr>
        <p:sp>
          <p:nvSpPr>
            <p:cNvPr id="183" name="Rectangle 182">
              <a:extLst>
                <a:ext uri="{FF2B5EF4-FFF2-40B4-BE49-F238E27FC236}">
                  <a16:creationId xmlns:a16="http://schemas.microsoft.com/office/drawing/2014/main" id="{D8FB507B-8F9A-B68B-0901-FB5567EF7A9E}"/>
                </a:ext>
              </a:extLst>
            </p:cNvPr>
            <p:cNvSpPr/>
            <p:nvPr/>
          </p:nvSpPr>
          <p:spPr>
            <a:xfrm>
              <a:off x="1602359" y="902118"/>
              <a:ext cx="2772000" cy="2498770"/>
            </a:xfrm>
            <a:prstGeom prst="rect">
              <a:avLst/>
            </a:prstGeom>
            <a:gradFill flip="none" rotWithShape="1">
              <a:gsLst>
                <a:gs pos="0">
                  <a:srgbClr val="C00000">
                    <a:alpha val="19648"/>
                  </a:srgbClr>
                </a:gs>
                <a:gs pos="50000">
                  <a:srgbClr val="CA3656">
                    <a:alpha val="20135"/>
                  </a:srgbClr>
                </a:gs>
                <a:gs pos="100000">
                  <a:schemeClr val="bg1">
                    <a:alpha val="19855"/>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5" name="Rectangle 174">
              <a:extLst>
                <a:ext uri="{FF2B5EF4-FFF2-40B4-BE49-F238E27FC236}">
                  <a16:creationId xmlns:a16="http://schemas.microsoft.com/office/drawing/2014/main" id="{8D01248E-2682-5B7A-A019-DC4D173F2AEF}"/>
                </a:ext>
              </a:extLst>
            </p:cNvPr>
            <p:cNvSpPr/>
            <p:nvPr/>
          </p:nvSpPr>
          <p:spPr>
            <a:xfrm rot="10800000">
              <a:off x="1602359" y="3429000"/>
              <a:ext cx="2771979" cy="2498770"/>
            </a:xfrm>
            <a:prstGeom prst="rect">
              <a:avLst/>
            </a:prstGeom>
            <a:gradFill flip="none" rotWithShape="1">
              <a:gsLst>
                <a:gs pos="0">
                  <a:srgbClr val="C00000">
                    <a:alpha val="19648"/>
                  </a:srgbClr>
                </a:gs>
                <a:gs pos="50000">
                  <a:srgbClr val="CA3656">
                    <a:alpha val="20135"/>
                  </a:srgbClr>
                </a:gs>
                <a:gs pos="100000">
                  <a:schemeClr val="bg1">
                    <a:alpha val="19855"/>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174" name="TextBox 173">
              <a:extLst>
                <a:ext uri="{FF2B5EF4-FFF2-40B4-BE49-F238E27FC236}">
                  <a16:creationId xmlns:a16="http://schemas.microsoft.com/office/drawing/2014/main" id="{3E9809F0-2CF5-B401-DF0B-EDD1F7266977}"/>
                </a:ext>
              </a:extLst>
            </p:cNvPr>
            <p:cNvSpPr txBox="1"/>
            <p:nvPr/>
          </p:nvSpPr>
          <p:spPr>
            <a:xfrm rot="16200000">
              <a:off x="3819268" y="3220771"/>
              <a:ext cx="1419245" cy="369332"/>
            </a:xfrm>
            <a:prstGeom prst="rect">
              <a:avLst/>
            </a:prstGeom>
            <a:noFill/>
          </p:spPr>
          <p:txBody>
            <a:bodyPr wrap="square" rtlCol="0">
              <a:spAutoFit/>
            </a:bodyPr>
            <a:lstStyle/>
            <a:p>
              <a:pPr defTabSz="914400">
                <a:defRPr/>
              </a:pPr>
              <a:r>
                <a:rPr lang="en-US" b="1" dirty="0">
                  <a:solidFill>
                    <a:srgbClr val="C00000"/>
                  </a:solidFill>
                  <a:latin typeface="Calibri" panose="020F0502020204030204"/>
                </a:rPr>
                <a:t>Disturbance</a:t>
              </a:r>
            </a:p>
          </p:txBody>
        </p:sp>
        <p:sp>
          <p:nvSpPr>
            <p:cNvPr id="51" name="TextBox 50">
              <a:extLst>
                <a:ext uri="{FF2B5EF4-FFF2-40B4-BE49-F238E27FC236}">
                  <a16:creationId xmlns:a16="http://schemas.microsoft.com/office/drawing/2014/main" id="{80B96401-1F40-9C4E-90F7-5C414D7D0975}"/>
                </a:ext>
              </a:extLst>
            </p:cNvPr>
            <p:cNvSpPr txBox="1"/>
            <p:nvPr/>
          </p:nvSpPr>
          <p:spPr>
            <a:xfrm>
              <a:off x="0" y="3228786"/>
              <a:ext cx="1509820" cy="369332"/>
            </a:xfrm>
            <a:prstGeom prst="rect">
              <a:avLst/>
            </a:prstGeom>
            <a:solidFill>
              <a:srgbClr val="FFFFFF"/>
            </a:solidFill>
          </p:spPr>
          <p:txBody>
            <a:bodyPr wrap="square" lIns="91440" tIns="45720" rIns="91440" bIns="45720" rtlCol="0" anchor="t">
              <a:spAutoFit/>
            </a:bodyPr>
            <a:lstStyle/>
            <a:p>
              <a:pPr defTabSz="914400">
                <a:defRPr/>
              </a:pPr>
              <a:r>
                <a:rPr lang="en-US" b="1" dirty="0">
                  <a:solidFill>
                    <a:srgbClr val="C00000"/>
                  </a:solidFill>
                  <a:latin typeface="Cambria"/>
                  <a:ea typeface="Cambria"/>
                </a:rPr>
                <a:t>High Voltage</a:t>
              </a:r>
              <a:endParaRPr lang="en-US" dirty="0">
                <a:solidFill>
                  <a:srgbClr val="000000"/>
                </a:solidFill>
                <a:latin typeface="Cambria"/>
                <a:ea typeface="Cambria"/>
                <a:cs typeface="Calibri"/>
              </a:endParaRPr>
            </a:p>
          </p:txBody>
        </p:sp>
        <p:cxnSp>
          <p:nvCxnSpPr>
            <p:cNvPr id="150" name="Straight Arrow Connector 149">
              <a:extLst>
                <a:ext uri="{FF2B5EF4-FFF2-40B4-BE49-F238E27FC236}">
                  <a16:creationId xmlns:a16="http://schemas.microsoft.com/office/drawing/2014/main" id="{37D9AEBF-2142-A7C2-861A-9BA2CA04C115}"/>
                </a:ext>
              </a:extLst>
            </p:cNvPr>
            <p:cNvCxnSpPr>
              <a:cxnSpLocks/>
            </p:cNvCxnSpPr>
            <p:nvPr/>
          </p:nvCxnSpPr>
          <p:spPr>
            <a:xfrm flipH="1">
              <a:off x="1602356" y="3411787"/>
              <a:ext cx="2757018" cy="0"/>
            </a:xfrm>
            <a:prstGeom prst="straightConnector1">
              <a:avLst/>
            </a:prstGeom>
            <a:ln w="381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1686EC97-F7A8-C35A-7EF3-0357B5C62D14}"/>
                </a:ext>
              </a:extLst>
            </p:cNvPr>
            <p:cNvSpPr/>
            <p:nvPr/>
          </p:nvSpPr>
          <p:spPr>
            <a:xfrm>
              <a:off x="1759098" y="3117024"/>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b="1" dirty="0">
                  <a:solidFill>
                    <a:srgbClr val="C00000"/>
                  </a:solidFill>
                  <a:latin typeface="Cambria" panose="02040503050406030204" pitchFamily="18" charset="0"/>
                </a:rPr>
                <a:t>Aggressor Row</a:t>
              </a:r>
            </a:p>
          </p:txBody>
        </p:sp>
      </p:grpSp>
      <p:sp>
        <p:nvSpPr>
          <p:cNvPr id="232" name="TextBox 231">
            <a:extLst>
              <a:ext uri="{FF2B5EF4-FFF2-40B4-BE49-F238E27FC236}">
                <a16:creationId xmlns:a16="http://schemas.microsoft.com/office/drawing/2014/main" id="{05E515A5-1A27-F665-4F84-D6D6D5558371}"/>
              </a:ext>
            </a:extLst>
          </p:cNvPr>
          <p:cNvSpPr txBox="1"/>
          <p:nvPr/>
        </p:nvSpPr>
        <p:spPr>
          <a:xfrm>
            <a:off x="1524007" y="2529344"/>
            <a:ext cx="1443047" cy="369332"/>
          </a:xfrm>
          <a:prstGeom prst="rect">
            <a:avLst/>
          </a:prstGeom>
          <a:solidFill>
            <a:srgbClr val="FFFFFF"/>
          </a:solidFill>
        </p:spPr>
        <p:txBody>
          <a:bodyPr wrap="square" lIns="91440" tIns="45720" rIns="91440" bIns="45720" rtlCol="0" anchor="t">
            <a:spAutoFit/>
          </a:bodyPr>
          <a:lstStyle/>
          <a:p>
            <a:pPr defTabSz="914400">
              <a:defRPr/>
            </a:pPr>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sp>
        <p:nvSpPr>
          <p:cNvPr id="233" name="TextBox 232">
            <a:extLst>
              <a:ext uri="{FF2B5EF4-FFF2-40B4-BE49-F238E27FC236}">
                <a16:creationId xmlns:a16="http://schemas.microsoft.com/office/drawing/2014/main" id="{BA6A970C-F06E-5DBB-D7B1-54754A6C0140}"/>
              </a:ext>
            </a:extLst>
          </p:cNvPr>
          <p:cNvSpPr txBox="1"/>
          <p:nvPr/>
        </p:nvSpPr>
        <p:spPr>
          <a:xfrm>
            <a:off x="1524007" y="4526555"/>
            <a:ext cx="1443047" cy="369332"/>
          </a:xfrm>
          <a:prstGeom prst="rect">
            <a:avLst/>
          </a:prstGeom>
          <a:solidFill>
            <a:srgbClr val="FFFFFF"/>
          </a:solidFill>
        </p:spPr>
        <p:txBody>
          <a:bodyPr wrap="square" lIns="91440" tIns="45720" rIns="91440" bIns="45720" rtlCol="0" anchor="t">
            <a:spAutoFit/>
          </a:bodyPr>
          <a:lstStyle/>
          <a:p>
            <a:pPr defTabSz="914400">
              <a:defRPr/>
            </a:pPr>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grpSp>
        <p:nvGrpSpPr>
          <p:cNvPr id="234" name="Group 233">
            <a:extLst>
              <a:ext uri="{FF2B5EF4-FFF2-40B4-BE49-F238E27FC236}">
                <a16:creationId xmlns:a16="http://schemas.microsoft.com/office/drawing/2014/main" id="{E74C410C-E59D-E0B8-9CF5-72F16DE79630}"/>
              </a:ext>
            </a:extLst>
          </p:cNvPr>
          <p:cNvGrpSpPr/>
          <p:nvPr/>
        </p:nvGrpSpPr>
        <p:grpSpPr>
          <a:xfrm>
            <a:off x="3129883" y="4430496"/>
            <a:ext cx="2753098" cy="942657"/>
            <a:chOff x="1500071" y="875223"/>
            <a:chExt cx="2753098" cy="942657"/>
          </a:xfrm>
        </p:grpSpPr>
        <p:sp>
          <p:nvSpPr>
            <p:cNvPr id="235" name="Rectangle 234">
              <a:extLst>
                <a:ext uri="{FF2B5EF4-FFF2-40B4-BE49-F238E27FC236}">
                  <a16:creationId xmlns:a16="http://schemas.microsoft.com/office/drawing/2014/main" id="{1F35DD62-928F-CFC3-E31C-5C62FB815459}"/>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b="1" dirty="0">
                  <a:solidFill>
                    <a:srgbClr val="4472C4"/>
                  </a:solidFill>
                  <a:latin typeface="Cambria" panose="02040503050406030204" pitchFamily="18" charset="0"/>
                </a:rPr>
                <a:t>Victim Row</a:t>
              </a:r>
            </a:p>
          </p:txBody>
        </p:sp>
        <p:cxnSp>
          <p:nvCxnSpPr>
            <p:cNvPr id="236" name="Straight Arrow Connector 235">
              <a:extLst>
                <a:ext uri="{FF2B5EF4-FFF2-40B4-BE49-F238E27FC236}">
                  <a16:creationId xmlns:a16="http://schemas.microsoft.com/office/drawing/2014/main" id="{78C91497-AB75-5DC4-0F05-1B28C25063EA}"/>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26AE30A-5CFD-2018-C454-26D209077B24}"/>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C787EBA-34A4-D067-99A2-93F6B1842488}"/>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544F0A68-337F-D7C3-39E5-B025E635E562}"/>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CDE2EC2-AEDB-ED7A-EBFB-3348B2A454B4}"/>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1BB9F0D6-BFDD-3988-DFD0-BEB905BF5F6A}"/>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5427CC40-4186-98AB-3817-1F11DA3AB0A9}"/>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2E1D263A-2933-6906-0A61-E53558C686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A92160BF-7A10-B02C-2BF9-BD8A10567620}"/>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3F03A431-FE32-FA9B-651F-3F85BE3CA76A}"/>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6" name="Elbow Connector 245">
              <a:extLst>
                <a:ext uri="{FF2B5EF4-FFF2-40B4-BE49-F238E27FC236}">
                  <a16:creationId xmlns:a16="http://schemas.microsoft.com/office/drawing/2014/main" id="{DCD41508-83A9-8C45-537C-0E070AE0FD0C}"/>
                </a:ext>
              </a:extLst>
            </p:cNvPr>
            <p:cNvCxnSpPr>
              <a:cxnSpLocks/>
            </p:cNvCxnSpPr>
            <p:nvPr/>
          </p:nvCxnSpPr>
          <p:spPr>
            <a:xfrm rot="5400000">
              <a:off x="2605813" y="1629961"/>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7" name="Straight Arrow Connector 246">
              <a:extLst>
                <a:ext uri="{FF2B5EF4-FFF2-40B4-BE49-F238E27FC236}">
                  <a16:creationId xmlns:a16="http://schemas.microsoft.com/office/drawing/2014/main" id="{2DBCD2B7-7D9D-E139-100B-E4C2B686A738}"/>
                </a:ext>
              </a:extLst>
            </p:cNvPr>
            <p:cNvCxnSpPr/>
            <p:nvPr/>
          </p:nvCxnSpPr>
          <p:spPr>
            <a:xfrm>
              <a:off x="2619959" y="1646210"/>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ADDC1FBB-A067-EA89-1951-1395EBCA44F1}"/>
                </a:ext>
              </a:extLst>
            </p:cNvPr>
            <p:cNvGrpSpPr/>
            <p:nvPr/>
          </p:nvGrpSpPr>
          <p:grpSpPr>
            <a:xfrm rot="5400000">
              <a:off x="2714079" y="1469981"/>
              <a:ext cx="280087" cy="295141"/>
              <a:chOff x="2803660" y="2699808"/>
              <a:chExt cx="280087" cy="295141"/>
            </a:xfrm>
          </p:grpSpPr>
          <p:cxnSp>
            <p:nvCxnSpPr>
              <p:cNvPr id="249" name="Straight Arrow Connector 248">
                <a:extLst>
                  <a:ext uri="{FF2B5EF4-FFF2-40B4-BE49-F238E27FC236}">
                    <a16:creationId xmlns:a16="http://schemas.microsoft.com/office/drawing/2014/main" id="{548F1473-4DCF-6C7E-EEE0-D3622BDEEFF8}"/>
                  </a:ext>
                </a:extLst>
              </p:cNvPr>
              <p:cNvCxnSpPr/>
              <p:nvPr/>
            </p:nvCxnSpPr>
            <p:spPr>
              <a:xfrm flipV="1">
                <a:off x="2943700"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08796C0B-5FA9-BB91-5A3D-08B297D20618}"/>
                  </a:ext>
                </a:extLst>
              </p:cNvPr>
              <p:cNvCxnSpPr/>
              <p:nvPr/>
            </p:nvCxnSpPr>
            <p:spPr>
              <a:xfrm flipH="1">
                <a:off x="2803661" y="292471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34EE0D4-4E53-2AD4-521A-0F3D50C170A5}"/>
                  </a:ext>
                </a:extLst>
              </p:cNvPr>
              <p:cNvCxnSpPr/>
              <p:nvPr/>
            </p:nvCxnSpPr>
            <p:spPr>
              <a:xfrm flipH="1">
                <a:off x="2803660" y="278165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B7A00D6A-A42E-B647-EB3F-79CE83679DB1}"/>
                  </a:ext>
                </a:extLst>
              </p:cNvPr>
              <p:cNvCxnSpPr/>
              <p:nvPr/>
            </p:nvCxnSpPr>
            <p:spPr>
              <a:xfrm flipV="1">
                <a:off x="2943700"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53" name="Group 252">
            <a:extLst>
              <a:ext uri="{FF2B5EF4-FFF2-40B4-BE49-F238E27FC236}">
                <a16:creationId xmlns:a16="http://schemas.microsoft.com/office/drawing/2014/main" id="{20F2BF06-530D-7CF9-98B7-1A5D45ABC954}"/>
              </a:ext>
            </a:extLst>
          </p:cNvPr>
          <p:cNvGrpSpPr/>
          <p:nvPr/>
        </p:nvGrpSpPr>
        <p:grpSpPr>
          <a:xfrm>
            <a:off x="3129883" y="5416830"/>
            <a:ext cx="2753098" cy="939482"/>
            <a:chOff x="1500071" y="875223"/>
            <a:chExt cx="2753098" cy="939482"/>
          </a:xfrm>
        </p:grpSpPr>
        <p:sp>
          <p:nvSpPr>
            <p:cNvPr id="254" name="Rectangle 253">
              <a:extLst>
                <a:ext uri="{FF2B5EF4-FFF2-40B4-BE49-F238E27FC236}">
                  <a16:creationId xmlns:a16="http://schemas.microsoft.com/office/drawing/2014/main" id="{32163A85-99C6-1AF2-A791-8AB5C8A8C06F}"/>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b="1" dirty="0">
                  <a:solidFill>
                    <a:srgbClr val="4472C4"/>
                  </a:solidFill>
                  <a:latin typeface="Cambria" panose="02040503050406030204" pitchFamily="18" charset="0"/>
                </a:rPr>
                <a:t>Victim Row</a:t>
              </a:r>
            </a:p>
          </p:txBody>
        </p:sp>
        <p:cxnSp>
          <p:nvCxnSpPr>
            <p:cNvPr id="255" name="Straight Arrow Connector 254">
              <a:extLst>
                <a:ext uri="{FF2B5EF4-FFF2-40B4-BE49-F238E27FC236}">
                  <a16:creationId xmlns:a16="http://schemas.microsoft.com/office/drawing/2014/main" id="{E1E3D9FC-BB97-F4B8-3F7F-BDC764E67959}"/>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4FB522D5-BC6D-5BD9-A154-F87BB57909B3}"/>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14F0899A-7556-F1F2-1A7D-282087426932}"/>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D88D5B14-A173-B3EC-DEFB-F9058A4EC70B}"/>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8808CD08-A79B-73D0-0F05-1FDF58B1C2DB}"/>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22F4974-EEDB-F39F-0A53-EFFE2AC7E321}"/>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949884B-E9C3-616A-5BF9-EEA9D542180B}"/>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C01C675C-D893-96A8-C555-3A60B28C80EB}"/>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24143307-9FD8-7867-71C8-D52FB26CCDCB}"/>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362F052E-9DE9-486B-94A8-58EC3CCB4135}"/>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5" name="Elbow Connector 264">
              <a:extLst>
                <a:ext uri="{FF2B5EF4-FFF2-40B4-BE49-F238E27FC236}">
                  <a16:creationId xmlns:a16="http://schemas.microsoft.com/office/drawing/2014/main" id="{181BDE8E-7DBC-0885-1269-FCD5FA389587}"/>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265">
              <a:extLst>
                <a:ext uri="{FF2B5EF4-FFF2-40B4-BE49-F238E27FC236}">
                  <a16:creationId xmlns:a16="http://schemas.microsoft.com/office/drawing/2014/main" id="{906DAF76-8A2E-9221-131C-311495090F00}"/>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E9CADD40-2CD3-B933-C05F-7B4718C657A9}"/>
                </a:ext>
              </a:extLst>
            </p:cNvPr>
            <p:cNvGrpSpPr/>
            <p:nvPr/>
          </p:nvGrpSpPr>
          <p:grpSpPr>
            <a:xfrm rot="5400000">
              <a:off x="2714079" y="1466806"/>
              <a:ext cx="280087" cy="295141"/>
              <a:chOff x="2800485" y="2699808"/>
              <a:chExt cx="280087" cy="295141"/>
            </a:xfrm>
          </p:grpSpPr>
          <p:cxnSp>
            <p:nvCxnSpPr>
              <p:cNvPr id="268" name="Straight Arrow Connector 267">
                <a:extLst>
                  <a:ext uri="{FF2B5EF4-FFF2-40B4-BE49-F238E27FC236}">
                    <a16:creationId xmlns:a16="http://schemas.microsoft.com/office/drawing/2014/main" id="{7C7A9A0D-E897-D4E1-0B01-78FCEC9DB0FA}"/>
                  </a:ext>
                </a:extLst>
              </p:cNvPr>
              <p:cNvCxnSpPr/>
              <p:nvPr/>
            </p:nvCxnSpPr>
            <p:spPr>
              <a:xfrm flipV="1">
                <a:off x="2940528"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52AF7629-CACC-35E4-9CC1-0D365A123966}"/>
                  </a:ext>
                </a:extLst>
              </p:cNvPr>
              <p:cNvCxnSpPr/>
              <p:nvPr/>
            </p:nvCxnSpPr>
            <p:spPr>
              <a:xfrm flipH="1">
                <a:off x="2800485" y="292471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31811416-3187-0FF8-DEA0-AC30051F124A}"/>
                  </a:ext>
                </a:extLst>
              </p:cNvPr>
              <p:cNvCxnSpPr/>
              <p:nvPr/>
            </p:nvCxnSpPr>
            <p:spPr>
              <a:xfrm flipH="1">
                <a:off x="2800486" y="278165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DFA01B8B-B051-6ABB-C625-4B4936F6D7AE}"/>
                  </a:ext>
                </a:extLst>
              </p:cNvPr>
              <p:cNvCxnSpPr/>
              <p:nvPr/>
            </p:nvCxnSpPr>
            <p:spPr>
              <a:xfrm flipV="1">
                <a:off x="2940525"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273" name="TextBox 272">
            <a:extLst>
              <a:ext uri="{FF2B5EF4-FFF2-40B4-BE49-F238E27FC236}">
                <a16:creationId xmlns:a16="http://schemas.microsoft.com/office/drawing/2014/main" id="{6DBA590F-5C10-32BE-5C69-5C1834DB3449}"/>
              </a:ext>
            </a:extLst>
          </p:cNvPr>
          <p:cNvSpPr txBox="1"/>
          <p:nvPr/>
        </p:nvSpPr>
        <p:spPr>
          <a:xfrm>
            <a:off x="1527973" y="5520411"/>
            <a:ext cx="1443047" cy="369332"/>
          </a:xfrm>
          <a:prstGeom prst="rect">
            <a:avLst/>
          </a:prstGeom>
          <a:solidFill>
            <a:srgbClr val="FFFFFF"/>
          </a:solidFill>
        </p:spPr>
        <p:txBody>
          <a:bodyPr wrap="square" lIns="91440" tIns="45720" rIns="91440" bIns="45720" rtlCol="0" anchor="t">
            <a:spAutoFit/>
          </a:bodyPr>
          <a:lstStyle/>
          <a:p>
            <a:pPr defTabSz="914400">
              <a:defRPr/>
            </a:pPr>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sp>
        <p:nvSpPr>
          <p:cNvPr id="279" name="Rectangle 278">
            <a:extLst>
              <a:ext uri="{FF2B5EF4-FFF2-40B4-BE49-F238E27FC236}">
                <a16:creationId xmlns:a16="http://schemas.microsoft.com/office/drawing/2014/main" id="{5B637DE2-214A-0EA8-2A4C-50E201A41798}"/>
              </a:ext>
            </a:extLst>
          </p:cNvPr>
          <p:cNvSpPr/>
          <p:nvPr/>
        </p:nvSpPr>
        <p:spPr>
          <a:xfrm>
            <a:off x="6811224" y="1257849"/>
            <a:ext cx="748922" cy="140977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280" name="Rectangle 279">
            <a:extLst>
              <a:ext uri="{FF2B5EF4-FFF2-40B4-BE49-F238E27FC236}">
                <a16:creationId xmlns:a16="http://schemas.microsoft.com/office/drawing/2014/main" id="{4070F312-2989-D408-5A04-C0319BB4A80E}"/>
              </a:ext>
            </a:extLst>
          </p:cNvPr>
          <p:cNvSpPr/>
          <p:nvPr/>
        </p:nvSpPr>
        <p:spPr>
          <a:xfrm>
            <a:off x="7775206" y="1254595"/>
            <a:ext cx="748920" cy="14105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281" name="Rectangle 280">
            <a:extLst>
              <a:ext uri="{FF2B5EF4-FFF2-40B4-BE49-F238E27FC236}">
                <a16:creationId xmlns:a16="http://schemas.microsoft.com/office/drawing/2014/main" id="{1581D38E-8F8F-9152-E278-BED5AB2A72DA}"/>
              </a:ext>
            </a:extLst>
          </p:cNvPr>
          <p:cNvSpPr/>
          <p:nvPr/>
        </p:nvSpPr>
        <p:spPr>
          <a:xfrm>
            <a:off x="8753282" y="1254167"/>
            <a:ext cx="748915" cy="14105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grpSp>
        <p:nvGrpSpPr>
          <p:cNvPr id="295" name="Group 294">
            <a:extLst>
              <a:ext uri="{FF2B5EF4-FFF2-40B4-BE49-F238E27FC236}">
                <a16:creationId xmlns:a16="http://schemas.microsoft.com/office/drawing/2014/main" id="{65FA8E00-B961-A31E-4808-A55DC3316A15}"/>
              </a:ext>
            </a:extLst>
          </p:cNvPr>
          <p:cNvGrpSpPr/>
          <p:nvPr/>
        </p:nvGrpSpPr>
        <p:grpSpPr>
          <a:xfrm>
            <a:off x="6058163" y="1138774"/>
            <a:ext cx="4371737" cy="1686929"/>
            <a:chOff x="4534156" y="770467"/>
            <a:chExt cx="4371737" cy="1686929"/>
          </a:xfrm>
        </p:grpSpPr>
        <p:cxnSp>
          <p:nvCxnSpPr>
            <p:cNvPr id="278" name="Straight Arrow Connector 277">
              <a:extLst>
                <a:ext uri="{FF2B5EF4-FFF2-40B4-BE49-F238E27FC236}">
                  <a16:creationId xmlns:a16="http://schemas.microsoft.com/office/drawing/2014/main" id="{798F3BD1-4AF3-4E86-10BE-EE4B073CBECC}"/>
                </a:ext>
              </a:extLst>
            </p:cNvPr>
            <p:cNvCxnSpPr>
              <a:cxnSpLocks/>
            </p:cNvCxnSpPr>
            <p:nvPr/>
          </p:nvCxnSpPr>
          <p:spPr>
            <a:xfrm>
              <a:off x="5142457" y="2303508"/>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DCC14495-1D6C-78E8-3B4A-E10554FE2D7D}"/>
                </a:ext>
              </a:extLst>
            </p:cNvPr>
            <p:cNvSpPr txBox="1"/>
            <p:nvPr/>
          </p:nvSpPr>
          <p:spPr>
            <a:xfrm>
              <a:off x="8339712" y="2118842"/>
              <a:ext cx="566181" cy="338554"/>
            </a:xfrm>
            <a:prstGeom prst="rect">
              <a:avLst/>
            </a:prstGeom>
            <a:noFill/>
          </p:spPr>
          <p:txBody>
            <a:bodyPr wrap="none" rtlCol="0">
              <a:spAutoFit/>
            </a:bodyPr>
            <a:lstStyle/>
            <a:p>
              <a:pPr defTabSz="914400">
                <a:defRPr/>
              </a:pPr>
              <a:r>
                <a:rPr lang="en-US" sz="1600" dirty="0">
                  <a:solidFill>
                    <a:prstClr val="black"/>
                  </a:solidFill>
                  <a:latin typeface="Calibri" panose="020F0502020204030204"/>
                </a:rPr>
                <a:t>time</a:t>
              </a:r>
            </a:p>
          </p:txBody>
        </p:sp>
        <p:cxnSp>
          <p:nvCxnSpPr>
            <p:cNvPr id="284" name="Straight Arrow Connector 283">
              <a:extLst>
                <a:ext uri="{FF2B5EF4-FFF2-40B4-BE49-F238E27FC236}">
                  <a16:creationId xmlns:a16="http://schemas.microsoft.com/office/drawing/2014/main" id="{5E38B2F4-F025-1599-2478-3CAC616C06F0}"/>
                </a:ext>
              </a:extLst>
            </p:cNvPr>
            <p:cNvCxnSpPr>
              <a:cxnSpLocks/>
            </p:cNvCxnSpPr>
            <p:nvPr/>
          </p:nvCxnSpPr>
          <p:spPr>
            <a:xfrm flipV="1">
              <a:off x="5142457" y="770467"/>
              <a:ext cx="0" cy="1533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CCC75345-51A9-76E8-DF1A-A962D882AE4D}"/>
                </a:ext>
              </a:extLst>
            </p:cNvPr>
            <p:cNvSpPr txBox="1"/>
            <p:nvPr/>
          </p:nvSpPr>
          <p:spPr>
            <a:xfrm rot="16200000">
              <a:off x="4016963" y="1322372"/>
              <a:ext cx="1619161" cy="584775"/>
            </a:xfrm>
            <a:prstGeom prst="rect">
              <a:avLst/>
            </a:prstGeom>
            <a:noFill/>
          </p:spPr>
          <p:txBody>
            <a:bodyPr wrap="none" rtlCol="0">
              <a:spAutoFit/>
            </a:bodyPr>
            <a:lstStyle/>
            <a:p>
              <a:pPr algn="ctr" defTabSz="914400">
                <a:defRPr/>
              </a:pPr>
              <a:r>
                <a:rPr lang="en-US" sz="1600" dirty="0" err="1">
                  <a:solidFill>
                    <a:prstClr val="black"/>
                  </a:solidFill>
                  <a:latin typeface="Calibri" panose="020F0502020204030204"/>
                </a:rPr>
                <a:t>Agressor</a:t>
              </a:r>
              <a:r>
                <a:rPr lang="en-US" sz="1600" dirty="0">
                  <a:solidFill>
                    <a:prstClr val="black"/>
                  </a:solidFill>
                  <a:latin typeface="Calibri" panose="020F0502020204030204"/>
                </a:rPr>
                <a:t> Row</a:t>
              </a:r>
            </a:p>
            <a:p>
              <a:pPr algn="ctr" defTabSz="914400">
                <a:defRPr/>
              </a:pPr>
              <a:r>
                <a:rPr lang="en-US" sz="1600" dirty="0" err="1">
                  <a:solidFill>
                    <a:prstClr val="black"/>
                  </a:solidFill>
                  <a:latin typeface="Calibri" panose="020F0502020204030204"/>
                </a:rPr>
                <a:t>Wordline</a:t>
              </a:r>
              <a:r>
                <a:rPr lang="en-US" sz="1600" dirty="0">
                  <a:solidFill>
                    <a:prstClr val="black"/>
                  </a:solidFill>
                  <a:latin typeface="Calibri" panose="020F0502020204030204"/>
                </a:rPr>
                <a:t> Voltage</a:t>
              </a:r>
            </a:p>
          </p:txBody>
        </p:sp>
      </p:grpSp>
      <p:sp>
        <p:nvSpPr>
          <p:cNvPr id="291" name="TextBox 290">
            <a:extLst>
              <a:ext uri="{FF2B5EF4-FFF2-40B4-BE49-F238E27FC236}">
                <a16:creationId xmlns:a16="http://schemas.microsoft.com/office/drawing/2014/main" id="{B443D2CD-8DAD-F3D9-2C0D-6E1FCFF75E80}"/>
              </a:ext>
            </a:extLst>
          </p:cNvPr>
          <p:cNvSpPr txBox="1"/>
          <p:nvPr/>
        </p:nvSpPr>
        <p:spPr>
          <a:xfrm>
            <a:off x="6518398" y="3620066"/>
            <a:ext cx="4153126" cy="1569660"/>
          </a:xfrm>
          <a:prstGeom prst="rect">
            <a:avLst/>
          </a:prstGeom>
          <a:solidFill>
            <a:schemeClr val="accent4">
              <a:lumMod val="20000"/>
              <a:lumOff val="80000"/>
            </a:schemeClr>
          </a:solidFill>
        </p:spPr>
        <p:txBody>
          <a:bodyPr wrap="square" rtlCol="0">
            <a:spAutoFit/>
          </a:bodyPr>
          <a:lstStyle/>
          <a:p>
            <a:pPr defTabSz="914400">
              <a:defRPr/>
            </a:pPr>
            <a:r>
              <a:rPr lang="en-US" sz="2400" b="1" dirty="0">
                <a:solidFill>
                  <a:srgbClr val="ED7D31"/>
                </a:solidFill>
                <a:latin typeface="Cambria" panose="02040503050406030204" pitchFamily="18" charset="0"/>
              </a:rPr>
              <a:t>Repeatedly toggling</a:t>
            </a:r>
            <a:r>
              <a:rPr lang="en-US" sz="2400" dirty="0">
                <a:solidFill>
                  <a:srgbClr val="ED7D31"/>
                </a:solidFill>
                <a:latin typeface="Cambria" panose="02040503050406030204" pitchFamily="18" charset="0"/>
              </a:rPr>
              <a:t> </a:t>
            </a:r>
          </a:p>
          <a:p>
            <a:pPr defTabSz="914400">
              <a:defRPr/>
            </a:pPr>
            <a:r>
              <a:rPr lang="en-US" sz="2400" b="1" dirty="0" err="1">
                <a:solidFill>
                  <a:srgbClr val="4472C4">
                    <a:lumMod val="75000"/>
                  </a:srgbClr>
                </a:solidFill>
                <a:latin typeface="Cambria" panose="02040503050406030204" pitchFamily="18" charset="0"/>
              </a:rPr>
              <a:t>wordline</a:t>
            </a:r>
            <a:r>
              <a:rPr lang="en-US" sz="2400" b="1" dirty="0">
                <a:solidFill>
                  <a:srgbClr val="4472C4">
                    <a:lumMod val="75000"/>
                  </a:srgbClr>
                </a:solidFill>
                <a:latin typeface="Cambria" panose="02040503050406030204" pitchFamily="18" charset="0"/>
              </a:rPr>
              <a:t> voltage </a:t>
            </a:r>
          </a:p>
          <a:p>
            <a:pPr defTabSz="914400">
              <a:defRPr/>
            </a:pPr>
            <a:r>
              <a:rPr lang="en-US" sz="2400" dirty="0">
                <a:solidFill>
                  <a:prstClr val="black"/>
                </a:solidFill>
                <a:latin typeface="Cambria" panose="02040503050406030204" pitchFamily="18" charset="0"/>
              </a:rPr>
              <a:t>is the </a:t>
            </a:r>
            <a:r>
              <a:rPr lang="en-US" sz="2400" i="1" dirty="0">
                <a:solidFill>
                  <a:prstClr val="black"/>
                </a:solidFill>
                <a:latin typeface="Cambria" panose="02040503050406030204" pitchFamily="18" charset="0"/>
              </a:rPr>
              <a:t>key </a:t>
            </a:r>
            <a:r>
              <a:rPr lang="en-US" sz="2400" dirty="0">
                <a:solidFill>
                  <a:prstClr val="black"/>
                </a:solidFill>
                <a:latin typeface="Cambria" panose="02040503050406030204" pitchFamily="18" charset="0"/>
              </a:rPr>
              <a:t>to inducing </a:t>
            </a:r>
            <a:r>
              <a:rPr lang="en-US" sz="2400" b="1" dirty="0">
                <a:solidFill>
                  <a:srgbClr val="C00000"/>
                </a:solidFill>
                <a:latin typeface="Cambria" panose="02040503050406030204" pitchFamily="18" charset="0"/>
              </a:rPr>
              <a:t>RowHammer bitflips</a:t>
            </a:r>
          </a:p>
        </p:txBody>
      </p:sp>
      <p:grpSp>
        <p:nvGrpSpPr>
          <p:cNvPr id="300" name="Group 299">
            <a:extLst>
              <a:ext uri="{FF2B5EF4-FFF2-40B4-BE49-F238E27FC236}">
                <a16:creationId xmlns:a16="http://schemas.microsoft.com/office/drawing/2014/main" id="{A2877BAB-0553-8ADA-529B-1294F5E5069D}"/>
              </a:ext>
            </a:extLst>
          </p:cNvPr>
          <p:cNvGrpSpPr/>
          <p:nvPr/>
        </p:nvGrpSpPr>
        <p:grpSpPr>
          <a:xfrm>
            <a:off x="4291852" y="1858358"/>
            <a:ext cx="718684" cy="4653767"/>
            <a:chOff x="2767852" y="1540851"/>
            <a:chExt cx="718684" cy="4653767"/>
          </a:xfrm>
        </p:grpSpPr>
        <p:sp>
          <p:nvSpPr>
            <p:cNvPr id="296" name="Multiply 295">
              <a:extLst>
                <a:ext uri="{FF2B5EF4-FFF2-40B4-BE49-F238E27FC236}">
                  <a16:creationId xmlns:a16="http://schemas.microsoft.com/office/drawing/2014/main" id="{D40FF0D4-2EB6-BD1C-831C-91A9446CCE48}"/>
                </a:ext>
              </a:extLst>
            </p:cNvPr>
            <p:cNvSpPr/>
            <p:nvPr/>
          </p:nvSpPr>
          <p:spPr>
            <a:xfrm>
              <a:off x="2767852" y="2467560"/>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sp>
          <p:nvSpPr>
            <p:cNvPr id="297" name="Multiply 296">
              <a:extLst>
                <a:ext uri="{FF2B5EF4-FFF2-40B4-BE49-F238E27FC236}">
                  <a16:creationId xmlns:a16="http://schemas.microsoft.com/office/drawing/2014/main" id="{8D16B33F-067C-7581-B5E9-237E081E769F}"/>
                </a:ext>
              </a:extLst>
            </p:cNvPr>
            <p:cNvSpPr/>
            <p:nvPr/>
          </p:nvSpPr>
          <p:spPr>
            <a:xfrm>
              <a:off x="2777725" y="451462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sp>
          <p:nvSpPr>
            <p:cNvPr id="298" name="Multiply 297">
              <a:extLst>
                <a:ext uri="{FF2B5EF4-FFF2-40B4-BE49-F238E27FC236}">
                  <a16:creationId xmlns:a16="http://schemas.microsoft.com/office/drawing/2014/main" id="{83E45711-1FCF-9B8C-882E-54C9E0C87E07}"/>
                </a:ext>
              </a:extLst>
            </p:cNvPr>
            <p:cNvSpPr/>
            <p:nvPr/>
          </p:nvSpPr>
          <p:spPr>
            <a:xfrm>
              <a:off x="2792287" y="1540851"/>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sp>
          <p:nvSpPr>
            <p:cNvPr id="299" name="Multiply 298">
              <a:extLst>
                <a:ext uri="{FF2B5EF4-FFF2-40B4-BE49-F238E27FC236}">
                  <a16:creationId xmlns:a16="http://schemas.microsoft.com/office/drawing/2014/main" id="{677EEE0E-5051-34F7-6760-F6B2309B2A2B}"/>
                </a:ext>
              </a:extLst>
            </p:cNvPr>
            <p:cNvSpPr/>
            <p:nvPr/>
          </p:nvSpPr>
          <p:spPr>
            <a:xfrm>
              <a:off x="2770484" y="550036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grpSp>
    </p:spTree>
    <p:extLst>
      <p:ext uri="{BB962C8B-B14F-4D97-AF65-F5344CB8AC3E}">
        <p14:creationId xmlns:p14="http://schemas.microsoft.com/office/powerpoint/2010/main" val="342482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7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P spid="281" grpId="0" animBg="1"/>
      <p:bldP spid="29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007C73-7549-D4B2-198E-B5EBD9CF2098}"/>
              </a:ext>
            </a:extLst>
          </p:cNvPr>
          <p:cNvSpPr/>
          <p:nvPr/>
        </p:nvSpPr>
        <p:spPr>
          <a:xfrm>
            <a:off x="1519602" y="948812"/>
            <a:ext cx="9144000" cy="12744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2400" dirty="0">
                <a:solidFill>
                  <a:prstClr val="black"/>
                </a:solidFill>
                <a:latin typeface="Cambria" panose="02040503050406030204" pitchFamily="18" charset="0"/>
              </a:rPr>
              <a:t>Reducing </a:t>
            </a:r>
            <a:r>
              <a:rPr lang="en-US" sz="2400" b="1" dirty="0" err="1">
                <a:solidFill>
                  <a:prstClr val="black"/>
                </a:solidFill>
                <a:latin typeface="Cambria" panose="02040503050406030204" pitchFamily="18" charset="0"/>
              </a:rPr>
              <a:t>wordline</a:t>
            </a:r>
            <a:r>
              <a:rPr lang="en-US" sz="2400" b="1" dirty="0">
                <a:solidFill>
                  <a:prstClr val="black"/>
                </a:solidFill>
                <a:latin typeface="Cambria" panose="02040503050406030204" pitchFamily="18" charset="0"/>
              </a:rPr>
              <a:t> voltage</a:t>
            </a:r>
            <a:r>
              <a:rPr lang="en-US" sz="2400" dirty="0">
                <a:solidFill>
                  <a:prstClr val="black"/>
                </a:solidFill>
                <a:latin typeface="Cambria" panose="02040503050406030204" pitchFamily="18" charset="0"/>
              </a:rPr>
              <a:t> </a:t>
            </a:r>
          </a:p>
          <a:p>
            <a:pPr algn="ctr" defTabSz="914400">
              <a:defRPr/>
            </a:pPr>
            <a:r>
              <a:rPr lang="en-US" sz="2400" b="1" dirty="0">
                <a:solidFill>
                  <a:srgbClr val="00B050"/>
                </a:solidFill>
                <a:latin typeface="Cambria" panose="02040503050406030204" pitchFamily="18" charset="0"/>
              </a:rPr>
              <a:t>reduces RowHammer vulnerability </a:t>
            </a:r>
          </a:p>
          <a:p>
            <a:pPr algn="ctr" defTabSz="914400">
              <a:defRPr/>
            </a:pPr>
            <a:r>
              <a:rPr lang="en-US" sz="2400" i="1" dirty="0">
                <a:solidFill>
                  <a:prstClr val="black"/>
                </a:solidFill>
                <a:latin typeface="Cambria" panose="02040503050406030204" pitchFamily="18" charset="0"/>
              </a:rPr>
              <a:t>without</a:t>
            </a:r>
            <a:r>
              <a:rPr lang="en-US" sz="2400" dirty="0">
                <a:solidFill>
                  <a:prstClr val="black"/>
                </a:solidFill>
                <a:latin typeface="Cambria" panose="02040503050406030204" pitchFamily="18" charset="0"/>
              </a:rPr>
              <a:t> significantly affecting </a:t>
            </a:r>
            <a:r>
              <a:rPr lang="en-US" sz="2400" b="1" dirty="0">
                <a:solidFill>
                  <a:srgbClr val="4472C4">
                    <a:lumMod val="75000"/>
                  </a:srgbClr>
                </a:solidFill>
                <a:latin typeface="Cambria" panose="02040503050406030204" pitchFamily="18" charset="0"/>
              </a:rPr>
              <a:t>reliable DRAM operation</a:t>
            </a:r>
          </a:p>
        </p:txBody>
      </p:sp>
      <p:grpSp>
        <p:nvGrpSpPr>
          <p:cNvPr id="143" name="Group 142">
            <a:extLst>
              <a:ext uri="{FF2B5EF4-FFF2-40B4-BE49-F238E27FC236}">
                <a16:creationId xmlns:a16="http://schemas.microsoft.com/office/drawing/2014/main" id="{F89E2A2B-8158-036F-2E29-0C271FFD1C2F}"/>
              </a:ext>
            </a:extLst>
          </p:cNvPr>
          <p:cNvGrpSpPr/>
          <p:nvPr/>
        </p:nvGrpSpPr>
        <p:grpSpPr>
          <a:xfrm>
            <a:off x="1702607" y="1924186"/>
            <a:ext cx="4515930" cy="1848324"/>
            <a:chOff x="178607" y="2164216"/>
            <a:chExt cx="4515930" cy="1848324"/>
          </a:xfrm>
        </p:grpSpPr>
        <p:grpSp>
          <p:nvGrpSpPr>
            <p:cNvPr id="44" name="Group 43">
              <a:extLst>
                <a:ext uri="{FF2B5EF4-FFF2-40B4-BE49-F238E27FC236}">
                  <a16:creationId xmlns:a16="http://schemas.microsoft.com/office/drawing/2014/main" id="{EE776610-8328-9749-7920-EF7E7C327E30}"/>
                </a:ext>
              </a:extLst>
            </p:cNvPr>
            <p:cNvGrpSpPr/>
            <p:nvPr/>
          </p:nvGrpSpPr>
          <p:grpSpPr>
            <a:xfrm>
              <a:off x="178607" y="2164216"/>
              <a:ext cx="4409423" cy="1848324"/>
              <a:chOff x="73923" y="2942933"/>
              <a:chExt cx="4409423" cy="1848324"/>
            </a:xfrm>
          </p:grpSpPr>
          <p:sp>
            <p:nvSpPr>
              <p:cNvPr id="8" name="Rectangle 7">
                <a:extLst>
                  <a:ext uri="{FF2B5EF4-FFF2-40B4-BE49-F238E27FC236}">
                    <a16:creationId xmlns:a16="http://schemas.microsoft.com/office/drawing/2014/main" id="{5716FD82-5D68-DABD-15F2-FFEB8A1E9CFF}"/>
                  </a:ext>
                </a:extLst>
              </p:cNvPr>
              <p:cNvSpPr/>
              <p:nvPr/>
            </p:nvSpPr>
            <p:spPr>
              <a:xfrm>
                <a:off x="848647" y="3431863"/>
                <a:ext cx="748922" cy="9370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sp>
            <p:nvSpPr>
              <p:cNvPr id="9" name="Rectangle 8">
                <a:extLst>
                  <a:ext uri="{FF2B5EF4-FFF2-40B4-BE49-F238E27FC236}">
                    <a16:creationId xmlns:a16="http://schemas.microsoft.com/office/drawing/2014/main" id="{E05E923A-15D9-6689-5C0A-428DB34CAF3E}"/>
                  </a:ext>
                </a:extLst>
              </p:cNvPr>
              <p:cNvSpPr/>
              <p:nvPr/>
            </p:nvSpPr>
            <p:spPr>
              <a:xfrm>
                <a:off x="1812629" y="3428876"/>
                <a:ext cx="748920" cy="9375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sp>
            <p:nvSpPr>
              <p:cNvPr id="10" name="Rectangle 9">
                <a:extLst>
                  <a:ext uri="{FF2B5EF4-FFF2-40B4-BE49-F238E27FC236}">
                    <a16:creationId xmlns:a16="http://schemas.microsoft.com/office/drawing/2014/main" id="{1EDFB2EE-FE32-0975-1C06-3C273BB7AC9A}"/>
                  </a:ext>
                </a:extLst>
              </p:cNvPr>
              <p:cNvSpPr/>
              <p:nvPr/>
            </p:nvSpPr>
            <p:spPr>
              <a:xfrm>
                <a:off x="2790698" y="3428454"/>
                <a:ext cx="748915" cy="9375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cxnSp>
            <p:nvCxnSpPr>
              <p:cNvPr id="11" name="Straight Arrow Connector 10">
                <a:extLst>
                  <a:ext uri="{FF2B5EF4-FFF2-40B4-BE49-F238E27FC236}">
                    <a16:creationId xmlns:a16="http://schemas.microsoft.com/office/drawing/2014/main" id="{77DA5DAF-3658-8A9F-F0E0-6946E94E6394}"/>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C30F9E-6CE1-D73C-6503-209EFB545547}"/>
                  </a:ext>
                </a:extLst>
              </p:cNvPr>
              <p:cNvSpPr txBox="1"/>
              <p:nvPr/>
            </p:nvSpPr>
            <p:spPr>
              <a:xfrm>
                <a:off x="3901135" y="4188409"/>
                <a:ext cx="582211" cy="338554"/>
              </a:xfrm>
              <a:prstGeom prst="rect">
                <a:avLst/>
              </a:prstGeom>
              <a:noFill/>
            </p:spPr>
            <p:txBody>
              <a:bodyPr wrap="none" rtlCol="0">
                <a:spAutoFit/>
              </a:bodyPr>
              <a:lstStyle/>
              <a:p>
                <a:pPr defTabSz="914400">
                  <a:defRPr/>
                </a:pPr>
                <a:r>
                  <a:rPr lang="en-US" sz="1600" dirty="0">
                    <a:solidFill>
                      <a:prstClr val="black"/>
                    </a:solidFill>
                    <a:latin typeface="Cambria" panose="02040503050406030204" pitchFamily="18" charset="0"/>
                  </a:rPr>
                  <a:t>time</a:t>
                </a:r>
              </a:p>
            </p:txBody>
          </p:sp>
          <p:cxnSp>
            <p:nvCxnSpPr>
              <p:cNvPr id="13" name="Straight Arrow Connector 12">
                <a:extLst>
                  <a:ext uri="{FF2B5EF4-FFF2-40B4-BE49-F238E27FC236}">
                    <a16:creationId xmlns:a16="http://schemas.microsoft.com/office/drawing/2014/main" id="{B7F5ADE5-CF7E-A649-F385-58081A08FB5A}"/>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100077-7AA4-63E1-865F-3FFD1ABE143F}"/>
                  </a:ext>
                </a:extLst>
              </p:cNvPr>
              <p:cNvSpPr txBox="1"/>
              <p:nvPr/>
            </p:nvSpPr>
            <p:spPr>
              <a:xfrm rot="16200000">
                <a:off x="-557851" y="3574707"/>
                <a:ext cx="1848324" cy="584775"/>
              </a:xfrm>
              <a:prstGeom prst="rect">
                <a:avLst/>
              </a:prstGeom>
              <a:noFill/>
            </p:spPr>
            <p:txBody>
              <a:bodyPr wrap="square" rtlCol="0">
                <a:spAutoFit/>
              </a:bodyPr>
              <a:lstStyle/>
              <a:p>
                <a:pPr algn="ctr" defTabSz="914400">
                  <a:defRPr/>
                </a:pPr>
                <a:r>
                  <a:rPr lang="en-US" sz="1600" dirty="0" err="1">
                    <a:solidFill>
                      <a:prstClr val="black"/>
                    </a:solidFill>
                    <a:latin typeface="Cambria" panose="02040503050406030204" pitchFamily="18" charset="0"/>
                  </a:rPr>
                  <a:t>Wordline</a:t>
                </a:r>
                <a:endParaRPr lang="en-US" sz="1600" dirty="0">
                  <a:solidFill>
                    <a:prstClr val="black"/>
                  </a:solidFill>
                  <a:latin typeface="Cambria" panose="02040503050406030204" pitchFamily="18" charset="0"/>
                </a:endParaRPr>
              </a:p>
              <a:p>
                <a:pPr algn="ctr" defTabSz="914400">
                  <a:defRPr/>
                </a:pPr>
                <a:r>
                  <a:rPr lang="en-US" sz="1600" dirty="0">
                    <a:solidFill>
                      <a:prstClr val="black"/>
                    </a:solidFill>
                    <a:latin typeface="Cambria" panose="02040503050406030204" pitchFamily="18" charset="0"/>
                  </a:rPr>
                  <a:t>Voltage</a:t>
                </a:r>
              </a:p>
            </p:txBody>
          </p:sp>
        </p:grpSp>
        <p:cxnSp>
          <p:nvCxnSpPr>
            <p:cNvPr id="54" name="Straight Arrow Connector 53">
              <a:extLst>
                <a:ext uri="{FF2B5EF4-FFF2-40B4-BE49-F238E27FC236}">
                  <a16:creationId xmlns:a16="http://schemas.microsoft.com/office/drawing/2014/main" id="{3F2FA9CF-5C84-1570-E470-39027C291A9E}"/>
                </a:ext>
              </a:extLst>
            </p:cNvPr>
            <p:cNvCxnSpPr>
              <a:cxnSpLocks/>
            </p:cNvCxnSpPr>
            <p:nvPr/>
          </p:nvCxnSpPr>
          <p:spPr>
            <a:xfrm>
              <a:off x="3911841" y="3102821"/>
              <a:ext cx="782696" cy="77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C005AE0-D1D4-9049-E762-5E0A02F6D453}"/>
              </a:ext>
            </a:extLst>
          </p:cNvPr>
          <p:cNvGrpSpPr/>
          <p:nvPr/>
        </p:nvGrpSpPr>
        <p:grpSpPr>
          <a:xfrm>
            <a:off x="2340319" y="3775681"/>
            <a:ext cx="7506964" cy="827721"/>
            <a:chOff x="818518" y="4172280"/>
            <a:chExt cx="7506964" cy="827721"/>
          </a:xfrm>
        </p:grpSpPr>
        <p:sp>
          <p:nvSpPr>
            <p:cNvPr id="60" name="TextBox 59">
              <a:extLst>
                <a:ext uri="{FF2B5EF4-FFF2-40B4-BE49-F238E27FC236}">
                  <a16:creationId xmlns:a16="http://schemas.microsoft.com/office/drawing/2014/main" id="{230BBA1E-E5CA-DD2D-103F-628FA8C49D92}"/>
                </a:ext>
              </a:extLst>
            </p:cNvPr>
            <p:cNvSpPr txBox="1"/>
            <p:nvPr/>
          </p:nvSpPr>
          <p:spPr>
            <a:xfrm>
              <a:off x="2931501" y="4630669"/>
              <a:ext cx="3276600" cy="369332"/>
            </a:xfrm>
            <a:prstGeom prst="rect">
              <a:avLst/>
            </a:prstGeom>
            <a:noFill/>
          </p:spPr>
          <p:txBody>
            <a:bodyPr wrap="square" rtlCol="0">
              <a:spAutoFit/>
            </a:bodyPr>
            <a:lstStyle/>
            <a:p>
              <a:pPr algn="ctr" defTabSz="914400">
                <a:defRPr/>
              </a:pPr>
              <a:r>
                <a:rPr lang="en-US" dirty="0">
                  <a:solidFill>
                    <a:srgbClr val="00B050"/>
                  </a:solidFill>
                  <a:latin typeface="Cambria" panose="02040503050406030204" pitchFamily="18" charset="0"/>
                </a:rPr>
                <a:t>Reduction in Disturbance</a:t>
              </a:r>
            </a:p>
          </p:txBody>
        </p:sp>
        <p:grpSp>
          <p:nvGrpSpPr>
            <p:cNvPr id="3" name="Group 2">
              <a:extLst>
                <a:ext uri="{FF2B5EF4-FFF2-40B4-BE49-F238E27FC236}">
                  <a16:creationId xmlns:a16="http://schemas.microsoft.com/office/drawing/2014/main" id="{B0B97DFF-9E32-2508-446C-69F7D324B76E}"/>
                </a:ext>
              </a:extLst>
            </p:cNvPr>
            <p:cNvGrpSpPr/>
            <p:nvPr/>
          </p:nvGrpSpPr>
          <p:grpSpPr>
            <a:xfrm>
              <a:off x="818518" y="4172280"/>
              <a:ext cx="7506964" cy="801260"/>
              <a:chOff x="729219" y="4172280"/>
              <a:chExt cx="7506964" cy="801260"/>
            </a:xfrm>
          </p:grpSpPr>
          <p:sp>
            <p:nvSpPr>
              <p:cNvPr id="56" name="Rectangle 55">
                <a:extLst>
                  <a:ext uri="{FF2B5EF4-FFF2-40B4-BE49-F238E27FC236}">
                    <a16:creationId xmlns:a16="http://schemas.microsoft.com/office/drawing/2014/main" id="{B6A33CE3-BFF4-C3E0-0599-356DA2CCE856}"/>
                  </a:ext>
                </a:extLst>
              </p:cNvPr>
              <p:cNvSpPr/>
              <p:nvPr/>
            </p:nvSpPr>
            <p:spPr>
              <a:xfrm>
                <a:off x="729219"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black"/>
                    </a:solidFill>
                    <a:latin typeface="Cambria" panose="02040503050406030204" pitchFamily="18" charset="0"/>
                  </a:rPr>
                  <a:t>Aggressor Row</a:t>
                </a:r>
              </a:p>
            </p:txBody>
          </p:sp>
          <p:sp>
            <p:nvSpPr>
              <p:cNvPr id="57" name="Rectangle 56">
                <a:extLst>
                  <a:ext uri="{FF2B5EF4-FFF2-40B4-BE49-F238E27FC236}">
                    <a16:creationId xmlns:a16="http://schemas.microsoft.com/office/drawing/2014/main" id="{AC71D107-0FCE-5528-07EB-E37058D9C08E}"/>
                  </a:ext>
                </a:extLst>
              </p:cNvPr>
              <p:cNvSpPr/>
              <p:nvPr/>
            </p:nvSpPr>
            <p:spPr>
              <a:xfrm>
                <a:off x="729219"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black"/>
                    </a:solidFill>
                    <a:latin typeface="Cambria" panose="02040503050406030204" pitchFamily="18" charset="0"/>
                  </a:rPr>
                  <a:t>Victim Row</a:t>
                </a:r>
              </a:p>
            </p:txBody>
          </p:sp>
          <p:cxnSp>
            <p:nvCxnSpPr>
              <p:cNvPr id="81" name="Straight Arrow Connector 80">
                <a:extLst>
                  <a:ext uri="{FF2B5EF4-FFF2-40B4-BE49-F238E27FC236}">
                    <a16:creationId xmlns:a16="http://schemas.microsoft.com/office/drawing/2014/main" id="{E5BDA244-5EB0-9176-E7BB-E76AAA8976A7}"/>
                  </a:ext>
                </a:extLst>
              </p:cNvPr>
              <p:cNvCxnSpPr>
                <a:cxnSpLocks/>
              </p:cNvCxnSpPr>
              <p:nvPr/>
            </p:nvCxnSpPr>
            <p:spPr>
              <a:xfrm>
                <a:off x="2666233"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4062C4C-9783-6F40-87D8-69C6B964B32A}"/>
                  </a:ext>
                </a:extLst>
              </p:cNvPr>
              <p:cNvCxnSpPr>
                <a:cxnSpLocks/>
              </p:cNvCxnSpPr>
              <p:nvPr/>
            </p:nvCxnSpPr>
            <p:spPr>
              <a:xfrm>
                <a:off x="2894616"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B19ED7D-93A3-275E-FB7D-8DC570EA24A9}"/>
                  </a:ext>
                </a:extLst>
              </p:cNvPr>
              <p:cNvCxnSpPr>
                <a:cxnSpLocks/>
              </p:cNvCxnSpPr>
              <p:nvPr/>
            </p:nvCxnSpPr>
            <p:spPr>
              <a:xfrm>
                <a:off x="1001220" y="4368222"/>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7C041C7-8206-983C-5BA6-47C4EF075288}"/>
                  </a:ext>
                </a:extLst>
              </p:cNvPr>
              <p:cNvCxnSpPr>
                <a:cxnSpLocks/>
              </p:cNvCxnSpPr>
              <p:nvPr/>
            </p:nvCxnSpPr>
            <p:spPr>
              <a:xfrm>
                <a:off x="808564"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DA5BF3F-DA7F-B7A3-ABF6-4325744BE9DC}"/>
                  </a:ext>
                </a:extLst>
              </p:cNvPr>
              <p:cNvSpPr/>
              <p:nvPr/>
            </p:nvSpPr>
            <p:spPr>
              <a:xfrm>
                <a:off x="5971835"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black"/>
                    </a:solidFill>
                    <a:latin typeface="Cambria" panose="02040503050406030204" pitchFamily="18" charset="0"/>
                  </a:rPr>
                  <a:t>Aggressor Row</a:t>
                </a:r>
              </a:p>
            </p:txBody>
          </p:sp>
          <p:sp>
            <p:nvSpPr>
              <p:cNvPr id="90" name="Rectangle 89">
                <a:extLst>
                  <a:ext uri="{FF2B5EF4-FFF2-40B4-BE49-F238E27FC236}">
                    <a16:creationId xmlns:a16="http://schemas.microsoft.com/office/drawing/2014/main" id="{40D6616C-1FA7-705C-6D33-DE366C9F2173}"/>
                  </a:ext>
                </a:extLst>
              </p:cNvPr>
              <p:cNvSpPr/>
              <p:nvPr/>
            </p:nvSpPr>
            <p:spPr>
              <a:xfrm>
                <a:off x="5971835"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dirty="0">
                    <a:solidFill>
                      <a:prstClr val="black"/>
                    </a:solidFill>
                    <a:latin typeface="Cambria" panose="02040503050406030204" pitchFamily="18" charset="0"/>
                  </a:rPr>
                  <a:t>Victim Row</a:t>
                </a:r>
              </a:p>
            </p:txBody>
          </p:sp>
          <p:cxnSp>
            <p:nvCxnSpPr>
              <p:cNvPr id="91" name="Straight Arrow Connector 90">
                <a:extLst>
                  <a:ext uri="{FF2B5EF4-FFF2-40B4-BE49-F238E27FC236}">
                    <a16:creationId xmlns:a16="http://schemas.microsoft.com/office/drawing/2014/main" id="{42A1556B-EE9B-9E6C-B3AD-B05E128171A9}"/>
                  </a:ext>
                </a:extLst>
              </p:cNvPr>
              <p:cNvCxnSpPr>
                <a:cxnSpLocks/>
              </p:cNvCxnSpPr>
              <p:nvPr/>
            </p:nvCxnSpPr>
            <p:spPr>
              <a:xfrm>
                <a:off x="7908849"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EB97DB4-92FE-5F76-6240-0C8A0E0D3DC8}"/>
                  </a:ext>
                </a:extLst>
              </p:cNvPr>
              <p:cNvCxnSpPr>
                <a:cxnSpLocks/>
              </p:cNvCxnSpPr>
              <p:nvPr/>
            </p:nvCxnSpPr>
            <p:spPr>
              <a:xfrm>
                <a:off x="8137232"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9F8A24B-6B87-14C7-D207-E6B191FB2917}"/>
                  </a:ext>
                </a:extLst>
              </p:cNvPr>
              <p:cNvCxnSpPr>
                <a:cxnSpLocks/>
              </p:cNvCxnSpPr>
              <p:nvPr/>
            </p:nvCxnSpPr>
            <p:spPr>
              <a:xfrm>
                <a:off x="6243836"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591BE32-5787-4C48-5D20-1E0772303AF7}"/>
                  </a:ext>
                </a:extLst>
              </p:cNvPr>
              <p:cNvCxnSpPr>
                <a:cxnSpLocks/>
              </p:cNvCxnSpPr>
              <p:nvPr/>
            </p:nvCxnSpPr>
            <p:spPr>
              <a:xfrm>
                <a:off x="6051180"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57AD0673-36E9-9670-E9E8-2CD0B327059C}"/>
                </a:ext>
              </a:extLst>
            </p:cNvPr>
            <p:cNvCxnSpPr>
              <a:cxnSpLocks/>
            </p:cNvCxnSpPr>
            <p:nvPr/>
          </p:nvCxnSpPr>
          <p:spPr>
            <a:xfrm>
              <a:off x="3281799" y="4579796"/>
              <a:ext cx="258040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EEB44FE1-C9C9-B0DF-651A-0ED1C1207FAB}"/>
              </a:ext>
            </a:extLst>
          </p:cNvPr>
          <p:cNvGrpSpPr/>
          <p:nvPr/>
        </p:nvGrpSpPr>
        <p:grpSpPr>
          <a:xfrm>
            <a:off x="2447043" y="4887962"/>
            <a:ext cx="7297914" cy="1626904"/>
            <a:chOff x="1167238" y="5187195"/>
            <a:chExt cx="7297914" cy="1626904"/>
          </a:xfrm>
        </p:grpSpPr>
        <p:grpSp>
          <p:nvGrpSpPr>
            <p:cNvPr id="109" name="Group 108">
              <a:extLst>
                <a:ext uri="{FF2B5EF4-FFF2-40B4-BE49-F238E27FC236}">
                  <a16:creationId xmlns:a16="http://schemas.microsoft.com/office/drawing/2014/main" id="{3A1AABD0-3FD3-C992-D244-0C0C328EBC27}"/>
                </a:ext>
              </a:extLst>
            </p:cNvPr>
            <p:cNvGrpSpPr/>
            <p:nvPr/>
          </p:nvGrpSpPr>
          <p:grpSpPr>
            <a:xfrm>
              <a:off x="6268954" y="5187195"/>
              <a:ext cx="2196198" cy="1117807"/>
              <a:chOff x="6268954" y="5187195"/>
              <a:chExt cx="2196198" cy="1117807"/>
            </a:xfrm>
          </p:grpSpPr>
          <p:grpSp>
            <p:nvGrpSpPr>
              <p:cNvPr id="61" name="Group 60">
                <a:extLst>
                  <a:ext uri="{FF2B5EF4-FFF2-40B4-BE49-F238E27FC236}">
                    <a16:creationId xmlns:a16="http://schemas.microsoft.com/office/drawing/2014/main" id="{D9BB0041-A643-A48A-EBDF-BDC42ADBD934}"/>
                  </a:ext>
                </a:extLst>
              </p:cNvPr>
              <p:cNvGrpSpPr/>
              <p:nvPr/>
            </p:nvGrpSpPr>
            <p:grpSpPr>
              <a:xfrm>
                <a:off x="6268954" y="5365520"/>
                <a:ext cx="1705476" cy="939482"/>
                <a:chOff x="2547693" y="875223"/>
                <a:chExt cx="1705476" cy="939482"/>
              </a:xfrm>
            </p:grpSpPr>
            <p:sp>
              <p:nvSpPr>
                <p:cNvPr id="62" name="Rectangle 61">
                  <a:extLst>
                    <a:ext uri="{FF2B5EF4-FFF2-40B4-BE49-F238E27FC236}">
                      <a16:creationId xmlns:a16="http://schemas.microsoft.com/office/drawing/2014/main" id="{E3BA83C7-A3EB-BB98-F8EE-EA70A5D99AAA}"/>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600" b="1" dirty="0" err="1">
                      <a:solidFill>
                        <a:prstClr val="black"/>
                      </a:solidFill>
                      <a:latin typeface="Cambria" panose="02040503050406030204" pitchFamily="18" charset="0"/>
                    </a:rPr>
                    <a:t>Wordline</a:t>
                  </a:r>
                  <a:endParaRPr lang="en-US" sz="1600" b="1" dirty="0">
                    <a:solidFill>
                      <a:prstClr val="black"/>
                    </a:solidFill>
                    <a:latin typeface="Cambria" panose="02040503050406030204" pitchFamily="18" charset="0"/>
                  </a:endParaRPr>
                </a:p>
              </p:txBody>
            </p:sp>
            <p:cxnSp>
              <p:nvCxnSpPr>
                <p:cNvPr id="63" name="Straight Arrow Connector 62">
                  <a:extLst>
                    <a:ext uri="{FF2B5EF4-FFF2-40B4-BE49-F238E27FC236}">
                      <a16:creationId xmlns:a16="http://schemas.microsoft.com/office/drawing/2014/main" id="{19579DCA-0D6E-50FD-F490-CDD7FA998769}"/>
                    </a:ext>
                  </a:extLst>
                </p:cNvPr>
                <p:cNvCxnSpPr>
                  <a:cxnSpLocks/>
                </p:cNvCxnSpPr>
                <p:nvPr/>
              </p:nvCxnSpPr>
              <p:spPr>
                <a:xfrm flipH="1">
                  <a:off x="2547693" y="1169966"/>
                  <a:ext cx="1705476" cy="0"/>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1D58A57-4308-FD83-7E7A-C3509F35387F}"/>
                    </a:ext>
                  </a:extLst>
                </p:cNvPr>
                <p:cNvCxnSpPr/>
                <p:nvPr/>
              </p:nvCxnSpPr>
              <p:spPr>
                <a:xfrm flipV="1">
                  <a:off x="3261873" y="1327445"/>
                  <a:ext cx="0" cy="83936"/>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C9D162-DE35-1499-A39C-D440DEA1FEC6}"/>
                    </a:ext>
                  </a:extLst>
                </p:cNvPr>
                <p:cNvCxnSpPr/>
                <p:nvPr/>
              </p:nvCxnSpPr>
              <p:spPr>
                <a:xfrm flipH="1">
                  <a:off x="3126784" y="1415271"/>
                  <a:ext cx="269232" cy="0"/>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5F25A4-4E69-5A02-117B-B53DB185AAF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E658481-66F5-DA3A-9836-77E80817541E}"/>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696A476-D7F4-1187-3921-F05D341C94FD}"/>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46F80A-077E-7525-964D-A88D2D3FE461}"/>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2EF7973-14DE-C986-0577-DBA42AA80C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569DF8E-C15E-E6A0-FF45-42290F1BFFCB}"/>
                    </a:ext>
                  </a:extLst>
                </p:cNvPr>
                <p:cNvCxnSpPr/>
                <p:nvPr/>
              </p:nvCxnSpPr>
              <p:spPr>
                <a:xfrm>
                  <a:off x="3261873" y="1167182"/>
                  <a:ext cx="1" cy="173349"/>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4C914ED-43A1-E06D-E8F9-02DB320FE954}"/>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CC24B848-AB0C-2CFE-4993-1F19087642EA}"/>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B18435C9-5F60-4A46-683E-8ED734C1300F}"/>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06CA85C7-5432-0AEC-067F-0630AD5DC78F}"/>
                    </a:ext>
                  </a:extLst>
                </p:cNvPr>
                <p:cNvGrpSpPr/>
                <p:nvPr/>
              </p:nvGrpSpPr>
              <p:grpSpPr>
                <a:xfrm rot="5400000">
                  <a:off x="2714077" y="1466806"/>
                  <a:ext cx="280088" cy="295142"/>
                  <a:chOff x="2800486" y="2699808"/>
                  <a:chExt cx="280088" cy="295142"/>
                </a:xfrm>
              </p:grpSpPr>
              <p:cxnSp>
                <p:nvCxnSpPr>
                  <p:cNvPr id="76" name="Straight Arrow Connector 75">
                    <a:extLst>
                      <a:ext uri="{FF2B5EF4-FFF2-40B4-BE49-F238E27FC236}">
                        <a16:creationId xmlns:a16="http://schemas.microsoft.com/office/drawing/2014/main" id="{F59304A2-A018-26E2-27AD-06BB726066F8}"/>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6BC8CB-09A6-2582-6606-5D648CB27496}"/>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E50694-C834-E756-19E5-867E7912429D}"/>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552CE00-6BA6-4302-4920-E59AC95EF485}"/>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03" name="Rectangle 102">
                <a:extLst>
                  <a:ext uri="{FF2B5EF4-FFF2-40B4-BE49-F238E27FC236}">
                    <a16:creationId xmlns:a16="http://schemas.microsoft.com/office/drawing/2014/main" id="{7E62C13F-C480-4123-1647-86079EC111E7}"/>
                  </a:ext>
                </a:extLst>
              </p:cNvPr>
              <p:cNvSpPr/>
              <p:nvPr/>
            </p:nvSpPr>
            <p:spPr>
              <a:xfrm>
                <a:off x="7441058" y="5187195"/>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b="1" dirty="0" err="1">
                    <a:solidFill>
                      <a:prstClr val="black"/>
                    </a:solidFill>
                    <a:latin typeface="Cambria" panose="02040503050406030204" pitchFamily="18" charset="0"/>
                  </a:rPr>
                  <a:t>Bitline</a:t>
                </a:r>
                <a:endParaRPr lang="en-US" sz="1600" b="1" dirty="0">
                  <a:solidFill>
                    <a:prstClr val="black"/>
                  </a:solidFill>
                  <a:latin typeface="Cambria" panose="02040503050406030204" pitchFamily="18" charset="0"/>
                </a:endParaRPr>
              </a:p>
            </p:txBody>
          </p:sp>
          <p:cxnSp>
            <p:nvCxnSpPr>
              <p:cNvPr id="104" name="Straight Arrow Connector 103">
                <a:extLst>
                  <a:ext uri="{FF2B5EF4-FFF2-40B4-BE49-F238E27FC236}">
                    <a16:creationId xmlns:a16="http://schemas.microsoft.com/office/drawing/2014/main" id="{B8C327C3-6108-213C-AFFF-6E538E185F99}"/>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9E65EAD-6E6F-29C2-5865-4F7D10FC9717}"/>
                </a:ext>
              </a:extLst>
            </p:cNvPr>
            <p:cNvGrpSpPr/>
            <p:nvPr/>
          </p:nvGrpSpPr>
          <p:grpSpPr>
            <a:xfrm>
              <a:off x="1169570" y="5188299"/>
              <a:ext cx="2196198" cy="1110585"/>
              <a:chOff x="6268954" y="5194417"/>
              <a:chExt cx="2196198" cy="1110585"/>
            </a:xfrm>
          </p:grpSpPr>
          <p:grpSp>
            <p:nvGrpSpPr>
              <p:cNvPr id="111" name="Group 110">
                <a:extLst>
                  <a:ext uri="{FF2B5EF4-FFF2-40B4-BE49-F238E27FC236}">
                    <a16:creationId xmlns:a16="http://schemas.microsoft.com/office/drawing/2014/main" id="{A3BD2D61-A78E-239A-8168-38A3F5410120}"/>
                  </a:ext>
                </a:extLst>
              </p:cNvPr>
              <p:cNvGrpSpPr/>
              <p:nvPr/>
            </p:nvGrpSpPr>
            <p:grpSpPr>
              <a:xfrm>
                <a:off x="6268954" y="5365520"/>
                <a:ext cx="1705476" cy="939482"/>
                <a:chOff x="2547693" y="875223"/>
                <a:chExt cx="1705476" cy="939482"/>
              </a:xfrm>
            </p:grpSpPr>
            <p:sp>
              <p:nvSpPr>
                <p:cNvPr id="114" name="Rectangle 113">
                  <a:extLst>
                    <a:ext uri="{FF2B5EF4-FFF2-40B4-BE49-F238E27FC236}">
                      <a16:creationId xmlns:a16="http://schemas.microsoft.com/office/drawing/2014/main" id="{FF748205-CBFA-A9BE-1748-585E37FA5E42}"/>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600" b="1" dirty="0" err="1">
                      <a:solidFill>
                        <a:prstClr val="black"/>
                      </a:solidFill>
                      <a:latin typeface="Cambria" panose="02040503050406030204" pitchFamily="18" charset="0"/>
                    </a:rPr>
                    <a:t>Wordline</a:t>
                  </a:r>
                  <a:endParaRPr lang="en-US" sz="1600" b="1" dirty="0">
                    <a:solidFill>
                      <a:prstClr val="black"/>
                    </a:solidFill>
                    <a:latin typeface="Cambria" panose="02040503050406030204" pitchFamily="18" charset="0"/>
                  </a:endParaRPr>
                </a:p>
              </p:txBody>
            </p:sp>
            <p:cxnSp>
              <p:nvCxnSpPr>
                <p:cNvPr id="115" name="Straight Arrow Connector 114">
                  <a:extLst>
                    <a:ext uri="{FF2B5EF4-FFF2-40B4-BE49-F238E27FC236}">
                      <a16:creationId xmlns:a16="http://schemas.microsoft.com/office/drawing/2014/main" id="{6BB254F5-A366-3565-CB6B-6A88E434888D}"/>
                    </a:ext>
                  </a:extLst>
                </p:cNvPr>
                <p:cNvCxnSpPr>
                  <a:cxnSpLocks/>
                </p:cNvCxnSpPr>
                <p:nvPr/>
              </p:nvCxnSpPr>
              <p:spPr>
                <a:xfrm flipH="1">
                  <a:off x="2547693" y="1169966"/>
                  <a:ext cx="1705476" cy="0"/>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CF55D4A-EF8B-A959-2511-1D8530C43FE2}"/>
                    </a:ext>
                  </a:extLst>
                </p:cNvPr>
                <p:cNvCxnSpPr/>
                <p:nvPr/>
              </p:nvCxnSpPr>
              <p:spPr>
                <a:xfrm flipV="1">
                  <a:off x="3261873" y="1327445"/>
                  <a:ext cx="0" cy="83936"/>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D34B80C-9592-9650-C2BD-4690BBCBDE8B}"/>
                    </a:ext>
                  </a:extLst>
                </p:cNvPr>
                <p:cNvCxnSpPr/>
                <p:nvPr/>
              </p:nvCxnSpPr>
              <p:spPr>
                <a:xfrm flipH="1">
                  <a:off x="3126784" y="1415271"/>
                  <a:ext cx="269232"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00908FD-46B9-1A1C-1DE9-FA6A6DC83DAC}"/>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B4760B3-A982-56E0-BC48-8AEF83D82F5D}"/>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A9AA8F9-A0BF-4852-F0B2-BB77276DB185}"/>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77E9989-BB47-F465-FB4F-DAC114CA8575}"/>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DED0C7C-F436-5330-898E-61B7C898E156}"/>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3FE4746-6811-2725-EF34-E49BD8C7E0F0}"/>
                    </a:ext>
                  </a:extLst>
                </p:cNvPr>
                <p:cNvCxnSpPr/>
                <p:nvPr/>
              </p:nvCxnSpPr>
              <p:spPr>
                <a:xfrm>
                  <a:off x="3261873" y="1167182"/>
                  <a:ext cx="1" cy="173349"/>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CAAA3DD-6573-6605-D979-1ED38249AC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BA07A30A-15AE-CBD8-6D33-F46576A21CFF}"/>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16932DC2-A2BA-20EC-1405-A942D0711E4C}"/>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11AA626-91B9-70B4-7F86-19E3DFBA5CB9}"/>
                    </a:ext>
                  </a:extLst>
                </p:cNvPr>
                <p:cNvGrpSpPr/>
                <p:nvPr/>
              </p:nvGrpSpPr>
              <p:grpSpPr>
                <a:xfrm rot="5400000">
                  <a:off x="2714077" y="1466806"/>
                  <a:ext cx="280088" cy="295142"/>
                  <a:chOff x="2800486" y="2699808"/>
                  <a:chExt cx="280088" cy="295142"/>
                </a:xfrm>
              </p:grpSpPr>
              <p:cxnSp>
                <p:nvCxnSpPr>
                  <p:cNvPr id="128" name="Straight Arrow Connector 127">
                    <a:extLst>
                      <a:ext uri="{FF2B5EF4-FFF2-40B4-BE49-F238E27FC236}">
                        <a16:creationId xmlns:a16="http://schemas.microsoft.com/office/drawing/2014/main" id="{54CF12AE-7626-2F6B-2AEA-E5F20023B35A}"/>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F85B353-0887-D374-F9CA-8D73F89773FC}"/>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3DFA0DC-E9F6-B8DF-542D-BBDDBE81EAC9}"/>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042866D-01E4-7218-DF9B-21EA27AC488D}"/>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12" name="Rectangle 111">
                <a:extLst>
                  <a:ext uri="{FF2B5EF4-FFF2-40B4-BE49-F238E27FC236}">
                    <a16:creationId xmlns:a16="http://schemas.microsoft.com/office/drawing/2014/main" id="{B1193BF2-EA71-69C6-A879-CD58F27F6F39}"/>
                  </a:ext>
                </a:extLst>
              </p:cNvPr>
              <p:cNvSpPr/>
              <p:nvPr/>
            </p:nvSpPr>
            <p:spPr>
              <a:xfrm>
                <a:off x="7441058" y="5194417"/>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1600" b="1" dirty="0" err="1">
                    <a:solidFill>
                      <a:prstClr val="black"/>
                    </a:solidFill>
                    <a:latin typeface="Cambria" panose="02040503050406030204" pitchFamily="18" charset="0"/>
                  </a:rPr>
                  <a:t>Bitline</a:t>
                </a:r>
                <a:endParaRPr lang="en-US" sz="1600" b="1" dirty="0">
                  <a:solidFill>
                    <a:prstClr val="black"/>
                  </a:solidFill>
                  <a:latin typeface="Cambria" panose="02040503050406030204" pitchFamily="18" charset="0"/>
                </a:endParaRPr>
              </a:p>
            </p:txBody>
          </p:sp>
          <p:cxnSp>
            <p:nvCxnSpPr>
              <p:cNvPr id="113" name="Straight Arrow Connector 112">
                <a:extLst>
                  <a:ext uri="{FF2B5EF4-FFF2-40B4-BE49-F238E27FC236}">
                    <a16:creationId xmlns:a16="http://schemas.microsoft.com/office/drawing/2014/main" id="{72618F00-CBF8-4FCA-F275-B39DF769E307}"/>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83503F5A-B895-382C-5D2B-0A854AE8EA4E}"/>
                </a:ext>
              </a:extLst>
            </p:cNvPr>
            <p:cNvCxnSpPr>
              <a:cxnSpLocks/>
            </p:cNvCxnSpPr>
            <p:nvPr/>
          </p:nvCxnSpPr>
          <p:spPr>
            <a:xfrm>
              <a:off x="1466603" y="6349863"/>
              <a:ext cx="901420"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DAE0C975-7BEC-2DA4-BDE8-CCF1FEDF2561}"/>
                </a:ext>
              </a:extLst>
            </p:cNvPr>
            <p:cNvSpPr txBox="1"/>
            <p:nvPr/>
          </p:nvSpPr>
          <p:spPr>
            <a:xfrm>
              <a:off x="2939529" y="5731568"/>
              <a:ext cx="3276600" cy="646331"/>
            </a:xfrm>
            <a:prstGeom prst="rect">
              <a:avLst/>
            </a:prstGeom>
            <a:noFill/>
          </p:spPr>
          <p:txBody>
            <a:bodyPr wrap="square" rtlCol="0">
              <a:spAutoFit/>
            </a:bodyPr>
            <a:lstStyle/>
            <a:p>
              <a:pPr algn="ctr" defTabSz="914400">
                <a:defRPr/>
              </a:pPr>
              <a:r>
                <a:rPr lang="en-US" dirty="0">
                  <a:solidFill>
                    <a:srgbClr val="C00000"/>
                  </a:solidFill>
                  <a:latin typeface="Cambria" panose="02040503050406030204" pitchFamily="18" charset="0"/>
                </a:rPr>
                <a:t>Weaker Channel</a:t>
              </a:r>
              <a:br>
                <a:rPr lang="en-US" dirty="0">
                  <a:solidFill>
                    <a:srgbClr val="C00000"/>
                  </a:solidFill>
                  <a:latin typeface="Cambria" panose="02040503050406030204" pitchFamily="18" charset="0"/>
                </a:rPr>
              </a:br>
              <a:r>
                <a:rPr lang="en-US" dirty="0">
                  <a:solidFill>
                    <a:srgbClr val="C00000"/>
                  </a:solidFill>
                  <a:latin typeface="Cambria" panose="02040503050406030204" pitchFamily="18" charset="0"/>
                </a:rPr>
                <a:t>in Access Transistor</a:t>
              </a:r>
            </a:p>
          </p:txBody>
        </p:sp>
        <p:cxnSp>
          <p:nvCxnSpPr>
            <p:cNvPr id="136" name="Straight Arrow Connector 135">
              <a:extLst>
                <a:ext uri="{FF2B5EF4-FFF2-40B4-BE49-F238E27FC236}">
                  <a16:creationId xmlns:a16="http://schemas.microsoft.com/office/drawing/2014/main" id="{F73BF365-E26D-EE3D-7064-8FC854768B39}"/>
                </a:ext>
              </a:extLst>
            </p:cNvPr>
            <p:cNvCxnSpPr>
              <a:cxnSpLocks/>
            </p:cNvCxnSpPr>
            <p:nvPr/>
          </p:nvCxnSpPr>
          <p:spPr>
            <a:xfrm>
              <a:off x="3422405" y="5612115"/>
              <a:ext cx="232070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B0CA7C2-A21B-F292-609F-CCDCC254CC5B}"/>
                </a:ext>
              </a:extLst>
            </p:cNvPr>
            <p:cNvSpPr txBox="1"/>
            <p:nvPr/>
          </p:nvSpPr>
          <p:spPr>
            <a:xfrm>
              <a:off x="1167238" y="6366872"/>
              <a:ext cx="1684885" cy="369332"/>
            </a:xfrm>
            <a:prstGeom prst="rect">
              <a:avLst/>
            </a:prstGeom>
            <a:noFill/>
          </p:spPr>
          <p:txBody>
            <a:bodyPr wrap="none" rtlCol="0">
              <a:spAutoFit/>
            </a:bodyPr>
            <a:lstStyle/>
            <a:p>
              <a:pPr algn="ctr" defTabSz="914400">
                <a:defRPr/>
              </a:pPr>
              <a:r>
                <a:rPr lang="en-US" dirty="0">
                  <a:solidFill>
                    <a:prstClr val="black"/>
                  </a:solidFill>
                  <a:latin typeface="Cambria" panose="02040503050406030204" pitchFamily="18" charset="0"/>
                </a:rPr>
                <a:t>Strong Channel</a:t>
              </a:r>
            </a:p>
          </p:txBody>
        </p:sp>
        <p:cxnSp>
          <p:nvCxnSpPr>
            <p:cNvPr id="139" name="Straight Arrow Connector 138">
              <a:extLst>
                <a:ext uri="{FF2B5EF4-FFF2-40B4-BE49-F238E27FC236}">
                  <a16:creationId xmlns:a16="http://schemas.microsoft.com/office/drawing/2014/main" id="{1DCC8547-69EE-B816-4BD7-CA6A0D2CBBE7}"/>
                </a:ext>
              </a:extLst>
            </p:cNvPr>
            <p:cNvCxnSpPr>
              <a:cxnSpLocks/>
            </p:cNvCxnSpPr>
            <p:nvPr/>
          </p:nvCxnSpPr>
          <p:spPr>
            <a:xfrm>
              <a:off x="6570271" y="6417812"/>
              <a:ext cx="901420" cy="0"/>
            </a:xfrm>
            <a:prstGeom prst="straightConnector1">
              <a:avLst/>
            </a:prstGeom>
            <a:ln w="57150">
              <a:solidFill>
                <a:srgbClr val="4472C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E7822E5-9C99-08B5-25E6-4568B6F44294}"/>
                </a:ext>
              </a:extLst>
            </p:cNvPr>
            <p:cNvSpPr txBox="1"/>
            <p:nvPr/>
          </p:nvSpPr>
          <p:spPr>
            <a:xfrm>
              <a:off x="6168245" y="6444767"/>
              <a:ext cx="1924195" cy="369332"/>
            </a:xfrm>
            <a:prstGeom prst="rect">
              <a:avLst/>
            </a:prstGeom>
            <a:noFill/>
          </p:spPr>
          <p:txBody>
            <a:bodyPr wrap="square" rtlCol="0">
              <a:spAutoFit/>
            </a:bodyPr>
            <a:lstStyle/>
            <a:p>
              <a:pPr algn="ctr" defTabSz="914400">
                <a:defRPr/>
              </a:pPr>
              <a:r>
                <a:rPr lang="en-US" dirty="0">
                  <a:solidFill>
                    <a:srgbClr val="4472C4"/>
                  </a:solidFill>
                  <a:latin typeface="Cambria" panose="02040503050406030204" pitchFamily="18" charset="0"/>
                </a:rPr>
                <a:t>Weaker Channel</a:t>
              </a:r>
            </a:p>
          </p:txBody>
        </p:sp>
      </p:grpSp>
      <p:grpSp>
        <p:nvGrpSpPr>
          <p:cNvPr id="99" name="Group 98">
            <a:extLst>
              <a:ext uri="{FF2B5EF4-FFF2-40B4-BE49-F238E27FC236}">
                <a16:creationId xmlns:a16="http://schemas.microsoft.com/office/drawing/2014/main" id="{88555632-BCC4-0C79-BCCC-F63452C80DD1}"/>
              </a:ext>
            </a:extLst>
          </p:cNvPr>
          <p:cNvGrpSpPr/>
          <p:nvPr/>
        </p:nvGrpSpPr>
        <p:grpSpPr>
          <a:xfrm>
            <a:off x="6287127" y="1962036"/>
            <a:ext cx="4409423" cy="1848324"/>
            <a:chOff x="73923" y="2942933"/>
            <a:chExt cx="4409423" cy="1848324"/>
          </a:xfrm>
        </p:grpSpPr>
        <p:sp>
          <p:nvSpPr>
            <p:cNvPr id="102" name="Rectangle 101">
              <a:extLst>
                <a:ext uri="{FF2B5EF4-FFF2-40B4-BE49-F238E27FC236}">
                  <a16:creationId xmlns:a16="http://schemas.microsoft.com/office/drawing/2014/main" id="{0AA3F758-7C78-6E0D-4F9B-6E29F88ADCE1}"/>
                </a:ext>
              </a:extLst>
            </p:cNvPr>
            <p:cNvSpPr/>
            <p:nvPr/>
          </p:nvSpPr>
          <p:spPr>
            <a:xfrm>
              <a:off x="848647" y="3835764"/>
              <a:ext cx="748922" cy="5331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sp>
          <p:nvSpPr>
            <p:cNvPr id="105" name="Rectangle 104">
              <a:extLst>
                <a:ext uri="{FF2B5EF4-FFF2-40B4-BE49-F238E27FC236}">
                  <a16:creationId xmlns:a16="http://schemas.microsoft.com/office/drawing/2014/main" id="{8D29AFD1-99AF-D218-5CBA-2CA2BD781D70}"/>
                </a:ext>
              </a:extLst>
            </p:cNvPr>
            <p:cNvSpPr/>
            <p:nvPr/>
          </p:nvSpPr>
          <p:spPr>
            <a:xfrm>
              <a:off x="1812629" y="3833004"/>
              <a:ext cx="748920" cy="5334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sp>
          <p:nvSpPr>
            <p:cNvPr id="106" name="Rectangle 105">
              <a:extLst>
                <a:ext uri="{FF2B5EF4-FFF2-40B4-BE49-F238E27FC236}">
                  <a16:creationId xmlns:a16="http://schemas.microsoft.com/office/drawing/2014/main" id="{4BF739DC-E3A6-F603-0162-3047B0D3352B}"/>
                </a:ext>
              </a:extLst>
            </p:cNvPr>
            <p:cNvSpPr/>
            <p:nvPr/>
          </p:nvSpPr>
          <p:spPr>
            <a:xfrm>
              <a:off x="2790698" y="3832582"/>
              <a:ext cx="748915" cy="5334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mbria" panose="02040503050406030204" pitchFamily="18" charset="0"/>
              </a:endParaRPr>
            </a:p>
          </p:txBody>
        </p:sp>
        <p:cxnSp>
          <p:nvCxnSpPr>
            <p:cNvPr id="107" name="Straight Arrow Connector 106">
              <a:extLst>
                <a:ext uri="{FF2B5EF4-FFF2-40B4-BE49-F238E27FC236}">
                  <a16:creationId xmlns:a16="http://schemas.microsoft.com/office/drawing/2014/main" id="{0E1938BA-23E0-69EC-8701-10664CD6E4B8}"/>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03FA351-4433-6468-6348-A56F39D2111E}"/>
                </a:ext>
              </a:extLst>
            </p:cNvPr>
            <p:cNvSpPr txBox="1"/>
            <p:nvPr/>
          </p:nvSpPr>
          <p:spPr>
            <a:xfrm>
              <a:off x="3901135" y="4188409"/>
              <a:ext cx="582211" cy="338554"/>
            </a:xfrm>
            <a:prstGeom prst="rect">
              <a:avLst/>
            </a:prstGeom>
            <a:noFill/>
          </p:spPr>
          <p:txBody>
            <a:bodyPr wrap="none" rtlCol="0">
              <a:spAutoFit/>
            </a:bodyPr>
            <a:lstStyle/>
            <a:p>
              <a:pPr defTabSz="914400">
                <a:defRPr/>
              </a:pPr>
              <a:r>
                <a:rPr lang="en-US" sz="1600" dirty="0">
                  <a:solidFill>
                    <a:prstClr val="black"/>
                  </a:solidFill>
                  <a:latin typeface="Cambria" panose="02040503050406030204" pitchFamily="18" charset="0"/>
                </a:rPr>
                <a:t>time</a:t>
              </a:r>
            </a:p>
          </p:txBody>
        </p:sp>
        <p:cxnSp>
          <p:nvCxnSpPr>
            <p:cNvPr id="132" name="Straight Arrow Connector 131">
              <a:extLst>
                <a:ext uri="{FF2B5EF4-FFF2-40B4-BE49-F238E27FC236}">
                  <a16:creationId xmlns:a16="http://schemas.microsoft.com/office/drawing/2014/main" id="{025C5749-38B5-FC64-41E6-3983E47E8347}"/>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5C49CB-0EF4-928E-A4D0-314F6689C56A}"/>
                </a:ext>
              </a:extLst>
            </p:cNvPr>
            <p:cNvSpPr txBox="1"/>
            <p:nvPr/>
          </p:nvSpPr>
          <p:spPr>
            <a:xfrm rot="16200000">
              <a:off x="-557851" y="3574707"/>
              <a:ext cx="1848324" cy="584775"/>
            </a:xfrm>
            <a:prstGeom prst="rect">
              <a:avLst/>
            </a:prstGeom>
            <a:noFill/>
          </p:spPr>
          <p:txBody>
            <a:bodyPr wrap="square" rtlCol="0">
              <a:spAutoFit/>
            </a:bodyPr>
            <a:lstStyle/>
            <a:p>
              <a:pPr algn="ctr" defTabSz="914400">
                <a:defRPr/>
              </a:pPr>
              <a:r>
                <a:rPr lang="en-US" sz="1600" dirty="0" err="1">
                  <a:solidFill>
                    <a:prstClr val="black"/>
                  </a:solidFill>
                  <a:latin typeface="Cambria" panose="02040503050406030204" pitchFamily="18" charset="0"/>
                </a:rPr>
                <a:t>Wordline</a:t>
              </a:r>
              <a:endParaRPr lang="en-US" sz="1600" dirty="0">
                <a:solidFill>
                  <a:prstClr val="black"/>
                </a:solidFill>
                <a:latin typeface="Cambria" panose="02040503050406030204" pitchFamily="18" charset="0"/>
              </a:endParaRPr>
            </a:p>
            <a:p>
              <a:pPr algn="ctr" defTabSz="914400">
                <a:defRPr/>
              </a:pPr>
              <a:r>
                <a:rPr lang="en-US" sz="1600" dirty="0">
                  <a:solidFill>
                    <a:prstClr val="black"/>
                  </a:solidFill>
                  <a:latin typeface="Cambria" panose="02040503050406030204" pitchFamily="18" charset="0"/>
                </a:rPr>
                <a:t>Voltage</a:t>
              </a:r>
            </a:p>
          </p:txBody>
        </p:sp>
      </p:grpSp>
      <p:sp>
        <p:nvSpPr>
          <p:cNvPr id="2" name="Title 1">
            <a:extLst>
              <a:ext uri="{FF2B5EF4-FFF2-40B4-BE49-F238E27FC236}">
                <a16:creationId xmlns:a16="http://schemas.microsoft.com/office/drawing/2014/main" id="{CA9DD21C-7EDC-FE9A-56A7-BA1839F07FA3}"/>
              </a:ext>
            </a:extLst>
          </p:cNvPr>
          <p:cNvSpPr>
            <a:spLocks noGrp="1"/>
          </p:cNvSpPr>
          <p:nvPr>
            <p:ph type="title"/>
          </p:nvPr>
        </p:nvSpPr>
        <p:spPr/>
        <p:txBody>
          <a:bodyPr/>
          <a:lstStyle/>
          <a:p>
            <a:r>
              <a:rPr lang="en-US" dirty="0"/>
              <a:t>Our Key Finding</a:t>
            </a:r>
          </a:p>
        </p:txBody>
      </p:sp>
      <p:sp>
        <p:nvSpPr>
          <p:cNvPr id="15" name="Slide Number Placeholder 3">
            <a:extLst>
              <a:ext uri="{FF2B5EF4-FFF2-40B4-BE49-F238E27FC236}">
                <a16:creationId xmlns:a16="http://schemas.microsoft.com/office/drawing/2014/main" id="{5466646C-8AE0-85F4-250B-8FD35F62E85E}"/>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87</a:t>
            </a:fld>
            <a:endParaRPr lang="en-US" dirty="0"/>
          </a:p>
        </p:txBody>
      </p:sp>
    </p:spTree>
    <p:extLst>
      <p:ext uri="{BB962C8B-B14F-4D97-AF65-F5344CB8AC3E}">
        <p14:creationId xmlns:p14="http://schemas.microsoft.com/office/powerpoint/2010/main" val="403511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537CD-7DD4-F535-E2F7-25EE82FD575E}"/>
              </a:ext>
            </a:extLst>
          </p:cNvPr>
          <p:cNvSpPr>
            <a:spLocks noGrp="1"/>
          </p:cNvSpPr>
          <p:nvPr>
            <p:ph type="title"/>
          </p:nvPr>
        </p:nvSpPr>
        <p:spPr/>
        <p:txBody>
          <a:bodyPr/>
          <a:lstStyle/>
          <a:p>
            <a:r>
              <a:rPr lang="en-US" dirty="0"/>
              <a:t>My Dissertation Works</a:t>
            </a:r>
          </a:p>
        </p:txBody>
      </p:sp>
      <p:sp>
        <p:nvSpPr>
          <p:cNvPr id="3" name="Content Placeholder 2">
            <a:extLst>
              <a:ext uri="{FF2B5EF4-FFF2-40B4-BE49-F238E27FC236}">
                <a16:creationId xmlns:a16="http://schemas.microsoft.com/office/drawing/2014/main" id="{215AF213-9D7F-72EA-550F-113E4DDAA26A}"/>
              </a:ext>
            </a:extLst>
          </p:cNvPr>
          <p:cNvSpPr>
            <a:spLocks noGrp="1"/>
          </p:cNvSpPr>
          <p:nvPr>
            <p:ph idx="1"/>
          </p:nvPr>
        </p:nvSpPr>
        <p:spPr>
          <a:xfrm>
            <a:off x="1536761" y="1055815"/>
            <a:ext cx="9143999" cy="5336922"/>
          </a:xfrm>
        </p:spPr>
        <p:txBody>
          <a:bodyPr>
            <a:normAutofit/>
          </a:bodyPr>
          <a:lstStyle/>
          <a:p>
            <a:r>
              <a:rPr lang="en-US" sz="2800" dirty="0"/>
              <a:t>A deeper look into DRAM read disturbance</a:t>
            </a:r>
          </a:p>
          <a:p>
            <a:endParaRPr lang="en-US" sz="2800" dirty="0"/>
          </a:p>
          <a:p>
            <a:endParaRPr lang="en-US" sz="2800" dirty="0"/>
          </a:p>
          <a:p>
            <a:endParaRPr lang="en-US" sz="2800" dirty="0"/>
          </a:p>
          <a:p>
            <a:endParaRPr lang="en-US" sz="2800" dirty="0"/>
          </a:p>
          <a:p>
            <a:pPr marL="0" indent="0">
              <a:buNone/>
            </a:pPr>
            <a:endParaRPr lang="en-US" sz="2800" dirty="0"/>
          </a:p>
          <a:p>
            <a:r>
              <a:rPr lang="en-US" sz="2800" dirty="0"/>
              <a:t>Solutions to DRAM read disturbance</a:t>
            </a:r>
          </a:p>
        </p:txBody>
      </p:sp>
      <p:sp>
        <p:nvSpPr>
          <p:cNvPr id="4" name="Slide Number Placeholder 3">
            <a:extLst>
              <a:ext uri="{FF2B5EF4-FFF2-40B4-BE49-F238E27FC236}">
                <a16:creationId xmlns:a16="http://schemas.microsoft.com/office/drawing/2014/main" id="{17401061-B79B-7A6F-1BB7-880869DB4687}"/>
              </a:ext>
            </a:extLst>
          </p:cNvPr>
          <p:cNvSpPr>
            <a:spLocks noGrp="1"/>
          </p:cNvSpPr>
          <p:nvPr>
            <p:ph type="sldNum" sz="quarter" idx="12"/>
          </p:nvPr>
        </p:nvSpPr>
        <p:spPr/>
        <p:txBody>
          <a:bodyPr/>
          <a:lstStyle/>
          <a:p>
            <a:fld id="{676C2683-0D41-1E45-8714-724CB2570654}" type="slidenum">
              <a:rPr lang="en-US" smtClean="0"/>
              <a:pPr/>
              <a:t>88</a:t>
            </a:fld>
            <a:endParaRPr lang="en-US" dirty="0"/>
          </a:p>
        </p:txBody>
      </p:sp>
      <p:sp>
        <p:nvSpPr>
          <p:cNvPr id="16" name="Rectangle 15">
            <a:extLst>
              <a:ext uri="{FF2B5EF4-FFF2-40B4-BE49-F238E27FC236}">
                <a16:creationId xmlns:a16="http://schemas.microsoft.com/office/drawing/2014/main" id="{82C18231-0A1D-99AE-B648-FD4C964E60D4}"/>
              </a:ext>
            </a:extLst>
          </p:cNvPr>
          <p:cNvSpPr/>
          <p:nvPr/>
        </p:nvSpPr>
        <p:spPr>
          <a:xfrm>
            <a:off x="1755321" y="4502727"/>
            <a:ext cx="2017116" cy="195376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8204D9-CD8C-567B-F743-BE50678E7297}"/>
              </a:ext>
            </a:extLst>
          </p:cNvPr>
          <p:cNvSpPr txBox="1"/>
          <p:nvPr/>
        </p:nvSpPr>
        <p:spPr>
          <a:xfrm>
            <a:off x="1757824" y="1503928"/>
            <a:ext cx="1881265" cy="2231380"/>
          </a:xfrm>
          <a:prstGeom prst="rect">
            <a:avLst/>
          </a:prstGeom>
          <a:noFill/>
        </p:spPr>
        <p:txBody>
          <a:bodyPr wrap="square" rtlCol="0">
            <a:spAutoFit/>
          </a:bodyPr>
          <a:lstStyle/>
          <a:p>
            <a:pPr algn="ctr"/>
            <a:r>
              <a:rPr lang="en-CH" sz="11500" dirty="0">
                <a:solidFill>
                  <a:srgbClr val="C00000"/>
                </a:solidFill>
                <a:latin typeface="Font Awesome 5 Free Regular" panose="02000503000000000000" pitchFamily="2" charset="0"/>
              </a:rPr>
              <a:t></a:t>
            </a:r>
          </a:p>
          <a:p>
            <a:pPr algn="ctr"/>
            <a:r>
              <a:rPr lang="en-CH" sz="2000" dirty="0">
                <a:solidFill>
                  <a:srgbClr val="C00000"/>
                </a:solidFill>
                <a:latin typeface="Cambria" panose="02040503050406030204" pitchFamily="18" charset="0"/>
              </a:rPr>
              <a:t>Temperature</a:t>
            </a:r>
            <a:endParaRPr lang="en-US" sz="2000" dirty="0">
              <a:solidFill>
                <a:srgbClr val="C00000"/>
              </a:solidFill>
              <a:latin typeface="Cambria" panose="02040503050406030204" pitchFamily="18" charset="0"/>
            </a:endParaRPr>
          </a:p>
        </p:txBody>
      </p:sp>
      <p:sp>
        <p:nvSpPr>
          <p:cNvPr id="6" name="TextBox 5">
            <a:extLst>
              <a:ext uri="{FF2B5EF4-FFF2-40B4-BE49-F238E27FC236}">
                <a16:creationId xmlns:a16="http://schemas.microsoft.com/office/drawing/2014/main" id="{44050A59-1A43-8435-84BF-D5C312B16589}"/>
              </a:ext>
            </a:extLst>
          </p:cNvPr>
          <p:cNvSpPr txBox="1"/>
          <p:nvPr/>
        </p:nvSpPr>
        <p:spPr>
          <a:xfrm>
            <a:off x="3846142" y="1503935"/>
            <a:ext cx="2332007" cy="2477601"/>
          </a:xfrm>
          <a:prstGeom prst="rect">
            <a:avLst/>
          </a:prstGeom>
          <a:noFill/>
        </p:spPr>
        <p:txBody>
          <a:bodyPr wrap="square" rtlCol="0">
            <a:spAutoFit/>
          </a:bodyPr>
          <a:lstStyle/>
          <a:p>
            <a:pPr algn="ctr"/>
            <a:r>
              <a:rPr lang="en-CH" sz="11500" b="1" dirty="0">
                <a:solidFill>
                  <a:srgbClr val="0070C0"/>
                </a:solidFill>
                <a:latin typeface="Font Awesome 5 Free Regular" panose="02000503000000000000" pitchFamily="2" charset="0"/>
              </a:rPr>
              <a:t></a:t>
            </a:r>
          </a:p>
          <a:p>
            <a:pPr algn="ctr"/>
            <a:r>
              <a:rPr lang="en-CH" sz="2000" dirty="0">
                <a:solidFill>
                  <a:srgbClr val="0070C0"/>
                </a:solidFill>
                <a:latin typeface="Cambria" panose="02040503050406030204" pitchFamily="18" charset="0"/>
              </a:rPr>
              <a:t>Memory Access Patterns</a:t>
            </a:r>
            <a:endParaRPr lang="en-US" sz="2000" dirty="0">
              <a:solidFill>
                <a:srgbClr val="0070C0"/>
              </a:solidFill>
              <a:latin typeface="Cambria" panose="02040503050406030204" pitchFamily="18" charset="0"/>
            </a:endParaRPr>
          </a:p>
        </p:txBody>
      </p:sp>
      <p:sp>
        <p:nvSpPr>
          <p:cNvPr id="7" name="TextBox 6">
            <a:extLst>
              <a:ext uri="{FF2B5EF4-FFF2-40B4-BE49-F238E27FC236}">
                <a16:creationId xmlns:a16="http://schemas.microsoft.com/office/drawing/2014/main" id="{01C9815C-D714-CC5C-7499-07FFAE8432DD}"/>
              </a:ext>
            </a:extLst>
          </p:cNvPr>
          <p:cNvSpPr txBox="1">
            <a:spLocks noGrp="1" noRot="1" noMove="1" noResize="1" noEditPoints="1" noAdjustHandles="1" noChangeArrowheads="1" noChangeShapeType="1"/>
          </p:cNvSpPr>
          <p:nvPr/>
        </p:nvSpPr>
        <p:spPr>
          <a:xfrm>
            <a:off x="5961218" y="1501300"/>
            <a:ext cx="2713220" cy="2477601"/>
          </a:xfrm>
          <a:prstGeom prst="rect">
            <a:avLst/>
          </a:prstGeom>
          <a:noFill/>
        </p:spPr>
        <p:txBody>
          <a:bodyPr wrap="square" rtlCol="0">
            <a:spAutoFit/>
          </a:bodyPr>
          <a:lstStyle/>
          <a:p>
            <a:pPr algn="ctr"/>
            <a:r>
              <a:rPr lang="en-CH" sz="11500" b="1" dirty="0">
                <a:solidFill>
                  <a:schemeClr val="accent2">
                    <a:lumMod val="75000"/>
                  </a:schemeClr>
                </a:solidFill>
                <a:latin typeface="Font Awesome 5 Free Regular" panose="02000503000000000000" pitchFamily="2" charset="0"/>
              </a:rPr>
              <a:t></a:t>
            </a:r>
            <a:endParaRPr lang="en-CH" sz="11500" dirty="0">
              <a:solidFill>
                <a:schemeClr val="accent2">
                  <a:lumMod val="75000"/>
                </a:schemeClr>
              </a:solidFill>
              <a:latin typeface="Font Awesome 5 Free Regular" panose="02000503000000000000" pitchFamily="2" charset="0"/>
            </a:endParaRPr>
          </a:p>
          <a:p>
            <a:pPr algn="ctr"/>
            <a:r>
              <a:rPr lang="en-CH" sz="2000" dirty="0">
                <a:solidFill>
                  <a:schemeClr val="accent2">
                    <a:lumMod val="75000"/>
                  </a:schemeClr>
                </a:solidFill>
                <a:latin typeface="Cambria" panose="02040503050406030204" pitchFamily="18" charset="0"/>
              </a:rPr>
              <a:t>In-Chip</a:t>
            </a:r>
          </a:p>
          <a:p>
            <a:pPr algn="ctr"/>
            <a:r>
              <a:rPr lang="en-CH" sz="2000" dirty="0">
                <a:solidFill>
                  <a:schemeClr val="accent2">
                    <a:lumMod val="75000"/>
                  </a:schemeClr>
                </a:solidFill>
                <a:latin typeface="Cambria" panose="02040503050406030204" pitchFamily="18" charset="0"/>
              </a:rPr>
              <a:t>Variations</a:t>
            </a:r>
            <a:endParaRPr lang="en-US" sz="2000" dirty="0">
              <a:solidFill>
                <a:schemeClr val="accent2">
                  <a:lumMod val="75000"/>
                </a:schemeClr>
              </a:solidFill>
              <a:latin typeface="Cambria" panose="02040503050406030204" pitchFamily="18" charset="0"/>
            </a:endParaRPr>
          </a:p>
        </p:txBody>
      </p:sp>
      <p:pic>
        <p:nvPicPr>
          <p:cNvPr id="8" name="Graphic 7">
            <a:extLst>
              <a:ext uri="{FF2B5EF4-FFF2-40B4-BE49-F238E27FC236}">
                <a16:creationId xmlns:a16="http://schemas.microsoft.com/office/drawing/2014/main" id="{D426B1F6-53DE-EBA6-7F9A-F214347B1C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77356" y="1813454"/>
            <a:ext cx="1092537" cy="1456716"/>
          </a:xfrm>
          <a:prstGeom prst="rect">
            <a:avLst/>
          </a:prstGeom>
        </p:spPr>
      </p:pic>
      <p:sp>
        <p:nvSpPr>
          <p:cNvPr id="9" name="TextBox 8">
            <a:extLst>
              <a:ext uri="{FF2B5EF4-FFF2-40B4-BE49-F238E27FC236}">
                <a16:creationId xmlns:a16="http://schemas.microsoft.com/office/drawing/2014/main" id="{CC912906-7DD1-9C04-C9BE-3F7F31DC1E31}"/>
              </a:ext>
            </a:extLst>
          </p:cNvPr>
          <p:cNvSpPr txBox="1"/>
          <p:nvPr/>
        </p:nvSpPr>
        <p:spPr>
          <a:xfrm>
            <a:off x="8877356" y="3250292"/>
            <a:ext cx="991105" cy="400110"/>
          </a:xfrm>
          <a:prstGeom prst="rect">
            <a:avLst/>
          </a:prstGeom>
          <a:noFill/>
        </p:spPr>
        <p:txBody>
          <a:bodyPr wrap="none" rtlCol="0">
            <a:spAutoFit/>
          </a:bodyPr>
          <a:lstStyle/>
          <a:p>
            <a:r>
              <a:rPr lang="en-CH" sz="2000" dirty="0">
                <a:solidFill>
                  <a:srgbClr val="7030A0"/>
                </a:solidFill>
                <a:latin typeface="Cambria" panose="02040503050406030204" pitchFamily="18" charset="0"/>
              </a:rPr>
              <a:t>Voltage</a:t>
            </a:r>
            <a:endParaRPr lang="en-US" sz="2000" dirty="0">
              <a:solidFill>
                <a:srgbClr val="7030A0"/>
              </a:solidFill>
              <a:latin typeface="Cambria" panose="02040503050406030204" pitchFamily="18" charset="0"/>
            </a:endParaRPr>
          </a:p>
        </p:txBody>
      </p:sp>
      <p:pic>
        <p:nvPicPr>
          <p:cNvPr id="10" name="Picture 9" descr="A yellow sign with black text&#10;&#10;Description automatically generated with medium confidence">
            <a:extLst>
              <a:ext uri="{FF2B5EF4-FFF2-40B4-BE49-F238E27FC236}">
                <a16:creationId xmlns:a16="http://schemas.microsoft.com/office/drawing/2014/main" id="{66635DD0-A984-8D3A-E844-D75659A92EC9}"/>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076088" y="4647871"/>
            <a:ext cx="1244735" cy="1244735"/>
          </a:xfrm>
          <a:prstGeom prst="rect">
            <a:avLst/>
          </a:prstGeom>
        </p:spPr>
      </p:pic>
      <p:sp>
        <p:nvSpPr>
          <p:cNvPr id="12" name="TextBox 11">
            <a:extLst>
              <a:ext uri="{FF2B5EF4-FFF2-40B4-BE49-F238E27FC236}">
                <a16:creationId xmlns:a16="http://schemas.microsoft.com/office/drawing/2014/main" id="{051B05F0-F1DC-2177-709B-06C02EAB0837}"/>
              </a:ext>
            </a:extLst>
          </p:cNvPr>
          <p:cNvSpPr txBox="1"/>
          <p:nvPr/>
        </p:nvSpPr>
        <p:spPr>
          <a:xfrm>
            <a:off x="1614585" y="5839606"/>
            <a:ext cx="2167739" cy="646331"/>
          </a:xfrm>
          <a:prstGeom prst="rect">
            <a:avLst/>
          </a:prstGeom>
          <a:noFill/>
        </p:spPr>
        <p:txBody>
          <a:bodyPr wrap="square">
            <a:spAutoFit/>
          </a:bodyPr>
          <a:lstStyle/>
          <a:p>
            <a:pPr algn="ctr"/>
            <a:r>
              <a:rPr lang="en-US" dirty="0">
                <a:solidFill>
                  <a:srgbClr val="C00000"/>
                </a:solidFill>
                <a:latin typeface="Cambria" panose="02040503050406030204" pitchFamily="18" charset="0"/>
              </a:rPr>
              <a:t>T</a:t>
            </a:r>
            <a:r>
              <a:rPr lang="en-CH" dirty="0">
                <a:solidFill>
                  <a:srgbClr val="C00000"/>
                </a:solidFill>
                <a:latin typeface="Cambria" panose="02040503050406030204" pitchFamily="18" charset="0"/>
              </a:rPr>
              <a:t>hrottling Unsafe Accesses </a:t>
            </a:r>
            <a:endParaRPr lang="en-US" dirty="0">
              <a:solidFill>
                <a:srgbClr val="C00000"/>
              </a:solidFill>
              <a:latin typeface="Cambria" panose="02040503050406030204" pitchFamily="18" charset="0"/>
            </a:endParaRPr>
          </a:p>
        </p:txBody>
      </p:sp>
      <p:pic>
        <p:nvPicPr>
          <p:cNvPr id="13" name="Picture 12">
            <a:extLst>
              <a:ext uri="{FF2B5EF4-FFF2-40B4-BE49-F238E27FC236}">
                <a16:creationId xmlns:a16="http://schemas.microsoft.com/office/drawing/2014/main" id="{40E389F0-CCDA-D80F-D86E-83B2E14EF7C9}"/>
              </a:ext>
            </a:extLst>
          </p:cNvPr>
          <p:cNvPicPr>
            <a:picLocks noChangeAspect="1"/>
          </p:cNvPicPr>
          <p:nvPr/>
        </p:nvPicPr>
        <p:blipFill>
          <a:blip r:embed="rId7"/>
          <a:stretch>
            <a:fillRect/>
          </a:stretch>
        </p:blipFill>
        <p:spPr>
          <a:xfrm>
            <a:off x="4138736" y="4726822"/>
            <a:ext cx="2039406" cy="962564"/>
          </a:xfrm>
          <a:prstGeom prst="rect">
            <a:avLst/>
          </a:prstGeom>
        </p:spPr>
      </p:pic>
      <p:sp>
        <p:nvSpPr>
          <p:cNvPr id="14" name="TextBox 13">
            <a:extLst>
              <a:ext uri="{FF2B5EF4-FFF2-40B4-BE49-F238E27FC236}">
                <a16:creationId xmlns:a16="http://schemas.microsoft.com/office/drawing/2014/main" id="{07C000B8-CC6D-066D-3634-62513BBDDD21}"/>
              </a:ext>
            </a:extLst>
          </p:cNvPr>
          <p:cNvSpPr txBox="1"/>
          <p:nvPr/>
        </p:nvSpPr>
        <p:spPr>
          <a:xfrm>
            <a:off x="3945949" y="5837027"/>
            <a:ext cx="2451509" cy="646331"/>
          </a:xfrm>
          <a:prstGeom prst="rect">
            <a:avLst/>
          </a:prstGeom>
          <a:noFill/>
        </p:spPr>
        <p:txBody>
          <a:bodyPr wrap="square">
            <a:spAutoFit/>
          </a:bodyPr>
          <a:lstStyle/>
          <a:p>
            <a:pPr algn="ctr"/>
            <a:r>
              <a:rPr lang="en-US" dirty="0">
                <a:solidFill>
                  <a:srgbClr val="1E3050"/>
                </a:solidFill>
                <a:latin typeface="Cambria" panose="02040503050406030204" pitchFamily="18" charset="0"/>
              </a:rPr>
              <a:t>Parallelizing Preventive Measures</a:t>
            </a:r>
          </a:p>
        </p:txBody>
      </p:sp>
      <p:sp>
        <p:nvSpPr>
          <p:cNvPr id="15" name="TextBox 14">
            <a:extLst>
              <a:ext uri="{FF2B5EF4-FFF2-40B4-BE49-F238E27FC236}">
                <a16:creationId xmlns:a16="http://schemas.microsoft.com/office/drawing/2014/main" id="{6BF7FF5D-C51C-BDB6-336A-B69D069B4110}"/>
              </a:ext>
            </a:extLst>
          </p:cNvPr>
          <p:cNvSpPr txBox="1"/>
          <p:nvPr/>
        </p:nvSpPr>
        <p:spPr>
          <a:xfrm>
            <a:off x="6806249" y="4314386"/>
            <a:ext cx="1585049" cy="2123658"/>
          </a:xfrm>
          <a:prstGeom prst="rect">
            <a:avLst/>
          </a:prstGeom>
          <a:noFill/>
        </p:spPr>
        <p:txBody>
          <a:bodyPr wrap="none" rtlCol="0">
            <a:spAutoFit/>
          </a:bodyPr>
          <a:lstStyle/>
          <a:p>
            <a:pPr algn="ctr"/>
            <a:r>
              <a:rPr lang="en-US" sz="9600" dirty="0">
                <a:solidFill>
                  <a:schemeClr val="accent6">
                    <a:lumMod val="75000"/>
                  </a:schemeClr>
                </a:solidFill>
                <a:latin typeface="Font Awesome 5 Free Regular" panose="02000503000000000000" pitchFamily="2" charset="0"/>
              </a:rPr>
              <a:t></a:t>
            </a:r>
          </a:p>
          <a:p>
            <a:pPr algn="ctr"/>
            <a:r>
              <a:rPr lang="en-US" dirty="0">
                <a:solidFill>
                  <a:schemeClr val="accent6">
                    <a:lumMod val="75000"/>
                  </a:schemeClr>
                </a:solidFill>
                <a:latin typeface="Cambria" panose="02040503050406030204" pitchFamily="18" charset="0"/>
              </a:rPr>
              <a:t>Leveraging</a:t>
            </a:r>
          </a:p>
          <a:p>
            <a:pPr algn="ctr"/>
            <a:r>
              <a:rPr lang="en-US" dirty="0">
                <a:solidFill>
                  <a:schemeClr val="accent6">
                    <a:lumMod val="75000"/>
                  </a:schemeClr>
                </a:solidFill>
                <a:latin typeface="Cambria" panose="02040503050406030204" pitchFamily="18" charset="0"/>
              </a:rPr>
              <a:t>Heterogeneity</a:t>
            </a:r>
          </a:p>
        </p:txBody>
      </p:sp>
      <p:sp>
        <p:nvSpPr>
          <p:cNvPr id="11" name="Rounded Rectangle 10">
            <a:extLst>
              <a:ext uri="{FF2B5EF4-FFF2-40B4-BE49-F238E27FC236}">
                <a16:creationId xmlns:a16="http://schemas.microsoft.com/office/drawing/2014/main" id="{6FD91A75-263C-A6E5-2F97-4F5A61782D09}"/>
              </a:ext>
            </a:extLst>
          </p:cNvPr>
          <p:cNvSpPr/>
          <p:nvPr/>
        </p:nvSpPr>
        <p:spPr>
          <a:xfrm rot="21246362">
            <a:off x="8329855" y="5692016"/>
            <a:ext cx="318232" cy="70411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73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9793BFC-F106-4DB6-8002-818336E1E39A}"/>
              </a:ext>
            </a:extLst>
          </p:cNvPr>
          <p:cNvSpPr txBox="1"/>
          <p:nvPr/>
        </p:nvSpPr>
        <p:spPr>
          <a:xfrm>
            <a:off x="1730441" y="2107031"/>
            <a:ext cx="5034904" cy="2554545"/>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sz="2000" dirty="0">
                <a:latin typeface="Cambria" panose="02040503050406030204" pitchFamily="18" charset="0"/>
              </a:rPr>
              <a:t>A </a:t>
            </a:r>
            <a:r>
              <a:rPr lang="en-US" sz="2000" b="1" dirty="0">
                <a:solidFill>
                  <a:srgbClr val="C00000"/>
                </a:solidFill>
                <a:latin typeface="Cambria" panose="02040503050406030204" pitchFamily="18" charset="0"/>
              </a:rPr>
              <a:t>RowHammer attack </a:t>
            </a:r>
            <a:r>
              <a:rPr lang="en-US" sz="2000" dirty="0">
                <a:latin typeface="Cambria" panose="02040503050406030204" pitchFamily="18" charset="0"/>
              </a:rPr>
              <a:t>hammers Row A</a:t>
            </a:r>
          </a:p>
          <a:p>
            <a:pPr marL="285750" indent="-285750">
              <a:buFont typeface="Arial" panose="020B0604020202020204" pitchFamily="34" charset="0"/>
              <a:buChar char="•"/>
            </a:pPr>
            <a:endParaRPr lang="en-US" sz="2000" dirty="0">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Existing mechanisms </a:t>
            </a:r>
            <a:r>
              <a:rPr lang="en-US" sz="2000" b="1" dirty="0">
                <a:solidFill>
                  <a:srgbClr val="00B050"/>
                </a:solidFill>
                <a:latin typeface="Cambria" panose="02040503050406030204" pitchFamily="18" charset="0"/>
              </a:rPr>
              <a:t>detect the attack</a:t>
            </a:r>
          </a:p>
          <a:p>
            <a:pPr marL="285750" indent="-285750">
              <a:buFont typeface="Arial" panose="020B0604020202020204" pitchFamily="34" charset="0"/>
              <a:buChar char="•"/>
            </a:pPr>
            <a:endParaRPr lang="en-US" sz="2000" dirty="0">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Refresh rows </a:t>
            </a:r>
            <a:r>
              <a:rPr lang="en-US" sz="2000" b="1" dirty="0">
                <a:solidFill>
                  <a:schemeClr val="accent2">
                    <a:lumMod val="75000"/>
                  </a:schemeClr>
                </a:solidFill>
                <a:latin typeface="Cambria" panose="02040503050406030204" pitchFamily="18" charset="0"/>
              </a:rPr>
              <a:t>A+1 </a:t>
            </a:r>
            <a:r>
              <a:rPr lang="en-US" sz="2000" dirty="0">
                <a:latin typeface="Cambria" panose="02040503050406030204" pitchFamily="18" charset="0"/>
              </a:rPr>
              <a:t>and</a:t>
            </a:r>
            <a:r>
              <a:rPr lang="en-US" sz="2000" b="1" dirty="0">
                <a:solidFill>
                  <a:schemeClr val="accent2">
                    <a:lumMod val="75000"/>
                  </a:schemeClr>
                </a:solidFill>
                <a:latin typeface="Cambria" panose="02040503050406030204" pitchFamily="18" charset="0"/>
              </a:rPr>
              <a:t> A-1</a:t>
            </a:r>
          </a:p>
          <a:p>
            <a:endParaRPr lang="en-US" sz="2000" dirty="0">
              <a:latin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rPr>
              <a:t>Bit flips </a:t>
            </a:r>
            <a:r>
              <a:rPr lang="en-US" sz="2000" b="1" dirty="0">
                <a:solidFill>
                  <a:srgbClr val="C00000"/>
                </a:solidFill>
                <a:latin typeface="Cambria" panose="02040503050406030204" pitchFamily="18" charset="0"/>
              </a:rPr>
              <a:t>still may occur </a:t>
            </a:r>
            <a:r>
              <a:rPr lang="en-US" sz="2000" dirty="0">
                <a:latin typeface="Cambria" panose="02040503050406030204" pitchFamily="18" charset="0"/>
              </a:rPr>
              <a:t>due to </a:t>
            </a:r>
            <a:br>
              <a:rPr lang="en-US" sz="2000" dirty="0">
                <a:latin typeface="Cambria" panose="02040503050406030204" pitchFamily="18" charset="0"/>
              </a:rPr>
            </a:br>
            <a:r>
              <a:rPr lang="en-US" sz="2000" b="1" dirty="0">
                <a:solidFill>
                  <a:srgbClr val="7030A0"/>
                </a:solidFill>
                <a:latin typeface="Cambria" panose="02040503050406030204" pitchFamily="18" charset="0"/>
              </a:rPr>
              <a:t>unknown DRAM-internal row mapping</a:t>
            </a:r>
          </a:p>
        </p:txBody>
      </p:sp>
      <p:sp>
        <p:nvSpPr>
          <p:cNvPr id="30" name="TextBox 29">
            <a:extLst>
              <a:ext uri="{FF2B5EF4-FFF2-40B4-BE49-F238E27FC236}">
                <a16:creationId xmlns:a16="http://schemas.microsoft.com/office/drawing/2014/main" id="{8D768F03-F134-719E-F0B6-4468265BE372}"/>
              </a:ext>
            </a:extLst>
          </p:cNvPr>
          <p:cNvSpPr txBox="1"/>
          <p:nvPr/>
        </p:nvSpPr>
        <p:spPr>
          <a:xfrm>
            <a:off x="8496404" y="4352833"/>
            <a:ext cx="1238331" cy="584775"/>
          </a:xfrm>
          <a:prstGeom prst="rect">
            <a:avLst/>
          </a:prstGeom>
          <a:noFill/>
        </p:spPr>
        <p:txBody>
          <a:bodyPr wrap="square" rtlCol="0">
            <a:spAutoFit/>
          </a:bodyPr>
          <a:lstStyle/>
          <a:p>
            <a:pPr algn="ctr"/>
            <a:r>
              <a:rPr lang="en-US" sz="1600" dirty="0">
                <a:latin typeface="Cambria" panose="02040503050406030204" pitchFamily="18" charset="0"/>
              </a:rPr>
              <a:t>Physical</a:t>
            </a:r>
          </a:p>
          <a:p>
            <a:pPr algn="ctr"/>
            <a:r>
              <a:rPr lang="en-US" sz="1600" dirty="0">
                <a:latin typeface="Cambria" panose="02040503050406030204" pitchFamily="18" charset="0"/>
              </a:rPr>
              <a:t>Row Layout</a:t>
            </a:r>
          </a:p>
        </p:txBody>
      </p:sp>
      <p:grpSp>
        <p:nvGrpSpPr>
          <p:cNvPr id="36" name="Group 35">
            <a:extLst>
              <a:ext uri="{FF2B5EF4-FFF2-40B4-BE49-F238E27FC236}">
                <a16:creationId xmlns:a16="http://schemas.microsoft.com/office/drawing/2014/main" id="{8F721C50-127B-0E06-455F-7EECFF434420}"/>
              </a:ext>
            </a:extLst>
          </p:cNvPr>
          <p:cNvGrpSpPr/>
          <p:nvPr/>
        </p:nvGrpSpPr>
        <p:grpSpPr>
          <a:xfrm>
            <a:off x="5298565" y="2402788"/>
            <a:ext cx="3277005" cy="1158929"/>
            <a:chOff x="3774558" y="3098824"/>
            <a:chExt cx="3277005" cy="1158929"/>
          </a:xfrm>
        </p:grpSpPr>
        <p:cxnSp>
          <p:nvCxnSpPr>
            <p:cNvPr id="34" name="Straight Arrow Connector 33">
              <a:extLst>
                <a:ext uri="{FF2B5EF4-FFF2-40B4-BE49-F238E27FC236}">
                  <a16:creationId xmlns:a16="http://schemas.microsoft.com/office/drawing/2014/main" id="{1D5C089C-2C3E-AA00-61B2-837D676584D8}"/>
                </a:ext>
              </a:extLst>
            </p:cNvPr>
            <p:cNvCxnSpPr>
              <a:cxnSpLocks/>
            </p:cNvCxnSpPr>
            <p:nvPr/>
          </p:nvCxnSpPr>
          <p:spPr>
            <a:xfrm flipV="1">
              <a:off x="3774558" y="3098824"/>
              <a:ext cx="3277005" cy="11589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A6CB1E-F416-CB08-A45A-03F80D8E89ED}"/>
                </a:ext>
              </a:extLst>
            </p:cNvPr>
            <p:cNvCxnSpPr>
              <a:cxnSpLocks/>
            </p:cNvCxnSpPr>
            <p:nvPr/>
          </p:nvCxnSpPr>
          <p:spPr>
            <a:xfrm flipV="1">
              <a:off x="3774558" y="3730254"/>
              <a:ext cx="3277005" cy="5274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828E743A-C7FE-1F67-4CFC-D1CFD12C639D}"/>
              </a:ext>
            </a:extLst>
          </p:cNvPr>
          <p:cNvSpPr/>
          <p:nvPr/>
        </p:nvSpPr>
        <p:spPr>
          <a:xfrm>
            <a:off x="8575563" y="2258781"/>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A+1</a:t>
            </a:r>
          </a:p>
        </p:txBody>
      </p:sp>
      <p:sp>
        <p:nvSpPr>
          <p:cNvPr id="38" name="Rectangle 37">
            <a:extLst>
              <a:ext uri="{FF2B5EF4-FFF2-40B4-BE49-F238E27FC236}">
                <a16:creationId xmlns:a16="http://schemas.microsoft.com/office/drawing/2014/main" id="{C50A0DE8-2C61-999C-B72A-0DD45A50FAD9}"/>
              </a:ext>
            </a:extLst>
          </p:cNvPr>
          <p:cNvSpPr/>
          <p:nvPr/>
        </p:nvSpPr>
        <p:spPr>
          <a:xfrm>
            <a:off x="8575563" y="2890211"/>
            <a:ext cx="1080000" cy="288000"/>
          </a:xfrm>
          <a:prstGeom prst="rect">
            <a:avLst/>
          </a:prstGeom>
          <a:solidFill>
            <a:schemeClr val="accent2">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A-1</a:t>
            </a:r>
          </a:p>
        </p:txBody>
      </p:sp>
      <p:grpSp>
        <p:nvGrpSpPr>
          <p:cNvPr id="43" name="Group 42">
            <a:extLst>
              <a:ext uri="{FF2B5EF4-FFF2-40B4-BE49-F238E27FC236}">
                <a16:creationId xmlns:a16="http://schemas.microsoft.com/office/drawing/2014/main" id="{B706BDDE-0362-8E13-9ECA-86588A4B803A}"/>
              </a:ext>
            </a:extLst>
          </p:cNvPr>
          <p:cNvGrpSpPr/>
          <p:nvPr/>
        </p:nvGrpSpPr>
        <p:grpSpPr>
          <a:xfrm>
            <a:off x="8575570" y="3312438"/>
            <a:ext cx="2092437" cy="785657"/>
            <a:chOff x="7051563" y="4008474"/>
            <a:chExt cx="2092437" cy="785657"/>
          </a:xfrm>
        </p:grpSpPr>
        <p:sp>
          <p:nvSpPr>
            <p:cNvPr id="55" name="Rectangle 54">
              <a:extLst>
                <a:ext uri="{FF2B5EF4-FFF2-40B4-BE49-F238E27FC236}">
                  <a16:creationId xmlns:a16="http://schemas.microsoft.com/office/drawing/2014/main" id="{222280D0-1ACE-174E-05F7-5531FBAE3BA5}"/>
                </a:ext>
              </a:extLst>
            </p:cNvPr>
            <p:cNvSpPr/>
            <p:nvPr/>
          </p:nvSpPr>
          <p:spPr>
            <a:xfrm>
              <a:off x="7051563" y="4008474"/>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AA84C7EE-E9BF-C882-286D-60E64251A7C1}"/>
                </a:ext>
              </a:extLst>
            </p:cNvPr>
            <p:cNvCxnSpPr>
              <a:cxnSpLocks/>
              <a:stCxn id="55" idx="3"/>
            </p:cNvCxnSpPr>
            <p:nvPr/>
          </p:nvCxnSpPr>
          <p:spPr>
            <a:xfrm>
              <a:off x="8131563" y="4133114"/>
              <a:ext cx="353218" cy="177852"/>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5CB7D7C-49F8-A983-43FB-D94832C132B1}"/>
                </a:ext>
              </a:extLst>
            </p:cNvPr>
            <p:cNvCxnSpPr>
              <a:cxnSpLocks/>
              <a:stCxn id="67" idx="3"/>
            </p:cNvCxnSpPr>
            <p:nvPr/>
          </p:nvCxnSpPr>
          <p:spPr>
            <a:xfrm flipV="1">
              <a:off x="8131563" y="4540879"/>
              <a:ext cx="353218" cy="128613"/>
            </a:xfrm>
            <a:prstGeom prst="straightConnector1">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59FEC25-C8F2-2563-C07E-6CAADF575F19}"/>
                </a:ext>
              </a:extLst>
            </p:cNvPr>
            <p:cNvSpPr txBox="1"/>
            <p:nvPr/>
          </p:nvSpPr>
          <p:spPr>
            <a:xfrm>
              <a:off x="8367823" y="4104167"/>
              <a:ext cx="776177" cy="584775"/>
            </a:xfrm>
            <a:prstGeom prst="rect">
              <a:avLst/>
            </a:prstGeom>
            <a:noFill/>
          </p:spPr>
          <p:txBody>
            <a:bodyPr wrap="square" rtlCol="0">
              <a:spAutoFit/>
            </a:bodyPr>
            <a:lstStyle/>
            <a:p>
              <a:pPr algn="ctr"/>
              <a:r>
                <a:rPr lang="en-US" sz="1600" dirty="0">
                  <a:latin typeface="Cambria" panose="02040503050406030204" pitchFamily="18" charset="0"/>
                </a:rPr>
                <a:t>Victim</a:t>
              </a:r>
            </a:p>
            <a:p>
              <a:pPr algn="ctr"/>
              <a:r>
                <a:rPr lang="en-US" sz="1600" dirty="0">
                  <a:latin typeface="Cambria" panose="02040503050406030204" pitchFamily="18" charset="0"/>
                </a:rPr>
                <a:t>Rows</a:t>
              </a:r>
            </a:p>
          </p:txBody>
        </p:sp>
        <p:sp>
          <p:nvSpPr>
            <p:cNvPr id="67" name="Rectangle 66">
              <a:extLst>
                <a:ext uri="{FF2B5EF4-FFF2-40B4-BE49-F238E27FC236}">
                  <a16:creationId xmlns:a16="http://schemas.microsoft.com/office/drawing/2014/main" id="{BBA6FB93-BB40-FCA3-2ACB-13D856E7375E}"/>
                </a:ext>
              </a:extLst>
            </p:cNvPr>
            <p:cNvSpPr/>
            <p:nvPr/>
          </p:nvSpPr>
          <p:spPr>
            <a:xfrm>
              <a:off x="7051563" y="4544852"/>
              <a:ext cx="1080000" cy="249279"/>
            </a:xfrm>
            <a:prstGeom prst="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72C2228F-8A06-6610-2176-385CC5110032}"/>
              </a:ext>
            </a:extLst>
          </p:cNvPr>
          <p:cNvGrpSpPr/>
          <p:nvPr/>
        </p:nvGrpSpPr>
        <p:grpSpPr>
          <a:xfrm>
            <a:off x="6636327" y="2121858"/>
            <a:ext cx="3019236" cy="2232564"/>
            <a:chOff x="5112327" y="2817901"/>
            <a:chExt cx="3019236" cy="2232564"/>
          </a:xfrm>
        </p:grpSpPr>
        <p:sp>
          <p:nvSpPr>
            <p:cNvPr id="49" name="Rectangle 48">
              <a:extLst>
                <a:ext uri="{FF2B5EF4-FFF2-40B4-BE49-F238E27FC236}">
                  <a16:creationId xmlns:a16="http://schemas.microsoft.com/office/drawing/2014/main" id="{31B2AECB-0CF9-83DF-7340-62F56DA30404}"/>
                </a:ext>
              </a:extLst>
            </p:cNvPr>
            <p:cNvSpPr/>
            <p:nvPr/>
          </p:nvSpPr>
          <p:spPr>
            <a:xfrm>
              <a:off x="7051563" y="4257754"/>
              <a:ext cx="1080000" cy="288000"/>
            </a:xfrm>
            <a:prstGeom prst="rect">
              <a:avLst/>
            </a:prstGeom>
            <a:solidFill>
              <a:schemeClr val="accent5">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a:t>
              </a:r>
            </a:p>
          </p:txBody>
        </p:sp>
        <p:sp>
          <p:nvSpPr>
            <p:cNvPr id="29" name="Rectangle 28">
              <a:extLst>
                <a:ext uri="{FF2B5EF4-FFF2-40B4-BE49-F238E27FC236}">
                  <a16:creationId xmlns:a16="http://schemas.microsoft.com/office/drawing/2014/main" id="{48E7312B-A273-832F-F67C-EA4911FE60DE}"/>
                </a:ext>
              </a:extLst>
            </p:cNvPr>
            <p:cNvSpPr/>
            <p:nvPr/>
          </p:nvSpPr>
          <p:spPr>
            <a:xfrm>
              <a:off x="7051563" y="2817901"/>
              <a:ext cx="1080000" cy="2232564"/>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558FE610-6E7C-EF0D-342F-2857D1D49A6A}"/>
                </a:ext>
              </a:extLst>
            </p:cNvPr>
            <p:cNvCxnSpPr>
              <a:cxnSpLocks/>
              <a:endCxn id="49" idx="1"/>
            </p:cNvCxnSpPr>
            <p:nvPr/>
          </p:nvCxnSpPr>
          <p:spPr>
            <a:xfrm>
              <a:off x="5112327" y="3098824"/>
              <a:ext cx="1939236" cy="13029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A1FB5505-B296-1724-F478-5EF6BA9ADF7D}"/>
              </a:ext>
            </a:extLst>
          </p:cNvPr>
          <p:cNvSpPr/>
          <p:nvPr/>
        </p:nvSpPr>
        <p:spPr>
          <a:xfrm>
            <a:off x="1524000" y="5125947"/>
            <a:ext cx="9144000" cy="1080000"/>
          </a:xfrm>
          <a:prstGeom prst="rect">
            <a:avLst/>
          </a:prstGeom>
          <a:solidFill>
            <a:schemeClr val="accent1">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mbria" panose="02040503050406030204" pitchFamily="18" charset="0"/>
              </a:rPr>
              <a:t>Existing </a:t>
            </a:r>
            <a:r>
              <a:rPr lang="en-US" sz="2400" b="1" dirty="0">
                <a:solidFill>
                  <a:schemeClr val="accent2">
                    <a:lumMod val="75000"/>
                  </a:schemeClr>
                </a:solidFill>
                <a:latin typeface="Cambria" panose="02040503050406030204" pitchFamily="18" charset="0"/>
              </a:rPr>
              <a:t>read disturbance mitigation </a:t>
            </a:r>
            <a:r>
              <a:rPr lang="en-US" sz="2400" b="1" dirty="0">
                <a:solidFill>
                  <a:schemeClr val="tx1"/>
                </a:solidFill>
                <a:latin typeface="Cambria" panose="02040503050406030204" pitchFamily="18" charset="0"/>
              </a:rPr>
              <a:t>mechanisms</a:t>
            </a:r>
            <a:br>
              <a:rPr lang="en-US" sz="2400" b="1" dirty="0">
                <a:solidFill>
                  <a:schemeClr val="tx1"/>
                </a:solidFill>
                <a:latin typeface="Cambria" panose="02040503050406030204" pitchFamily="18" charset="0"/>
              </a:rPr>
            </a:br>
            <a:r>
              <a:rPr lang="en-US" sz="2400" b="1" dirty="0">
                <a:solidFill>
                  <a:schemeClr val="tx1"/>
                </a:solidFill>
                <a:latin typeface="Cambria" panose="02040503050406030204" pitchFamily="18" charset="0"/>
              </a:rPr>
              <a:t>need to know </a:t>
            </a:r>
            <a:r>
              <a:rPr lang="en-US" sz="2400" b="1" dirty="0">
                <a:solidFill>
                  <a:srgbClr val="C00000"/>
                </a:solidFill>
                <a:latin typeface="Cambria" panose="02040503050406030204" pitchFamily="18" charset="0"/>
              </a:rPr>
              <a:t>proprietary DRAM-internal </a:t>
            </a:r>
            <a:r>
              <a:rPr lang="en-US" sz="2400" b="1" dirty="0">
                <a:solidFill>
                  <a:srgbClr val="7030A0"/>
                </a:solidFill>
                <a:latin typeface="Cambria" panose="02040503050406030204" pitchFamily="18" charset="0"/>
              </a:rPr>
              <a:t>row address mapping</a:t>
            </a:r>
          </a:p>
        </p:txBody>
      </p:sp>
      <p:pic>
        <p:nvPicPr>
          <p:cNvPr id="4" name="Picture 2" descr="Amazon.com: Intel Xeon Processor 3.20 GHz, 1M Cache, 800 MHz FSB SL7PF  64-bit : Electronics">
            <a:extLst>
              <a:ext uri="{FF2B5EF4-FFF2-40B4-BE49-F238E27FC236}">
                <a16:creationId xmlns:a16="http://schemas.microsoft.com/office/drawing/2014/main" id="{9F239929-5C95-0806-68DB-86BCE5753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719" y="960333"/>
            <a:ext cx="1306124" cy="12074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2AE263-C2B3-D28A-981F-B8187B811499}"/>
              </a:ext>
            </a:extLst>
          </p:cNvPr>
          <p:cNvSpPr>
            <a:spLocks noGrp="1"/>
          </p:cNvSpPr>
          <p:nvPr>
            <p:ph type="title"/>
          </p:nvPr>
        </p:nvSpPr>
        <p:spPr/>
        <p:txBody>
          <a:bodyPr>
            <a:normAutofit fontScale="90000"/>
          </a:bodyPr>
          <a:lstStyle/>
          <a:p>
            <a:r>
              <a:rPr lang="en-US" dirty="0"/>
              <a:t>Compatibility </a:t>
            </a:r>
            <a:br>
              <a:rPr lang="en-US" dirty="0"/>
            </a:br>
            <a:r>
              <a:rPr lang="en-US" dirty="0"/>
              <a:t>with Commodity DRAM Chips</a:t>
            </a:r>
          </a:p>
        </p:txBody>
      </p:sp>
      <p:pic>
        <p:nvPicPr>
          <p:cNvPr id="5" name="Content Placeholder 5">
            <a:extLst>
              <a:ext uri="{FF2B5EF4-FFF2-40B4-BE49-F238E27FC236}">
                <a16:creationId xmlns:a16="http://schemas.microsoft.com/office/drawing/2014/main" id="{EC4EEE07-7FA1-9D25-CE15-6C2E6DA46389}"/>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backgroundRemoval t="10000" b="90000" l="0" r="100000"/>
                    </a14:imgEffect>
                  </a14:imgLayer>
                </a14:imgProps>
              </a:ext>
              <a:ext uri="{28A0092B-C50C-407E-A947-70E740481C1C}">
                <a14:useLocalDpi xmlns:a14="http://schemas.microsoft.com/office/drawing/2010/main" val="0"/>
              </a:ext>
            </a:extLst>
          </a:blip>
          <a:stretch/>
        </p:blipFill>
        <p:spPr>
          <a:xfrm>
            <a:off x="8246882" y="690570"/>
            <a:ext cx="1737360" cy="1737360"/>
          </a:xfrm>
        </p:spPr>
      </p:pic>
      <p:sp>
        <p:nvSpPr>
          <p:cNvPr id="9" name="Slide Number Placeholder 3">
            <a:extLst>
              <a:ext uri="{FF2B5EF4-FFF2-40B4-BE49-F238E27FC236}">
                <a16:creationId xmlns:a16="http://schemas.microsoft.com/office/drawing/2014/main" id="{1F646EC7-3B6C-D075-57D4-4E418617E0D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89</a:t>
            </a:fld>
            <a:endParaRPr lang="en-US" dirty="0"/>
          </a:p>
        </p:txBody>
      </p:sp>
      <p:cxnSp>
        <p:nvCxnSpPr>
          <p:cNvPr id="6" name="Straight Arrow Connector 5">
            <a:extLst>
              <a:ext uri="{FF2B5EF4-FFF2-40B4-BE49-F238E27FC236}">
                <a16:creationId xmlns:a16="http://schemas.microsoft.com/office/drawing/2014/main" id="{BD9D2A6D-CE24-C69C-B037-011C3C8DBA93}"/>
              </a:ext>
            </a:extLst>
          </p:cNvPr>
          <p:cNvCxnSpPr>
            <a:cxnSpLocks/>
            <a:stCxn id="4" idx="3"/>
            <a:endCxn id="5" idx="1"/>
          </p:cNvCxnSpPr>
          <p:nvPr/>
        </p:nvCxnSpPr>
        <p:spPr>
          <a:xfrm flipV="1">
            <a:off x="3628850" y="1559250"/>
            <a:ext cx="4618039" cy="479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6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30" grpId="0"/>
      <p:bldP spid="37" grpId="0" animBg="1"/>
      <p:bldP spid="38" grpId="0" animBg="1"/>
      <p:bldP spid="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7A5A5-1C9E-1933-B374-A7DFDFB1A923}"/>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80470769-AFC8-CE0B-2D5A-8CD9084B5912}"/>
              </a:ext>
            </a:extLst>
          </p:cNvPr>
          <p:cNvGrpSpPr/>
          <p:nvPr/>
        </p:nvGrpSpPr>
        <p:grpSpPr>
          <a:xfrm>
            <a:off x="1524000" y="2482667"/>
            <a:ext cx="9144000" cy="1632999"/>
            <a:chOff x="-2199" y="2676246"/>
            <a:chExt cx="9144000" cy="1632999"/>
          </a:xfrm>
        </p:grpSpPr>
        <p:grpSp>
          <p:nvGrpSpPr>
            <p:cNvPr id="35" name="Group 34">
              <a:extLst>
                <a:ext uri="{FF2B5EF4-FFF2-40B4-BE49-F238E27FC236}">
                  <a16:creationId xmlns:a16="http://schemas.microsoft.com/office/drawing/2014/main" id="{E709589C-F2D4-880A-AA50-2EB996C0B3A5}"/>
                </a:ext>
              </a:extLst>
            </p:cNvPr>
            <p:cNvGrpSpPr/>
            <p:nvPr/>
          </p:nvGrpSpPr>
          <p:grpSpPr>
            <a:xfrm>
              <a:off x="-2199" y="2688168"/>
              <a:ext cx="9144000" cy="1621077"/>
              <a:chOff x="-2199" y="2688168"/>
              <a:chExt cx="9144000" cy="1621077"/>
            </a:xfrm>
          </p:grpSpPr>
          <p:sp>
            <p:nvSpPr>
              <p:cNvPr id="13" name="Content Placeholder 2">
                <a:extLst>
                  <a:ext uri="{FF2B5EF4-FFF2-40B4-BE49-F238E27FC236}">
                    <a16:creationId xmlns:a16="http://schemas.microsoft.com/office/drawing/2014/main" id="{9326EDFC-9AD2-95E6-F9F7-56A9B524878C}"/>
                  </a:ext>
                </a:extLst>
              </p:cNvPr>
              <p:cNvSpPr txBox="1">
                <a:spLocks/>
              </p:cNvSpPr>
              <p:nvPr/>
            </p:nvSpPr>
            <p:spPr>
              <a:xfrm>
                <a:off x="-2199" y="2688168"/>
                <a:ext cx="9144000" cy="1621077"/>
              </a:xfrm>
              <a:prstGeom prst="rect">
                <a:avLst/>
              </a:prstGeom>
              <a:solidFill>
                <a:schemeClr val="accent2">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sz="2400" b="1" dirty="0">
                  <a:solidFill>
                    <a:srgbClr val="ED7D31">
                      <a:lumMod val="75000"/>
                    </a:srgbClr>
                  </a:solidFill>
                </a:endParaRPr>
              </a:p>
              <a:p>
                <a:pPr marL="0" indent="0">
                  <a:buNone/>
                  <a:defRPr/>
                </a:pPr>
                <a:endParaRPr lang="en-US" sz="2400" b="1" dirty="0">
                  <a:solidFill>
                    <a:srgbClr val="ED7D31">
                      <a:lumMod val="75000"/>
                    </a:srgbClr>
                  </a:solidFill>
                </a:endParaRPr>
              </a:p>
              <a:p>
                <a:pPr marL="0" indent="0">
                  <a:buNone/>
                  <a:defRPr/>
                </a:pPr>
                <a:endParaRPr lang="en-US" sz="2400" b="1" dirty="0">
                  <a:solidFill>
                    <a:srgbClr val="ED7D31">
                      <a:lumMod val="75000"/>
                    </a:srgbClr>
                  </a:solidFill>
                </a:endParaRPr>
              </a:p>
              <a:p>
                <a:pPr marL="0" indent="0">
                  <a:buNone/>
                  <a:defRPr/>
                </a:pPr>
                <a:r>
                  <a:rPr lang="en-US" sz="2400" b="1" dirty="0">
                    <a:solidFill>
                      <a:prstClr val="black"/>
                    </a:solidFill>
                  </a:rPr>
                  <a:t>	</a:t>
                </a:r>
                <a:endParaRPr lang="en-US" sz="2400" b="1" dirty="0">
                  <a:solidFill>
                    <a:srgbClr val="ED7D31">
                      <a:lumMod val="75000"/>
                    </a:srgbClr>
                  </a:solidFill>
                </a:endParaRPr>
              </a:p>
            </p:txBody>
          </p:sp>
          <p:sp>
            <p:nvSpPr>
              <p:cNvPr id="15" name="TextBox 14">
                <a:extLst>
                  <a:ext uri="{FF2B5EF4-FFF2-40B4-BE49-F238E27FC236}">
                    <a16:creationId xmlns:a16="http://schemas.microsoft.com/office/drawing/2014/main" id="{345FB2A4-D57B-30EE-3E6A-D7A0EB736D57}"/>
                  </a:ext>
                </a:extLst>
              </p:cNvPr>
              <p:cNvSpPr txBox="1"/>
              <p:nvPr/>
            </p:nvSpPr>
            <p:spPr>
              <a:xfrm>
                <a:off x="73792" y="2970882"/>
                <a:ext cx="611065" cy="1015663"/>
              </a:xfrm>
              <a:prstGeom prst="rect">
                <a:avLst/>
              </a:prstGeom>
              <a:noFill/>
            </p:spPr>
            <p:txBody>
              <a:bodyPr wrap="none" rtlCol="0">
                <a:spAutoFit/>
              </a:bodyPr>
              <a:lstStyle/>
              <a:p>
                <a:pPr defTabSz="914400">
                  <a:defRPr/>
                </a:pPr>
                <a:r>
                  <a:rPr lang="en-US" sz="6000" dirty="0">
                    <a:solidFill>
                      <a:prstClr val="black"/>
                    </a:solidFill>
                    <a:latin typeface="Cambria" panose="02040503050406030204" pitchFamily="18" charset="0"/>
                  </a:rPr>
                  <a:t>2</a:t>
                </a:r>
              </a:p>
            </p:txBody>
          </p:sp>
        </p:grpSp>
        <p:pic>
          <p:nvPicPr>
            <p:cNvPr id="43" name="Graphic 42" descr="Shield outline">
              <a:extLst>
                <a:ext uri="{FF2B5EF4-FFF2-40B4-BE49-F238E27FC236}">
                  <a16:creationId xmlns:a16="http://schemas.microsoft.com/office/drawing/2014/main" id="{FCF30412-3A33-FC51-77A3-5ED1260CB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348" y="2676246"/>
              <a:ext cx="1604937" cy="1604937"/>
            </a:xfrm>
            <a:prstGeom prst="rect">
              <a:avLst/>
            </a:prstGeom>
          </p:spPr>
        </p:pic>
        <p:pic>
          <p:nvPicPr>
            <p:cNvPr id="33" name="Graphic 32" descr="Hammer with solid fill">
              <a:extLst>
                <a:ext uri="{FF2B5EF4-FFF2-40B4-BE49-F238E27FC236}">
                  <a16:creationId xmlns:a16="http://schemas.microsoft.com/office/drawing/2014/main" id="{5AC11109-3168-99ED-7671-F2D83C9A2F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7333" y="3032662"/>
              <a:ext cx="830997" cy="830997"/>
            </a:xfrm>
            <a:prstGeom prst="rect">
              <a:avLst/>
            </a:prstGeom>
          </p:spPr>
        </p:pic>
      </p:grpSp>
      <p:sp>
        <p:nvSpPr>
          <p:cNvPr id="2" name="Title 1">
            <a:extLst>
              <a:ext uri="{FF2B5EF4-FFF2-40B4-BE49-F238E27FC236}">
                <a16:creationId xmlns:a16="http://schemas.microsoft.com/office/drawing/2014/main" id="{DEEA8B9B-2584-5FD9-8CE8-CFE7B3027019}"/>
              </a:ext>
            </a:extLst>
          </p:cNvPr>
          <p:cNvSpPr>
            <a:spLocks noGrp="1"/>
          </p:cNvSpPr>
          <p:nvPr>
            <p:ph type="title"/>
          </p:nvPr>
        </p:nvSpPr>
        <p:spPr/>
        <p:txBody>
          <a:bodyPr/>
          <a:lstStyle/>
          <a:p>
            <a:r>
              <a:rPr lang="en-US" dirty="0"/>
              <a:t>Two Main Types of DRAM Refresh</a:t>
            </a:r>
          </a:p>
        </p:txBody>
      </p:sp>
      <p:sp>
        <p:nvSpPr>
          <p:cNvPr id="3" name="Slide Number Placeholder 3">
            <a:extLst>
              <a:ext uri="{FF2B5EF4-FFF2-40B4-BE49-F238E27FC236}">
                <a16:creationId xmlns:a16="http://schemas.microsoft.com/office/drawing/2014/main" id="{F33C42B9-AA9D-26EF-3578-64EB606FF43F}"/>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9</a:t>
            </a:fld>
            <a:endParaRPr lang="en-US" dirty="0"/>
          </a:p>
        </p:txBody>
      </p:sp>
      <p:grpSp>
        <p:nvGrpSpPr>
          <p:cNvPr id="36" name="Group 35">
            <a:extLst>
              <a:ext uri="{FF2B5EF4-FFF2-40B4-BE49-F238E27FC236}">
                <a16:creationId xmlns:a16="http://schemas.microsoft.com/office/drawing/2014/main" id="{869A0EC5-EA1C-5D7D-E77C-C5F9E9C662CB}"/>
              </a:ext>
            </a:extLst>
          </p:cNvPr>
          <p:cNvGrpSpPr/>
          <p:nvPr/>
        </p:nvGrpSpPr>
        <p:grpSpPr>
          <a:xfrm>
            <a:off x="1524000" y="992155"/>
            <a:ext cx="9144000" cy="1589615"/>
            <a:chOff x="0" y="770468"/>
            <a:chExt cx="9144000" cy="1589615"/>
          </a:xfrm>
        </p:grpSpPr>
        <p:grpSp>
          <p:nvGrpSpPr>
            <p:cNvPr id="34" name="Group 33">
              <a:extLst>
                <a:ext uri="{FF2B5EF4-FFF2-40B4-BE49-F238E27FC236}">
                  <a16:creationId xmlns:a16="http://schemas.microsoft.com/office/drawing/2014/main" id="{7D778E74-0D45-1E79-6D44-6D7FE2B37C03}"/>
                </a:ext>
              </a:extLst>
            </p:cNvPr>
            <p:cNvGrpSpPr/>
            <p:nvPr/>
          </p:nvGrpSpPr>
          <p:grpSpPr>
            <a:xfrm>
              <a:off x="0" y="770468"/>
              <a:ext cx="9144000" cy="1492770"/>
              <a:chOff x="0" y="770468"/>
              <a:chExt cx="9144000" cy="1492770"/>
            </a:xfrm>
          </p:grpSpPr>
          <p:sp>
            <p:nvSpPr>
              <p:cNvPr id="7" name="Content Placeholder 2">
                <a:extLst>
                  <a:ext uri="{FF2B5EF4-FFF2-40B4-BE49-F238E27FC236}">
                    <a16:creationId xmlns:a16="http://schemas.microsoft.com/office/drawing/2014/main" id="{E80A14BB-F16E-5A15-3142-4AF31F4D9064}"/>
                  </a:ext>
                </a:extLst>
              </p:cNvPr>
              <p:cNvSpPr txBox="1">
                <a:spLocks/>
              </p:cNvSpPr>
              <p:nvPr/>
            </p:nvSpPr>
            <p:spPr>
              <a:xfrm>
                <a:off x="0" y="770468"/>
                <a:ext cx="9144000" cy="1492770"/>
              </a:xfrm>
              <a:prstGeom prst="rect">
                <a:avLst/>
              </a:prstGeom>
              <a:solidFill>
                <a:schemeClr val="accent1">
                  <a:lumMod val="20000"/>
                  <a:lumOff val="80000"/>
                </a:schemeClr>
              </a:solidFill>
              <a:ln w="38100">
                <a:no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tabLst>
                    <a:tab pos="841375" algn="l"/>
                    <a:tab pos="3325813" algn="l"/>
                  </a:tabLst>
                  <a:defRPr/>
                </a:pPr>
                <a:r>
                  <a:rPr lang="en-US" sz="2400" b="1" dirty="0">
                    <a:solidFill>
                      <a:srgbClr val="C00000"/>
                    </a:solidFill>
                  </a:rPr>
                  <a:t>	</a:t>
                </a:r>
                <a:r>
                  <a:rPr lang="en-US" sz="2400" b="1" u="sng" dirty="0">
                    <a:solidFill>
                      <a:srgbClr val="7030A0"/>
                    </a:solidFill>
                  </a:rPr>
                  <a:t>Periodic Refresh</a:t>
                </a:r>
                <a:r>
                  <a:rPr lang="en-US" sz="2400" b="1" dirty="0">
                    <a:solidFill>
                      <a:srgbClr val="7030A0"/>
                    </a:solidFill>
                  </a:rPr>
                  <a:t>:</a:t>
                </a:r>
                <a:r>
                  <a:rPr lang="en-US" sz="2400" b="1" dirty="0">
                    <a:solidFill>
                      <a:srgbClr val="C00000"/>
                    </a:solidFill>
                  </a:rPr>
                  <a:t> </a:t>
                </a:r>
              </a:p>
              <a:p>
                <a:pPr marL="0" indent="0">
                  <a:buNone/>
                  <a:tabLst>
                    <a:tab pos="841375" algn="l"/>
                    <a:tab pos="3325813" algn="l"/>
                  </a:tabLst>
                  <a:defRPr/>
                </a:pPr>
                <a:r>
                  <a:rPr lang="en-US" sz="2400" b="1" dirty="0">
                    <a:solidFill>
                      <a:srgbClr val="C00000"/>
                    </a:solidFill>
                  </a:rPr>
                  <a:t>	</a:t>
                </a:r>
                <a:r>
                  <a:rPr lang="en-US" sz="2400" dirty="0">
                    <a:solidFill>
                      <a:prstClr val="black"/>
                    </a:solidFill>
                  </a:rPr>
                  <a:t>Periodically </a:t>
                </a:r>
                <a:r>
                  <a:rPr lang="en-US" sz="2400" b="1" dirty="0">
                    <a:solidFill>
                      <a:srgbClr val="7030A0"/>
                    </a:solidFill>
                  </a:rPr>
                  <a:t>restores </a:t>
                </a:r>
                <a:r>
                  <a:rPr lang="en-US" sz="2400" dirty="0">
                    <a:solidFill>
                      <a:prstClr val="black"/>
                    </a:solidFill>
                  </a:rPr>
                  <a:t>the charge </a:t>
                </a:r>
                <a:br>
                  <a:rPr lang="en-US" sz="2400" dirty="0">
                    <a:solidFill>
                      <a:prstClr val="black"/>
                    </a:solidFill>
                  </a:rPr>
                </a:br>
                <a:r>
                  <a:rPr lang="en-US" sz="2400" dirty="0">
                    <a:solidFill>
                      <a:prstClr val="black"/>
                    </a:solidFill>
                  </a:rPr>
                  <a:t>	which DRAM cells leak</a:t>
                </a:r>
                <a:r>
                  <a:rPr lang="en-US" sz="2400" b="1" dirty="0">
                    <a:solidFill>
                      <a:srgbClr val="C00000"/>
                    </a:solidFill>
                  </a:rPr>
                  <a:t> over time</a:t>
                </a:r>
                <a:br>
                  <a:rPr lang="en-US" sz="2400" b="1" dirty="0">
                    <a:solidFill>
                      <a:srgbClr val="C00000"/>
                    </a:solidFill>
                  </a:rPr>
                </a:br>
                <a:r>
                  <a:rPr lang="en-US" sz="2400" b="1" dirty="0">
                    <a:solidFill>
                      <a:srgbClr val="C00000"/>
                    </a:solidFill>
                  </a:rPr>
                  <a:t>	once </a:t>
                </a:r>
                <a:r>
                  <a:rPr lang="en-US" sz="2400" dirty="0">
                    <a:solidFill>
                      <a:srgbClr val="C00000"/>
                    </a:solidFill>
                  </a:rPr>
                  <a:t>in every </a:t>
                </a:r>
                <a:r>
                  <a:rPr lang="en-US" sz="2400" b="1" dirty="0">
                    <a:solidFill>
                      <a:srgbClr val="C00000"/>
                    </a:solidFill>
                  </a:rPr>
                  <a:t>32ms </a:t>
                </a:r>
                <a:r>
                  <a:rPr lang="en-US" sz="2400" dirty="0">
                    <a:solidFill>
                      <a:srgbClr val="C00000"/>
                    </a:solidFill>
                  </a:rPr>
                  <a:t>or</a:t>
                </a:r>
                <a:r>
                  <a:rPr lang="en-US" sz="2400" b="1" dirty="0">
                    <a:solidFill>
                      <a:srgbClr val="C00000"/>
                    </a:solidFill>
                  </a:rPr>
                  <a:t> 64ms</a:t>
                </a:r>
              </a:p>
            </p:txBody>
          </p:sp>
          <p:sp>
            <p:nvSpPr>
              <p:cNvPr id="10" name="TextBox 9">
                <a:extLst>
                  <a:ext uri="{FF2B5EF4-FFF2-40B4-BE49-F238E27FC236}">
                    <a16:creationId xmlns:a16="http://schemas.microsoft.com/office/drawing/2014/main" id="{EFF4A33F-5BA9-7085-F667-769AA78ADFC8}"/>
                  </a:ext>
                </a:extLst>
              </p:cNvPr>
              <p:cNvSpPr txBox="1"/>
              <p:nvPr/>
            </p:nvSpPr>
            <p:spPr>
              <a:xfrm>
                <a:off x="75991" y="942456"/>
                <a:ext cx="611065" cy="1015663"/>
              </a:xfrm>
              <a:prstGeom prst="rect">
                <a:avLst/>
              </a:prstGeom>
              <a:noFill/>
            </p:spPr>
            <p:txBody>
              <a:bodyPr wrap="none" rtlCol="0">
                <a:spAutoFit/>
              </a:bodyPr>
              <a:lstStyle/>
              <a:p>
                <a:pPr defTabSz="914400">
                  <a:defRPr/>
                </a:pPr>
                <a:r>
                  <a:rPr lang="en-US" sz="6000" dirty="0">
                    <a:solidFill>
                      <a:prstClr val="black"/>
                    </a:solidFill>
                    <a:latin typeface="Cambria" panose="02040503050406030204" pitchFamily="18" charset="0"/>
                  </a:rPr>
                  <a:t>1</a:t>
                </a:r>
              </a:p>
            </p:txBody>
          </p:sp>
        </p:grpSp>
        <p:pic>
          <p:nvPicPr>
            <p:cNvPr id="12" name="Graphic 11" descr="Stopwatch with solid fill">
              <a:extLst>
                <a:ext uri="{FF2B5EF4-FFF2-40B4-BE49-F238E27FC236}">
                  <a16:creationId xmlns:a16="http://schemas.microsoft.com/office/drawing/2014/main" id="{195EA338-11BC-BF97-67FC-25E9E17B70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4566" y="899583"/>
              <a:ext cx="1460500" cy="1460500"/>
            </a:xfrm>
            <a:prstGeom prst="rect">
              <a:avLst/>
            </a:prstGeom>
          </p:spPr>
        </p:pic>
      </p:grpSp>
      <p:sp>
        <p:nvSpPr>
          <p:cNvPr id="39" name="TextBox 38">
            <a:extLst>
              <a:ext uri="{FF2B5EF4-FFF2-40B4-BE49-F238E27FC236}">
                <a16:creationId xmlns:a16="http://schemas.microsoft.com/office/drawing/2014/main" id="{F0156F70-F15E-B7EE-2E7D-162D471CE4B4}"/>
              </a:ext>
            </a:extLst>
          </p:cNvPr>
          <p:cNvSpPr txBox="1"/>
          <p:nvPr/>
        </p:nvSpPr>
        <p:spPr>
          <a:xfrm>
            <a:off x="2403515" y="2707144"/>
            <a:ext cx="5685531" cy="1200329"/>
          </a:xfrm>
          <a:prstGeom prst="rect">
            <a:avLst/>
          </a:prstGeom>
          <a:noFill/>
        </p:spPr>
        <p:txBody>
          <a:bodyPr wrap="none" rtlCol="0">
            <a:spAutoFit/>
          </a:bodyPr>
          <a:lstStyle/>
          <a:p>
            <a:pPr defTabSz="914400">
              <a:defRPr/>
            </a:pPr>
            <a:r>
              <a:rPr lang="en-US" sz="2400" b="1" u="sng" dirty="0">
                <a:solidFill>
                  <a:srgbClr val="002060"/>
                </a:solidFill>
                <a:latin typeface="Cambria" panose="02040503050406030204" pitchFamily="18" charset="0"/>
              </a:rPr>
              <a:t>Preventive Refresh</a:t>
            </a:r>
            <a:r>
              <a:rPr lang="en-US" sz="2400" b="1" dirty="0">
                <a:solidFill>
                  <a:srgbClr val="002060"/>
                </a:solidFill>
                <a:latin typeface="Cambria" panose="02040503050406030204" pitchFamily="18" charset="0"/>
              </a:rPr>
              <a:t>:</a:t>
            </a:r>
            <a:endParaRPr lang="en-US" sz="2400" dirty="0">
              <a:solidFill>
                <a:srgbClr val="002060"/>
              </a:solidFill>
              <a:latin typeface="Cambria" panose="02040503050406030204" pitchFamily="18" charset="0"/>
            </a:endParaRPr>
          </a:p>
          <a:p>
            <a:pPr defTabSz="914400">
              <a:defRPr/>
            </a:pPr>
            <a:r>
              <a:rPr lang="en-US" sz="2400" dirty="0">
                <a:solidFill>
                  <a:srgbClr val="002060"/>
                </a:solidFill>
                <a:latin typeface="Cambria" panose="02040503050406030204" pitchFamily="18" charset="0"/>
              </a:rPr>
              <a:t>Mitigates read disturbance </a:t>
            </a:r>
            <a:r>
              <a:rPr lang="en-US" sz="2400" dirty="0">
                <a:solidFill>
                  <a:prstClr val="black"/>
                </a:solidFill>
                <a:latin typeface="Cambria" panose="02040503050406030204" pitchFamily="18" charset="0"/>
              </a:rPr>
              <a:t>by </a:t>
            </a:r>
            <a:r>
              <a:rPr lang="en-US" sz="2400" b="1" dirty="0">
                <a:solidFill>
                  <a:srgbClr val="7030A0"/>
                </a:solidFill>
                <a:latin typeface="Cambria" panose="02040503050406030204" pitchFamily="18" charset="0"/>
              </a:rPr>
              <a:t>refreshing</a:t>
            </a:r>
            <a:r>
              <a:rPr lang="en-US" sz="2400" dirty="0">
                <a:solidFill>
                  <a:prstClr val="black"/>
                </a:solidFill>
                <a:latin typeface="Cambria" panose="02040503050406030204" pitchFamily="18" charset="0"/>
              </a:rPr>
              <a:t> </a:t>
            </a:r>
            <a:br>
              <a:rPr lang="en-US" sz="2400" dirty="0">
                <a:solidFill>
                  <a:prstClr val="black"/>
                </a:solidFill>
                <a:latin typeface="Cambria" panose="02040503050406030204" pitchFamily="18" charset="0"/>
              </a:rPr>
            </a:br>
            <a:r>
              <a:rPr lang="en-US" sz="2400" b="1" dirty="0">
                <a:solidFill>
                  <a:srgbClr val="ED7D31">
                    <a:lumMod val="75000"/>
                  </a:srgbClr>
                </a:solidFill>
                <a:latin typeface="Cambria" panose="02040503050406030204" pitchFamily="18" charset="0"/>
              </a:rPr>
              <a:t>potential victim rows</a:t>
            </a:r>
            <a:endParaRPr lang="en-US" dirty="0">
              <a:solidFill>
                <a:prstClr val="black"/>
              </a:solidFill>
              <a:latin typeface="Cambria" panose="02040503050406030204" pitchFamily="18" charset="0"/>
            </a:endParaRPr>
          </a:p>
        </p:txBody>
      </p:sp>
      <p:sp>
        <p:nvSpPr>
          <p:cNvPr id="4" name="TextBox 3">
            <a:extLst>
              <a:ext uri="{FF2B5EF4-FFF2-40B4-BE49-F238E27FC236}">
                <a16:creationId xmlns:a16="http://schemas.microsoft.com/office/drawing/2014/main" id="{693F9AD7-D870-6F36-6993-B63C603E4B7C}"/>
              </a:ext>
            </a:extLst>
          </p:cNvPr>
          <p:cNvSpPr txBox="1"/>
          <p:nvPr/>
        </p:nvSpPr>
        <p:spPr>
          <a:xfrm>
            <a:off x="1521804" y="4113401"/>
            <a:ext cx="9146199" cy="2308324"/>
          </a:xfrm>
          <a:prstGeom prst="rect">
            <a:avLst/>
          </a:prstGeom>
          <a:noFill/>
        </p:spPr>
        <p:txBody>
          <a:bodyPr wrap="square" rtlCol="0">
            <a:spAutoFit/>
          </a:bodyPr>
          <a:lstStyle/>
          <a:p>
            <a:pPr defTabSz="914400">
              <a:defRPr/>
            </a:pPr>
            <a:r>
              <a:rPr lang="en-US" sz="2400" b="1" u="sng" dirty="0">
                <a:solidFill>
                  <a:srgbClr val="002060"/>
                </a:solidFill>
                <a:latin typeface="Cambria" panose="02040503050406030204" pitchFamily="18" charset="0"/>
              </a:rPr>
              <a:t>Putting into Perspective:</a:t>
            </a:r>
          </a:p>
          <a:p>
            <a:pPr marL="342900" indent="-342900" defTabSz="914400">
              <a:buClr>
                <a:schemeClr val="tx1"/>
              </a:buClr>
              <a:buFont typeface="Arial" panose="020B0604020202020204" pitchFamily="34" charset="0"/>
              <a:buChar char="•"/>
              <a:defRPr/>
            </a:pPr>
            <a:r>
              <a:rPr lang="en-US" sz="2400" dirty="0">
                <a:solidFill>
                  <a:srgbClr val="002060"/>
                </a:solidFill>
                <a:latin typeface="Cambria" panose="02040503050406030204" pitchFamily="18" charset="0"/>
              </a:rPr>
              <a:t>Bitflips occur at </a:t>
            </a:r>
            <a:r>
              <a:rPr lang="en-US" sz="2400" b="1" dirty="0">
                <a:solidFill>
                  <a:srgbClr val="C00000"/>
                </a:solidFill>
                <a:latin typeface="Cambria" panose="02040503050406030204" pitchFamily="18" charset="0"/>
              </a:rPr>
              <a:t>~1000 row activations </a:t>
            </a:r>
            <a:r>
              <a:rPr lang="en-US" sz="2400" dirty="0">
                <a:solidFill>
                  <a:srgbClr val="002060"/>
                </a:solidFill>
                <a:latin typeface="Cambria" panose="02040503050406030204" pitchFamily="18" charset="0"/>
              </a:rPr>
              <a:t>scattered across </a:t>
            </a:r>
            <a:r>
              <a:rPr lang="en-US" sz="2400" b="1" dirty="0">
                <a:solidFill>
                  <a:srgbClr val="002060"/>
                </a:solidFill>
                <a:latin typeface="Cambria" panose="02040503050406030204" pitchFamily="18" charset="0"/>
              </a:rPr>
              <a:t>64ms</a:t>
            </a:r>
          </a:p>
          <a:p>
            <a:pPr marL="342900" indent="-342900" defTabSz="914400">
              <a:buClr>
                <a:schemeClr val="tx1"/>
              </a:buClr>
              <a:buFont typeface="Arial" panose="020B0604020202020204" pitchFamily="34" charset="0"/>
              <a:buChar char="•"/>
              <a:defRPr/>
            </a:pPr>
            <a:r>
              <a:rPr lang="en-US" sz="2400" dirty="0">
                <a:solidFill>
                  <a:srgbClr val="002060"/>
                </a:solidFill>
                <a:latin typeface="Cambria" panose="02040503050406030204" pitchFamily="18" charset="0"/>
              </a:rPr>
              <a:t>64ms is </a:t>
            </a:r>
            <a:r>
              <a:rPr lang="en-US" sz="2400" b="1" dirty="0">
                <a:solidFill>
                  <a:srgbClr val="002060"/>
                </a:solidFill>
                <a:latin typeface="Cambria" panose="02040503050406030204" pitchFamily="18" charset="0"/>
              </a:rPr>
              <a:t>as large as </a:t>
            </a:r>
            <a:r>
              <a:rPr lang="en-US" sz="2400" dirty="0">
                <a:solidFill>
                  <a:srgbClr val="002060"/>
                </a:solidFill>
                <a:latin typeface="Cambria" panose="02040503050406030204" pitchFamily="18" charset="0"/>
              </a:rPr>
              <a:t>to accommodate </a:t>
            </a:r>
            <a:r>
              <a:rPr lang="en-US" sz="2400" b="1" dirty="0">
                <a:solidFill>
                  <a:srgbClr val="C00000"/>
                </a:solidFill>
                <a:latin typeface="Cambria" panose="02040503050406030204" pitchFamily="18" charset="0"/>
              </a:rPr>
              <a:t>1,280,000 activations</a:t>
            </a:r>
          </a:p>
          <a:p>
            <a:pPr marL="342900" indent="-342900" defTabSz="914400">
              <a:buClr>
                <a:schemeClr val="tx1"/>
              </a:buClr>
              <a:buFont typeface="Arial" panose="020B0604020202020204" pitchFamily="34" charset="0"/>
              <a:buChar char="•"/>
              <a:defRPr/>
            </a:pPr>
            <a:r>
              <a:rPr lang="en-US" sz="2400" dirty="0">
                <a:solidFill>
                  <a:srgbClr val="002060"/>
                </a:solidFill>
                <a:latin typeface="Cambria" panose="02040503050406030204" pitchFamily="18" charset="0"/>
              </a:rPr>
              <a:t>An attack</a:t>
            </a:r>
            <a:r>
              <a:rPr lang="en-US" sz="2400" b="1" dirty="0">
                <a:solidFill>
                  <a:srgbClr val="002060"/>
                </a:solidFill>
                <a:latin typeface="Cambria" panose="02040503050406030204" pitchFamily="18" charset="0"/>
              </a:rPr>
              <a:t> </a:t>
            </a:r>
            <a:r>
              <a:rPr lang="en-US" sz="2400" dirty="0">
                <a:solidFill>
                  <a:srgbClr val="002060"/>
                </a:solidFill>
                <a:latin typeface="Cambria" panose="02040503050406030204" pitchFamily="18" charset="0"/>
              </a:rPr>
              <a:t>needs </a:t>
            </a:r>
            <a:r>
              <a:rPr lang="en-US" sz="2400" b="1" dirty="0">
                <a:solidFill>
                  <a:srgbClr val="002060"/>
                </a:solidFill>
                <a:latin typeface="Cambria" panose="02040503050406030204" pitchFamily="18" charset="0"/>
              </a:rPr>
              <a:t>only</a:t>
            </a:r>
            <a:r>
              <a:rPr lang="en-US" sz="2400" dirty="0">
                <a:solidFill>
                  <a:srgbClr val="002060"/>
                </a:solidFill>
                <a:latin typeface="Cambria" panose="02040503050406030204" pitchFamily="18" charset="0"/>
              </a:rPr>
              <a:t> </a:t>
            </a:r>
            <a:r>
              <a:rPr lang="en-US" sz="2400" b="1" dirty="0">
                <a:solidFill>
                  <a:srgbClr val="C00000"/>
                </a:solidFill>
                <a:latin typeface="Cambria" panose="02040503050406030204" pitchFamily="18" charset="0"/>
              </a:rPr>
              <a:t>0.08% </a:t>
            </a:r>
            <a:r>
              <a:rPr lang="en-US" sz="2400" dirty="0">
                <a:solidFill>
                  <a:srgbClr val="C00000"/>
                </a:solidFill>
                <a:latin typeface="Cambria" panose="02040503050406030204" pitchFamily="18" charset="0"/>
              </a:rPr>
              <a:t>of the </a:t>
            </a:r>
            <a:r>
              <a:rPr lang="en-US" sz="2400" b="1" dirty="0">
                <a:solidFill>
                  <a:srgbClr val="C00000"/>
                </a:solidFill>
                <a:latin typeface="Cambria" panose="02040503050406030204" pitchFamily="18" charset="0"/>
              </a:rPr>
              <a:t>activation budget</a:t>
            </a:r>
          </a:p>
          <a:p>
            <a:pPr marL="342900" indent="-342900" defTabSz="914400">
              <a:buClr>
                <a:schemeClr val="tx1"/>
              </a:buClr>
              <a:buFont typeface="Arial" panose="020B0604020202020204" pitchFamily="34" charset="0"/>
              <a:buChar char="•"/>
              <a:defRPr/>
            </a:pPr>
            <a:r>
              <a:rPr lang="en-US" sz="2400" b="1" dirty="0">
                <a:solidFill>
                  <a:srgbClr val="002060"/>
                </a:solidFill>
                <a:latin typeface="Cambria" panose="02040503050406030204" pitchFamily="18" charset="0"/>
              </a:rPr>
              <a:t>1280 rows </a:t>
            </a:r>
            <a:r>
              <a:rPr lang="en-US" sz="2400" dirty="0">
                <a:solidFill>
                  <a:srgbClr val="002060"/>
                </a:solidFill>
                <a:latin typeface="Cambria" panose="02040503050406030204" pitchFamily="18" charset="0"/>
              </a:rPr>
              <a:t>can be</a:t>
            </a:r>
            <a:r>
              <a:rPr lang="en-US" sz="2400" dirty="0">
                <a:solidFill>
                  <a:srgbClr val="C00000"/>
                </a:solidFill>
                <a:latin typeface="Cambria" panose="02040503050406030204" pitchFamily="18" charset="0"/>
              </a:rPr>
              <a:t> </a:t>
            </a:r>
            <a:r>
              <a:rPr lang="en-US" sz="2400" b="1" dirty="0">
                <a:solidFill>
                  <a:srgbClr val="C00000"/>
                </a:solidFill>
                <a:latin typeface="Cambria" panose="02040503050406030204" pitchFamily="18" charset="0"/>
              </a:rPr>
              <a:t>concurrently hammered</a:t>
            </a:r>
          </a:p>
          <a:p>
            <a:pPr marL="342900" indent="-342900" defTabSz="914400">
              <a:buClr>
                <a:schemeClr val="tx1"/>
              </a:buClr>
              <a:buFont typeface="Arial" panose="020B0604020202020204" pitchFamily="34" charset="0"/>
              <a:buChar char="•"/>
              <a:defRPr/>
            </a:pPr>
            <a:r>
              <a:rPr lang="en-US" sz="2400" b="1" dirty="0">
                <a:solidFill>
                  <a:srgbClr val="C00000"/>
                </a:solidFill>
                <a:latin typeface="Cambria" panose="02040503050406030204" pitchFamily="18" charset="0"/>
              </a:rPr>
              <a:t>1280 additional refreshes </a:t>
            </a:r>
            <a:r>
              <a:rPr lang="en-US" sz="2400" dirty="0">
                <a:solidFill>
                  <a:srgbClr val="002060"/>
                </a:solidFill>
                <a:latin typeface="Cambria" panose="02040503050406030204" pitchFamily="18" charset="0"/>
              </a:rPr>
              <a:t>are needed</a:t>
            </a:r>
            <a:r>
              <a:rPr lang="en-US" sz="2400" b="1" dirty="0">
                <a:solidFill>
                  <a:srgbClr val="002060"/>
                </a:solidFill>
                <a:latin typeface="Cambria" panose="02040503050406030204" pitchFamily="18" charset="0"/>
              </a:rPr>
              <a:t> </a:t>
            </a:r>
          </a:p>
        </p:txBody>
      </p:sp>
      <p:sp>
        <p:nvSpPr>
          <p:cNvPr id="5" name="Rectangle 4">
            <a:extLst>
              <a:ext uri="{FF2B5EF4-FFF2-40B4-BE49-F238E27FC236}">
                <a16:creationId xmlns:a16="http://schemas.microsoft.com/office/drawing/2014/main" id="{5E7021E8-9486-B27C-809E-0A33FDA78A2B}"/>
              </a:ext>
            </a:extLst>
          </p:cNvPr>
          <p:cNvSpPr/>
          <p:nvPr/>
        </p:nvSpPr>
        <p:spPr>
          <a:xfrm>
            <a:off x="1524007" y="992154"/>
            <a:ext cx="9141801" cy="5439833"/>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6AEE828-2DE6-1263-DE17-F74E82908BBC}"/>
              </a:ext>
            </a:extLst>
          </p:cNvPr>
          <p:cNvSpPr/>
          <p:nvPr/>
        </p:nvSpPr>
        <p:spPr>
          <a:xfrm>
            <a:off x="1524000" y="1500347"/>
            <a:ext cx="9144000" cy="1814365"/>
          </a:xfrm>
          <a:prstGeom prst="rect">
            <a:avLst/>
          </a:prstGeom>
          <a:solidFill>
            <a:srgbClr val="C00000"/>
          </a:solidFill>
          <a:ln>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latin typeface="Cambria" panose="02040503050406030204" pitchFamily="18" charset="0"/>
              </a:rPr>
              <a:t>An attacker can keep </a:t>
            </a:r>
            <a:r>
              <a:rPr lang="en-US" sz="2800" b="1" dirty="0">
                <a:solidFill>
                  <a:schemeClr val="bg1"/>
                </a:solidFill>
                <a:latin typeface="Cambria" panose="02040503050406030204" pitchFamily="18" charset="0"/>
              </a:rPr>
              <a:t>low profile </a:t>
            </a:r>
            <a:br>
              <a:rPr lang="en-US" sz="2800" b="1" dirty="0">
                <a:solidFill>
                  <a:schemeClr val="bg1"/>
                </a:solidFill>
                <a:latin typeface="Cambria" panose="02040503050406030204" pitchFamily="18" charset="0"/>
              </a:rPr>
            </a:br>
            <a:r>
              <a:rPr lang="en-US" sz="2800" dirty="0">
                <a:solidFill>
                  <a:schemeClr val="bg1"/>
                </a:solidFill>
                <a:latin typeface="Cambria" panose="02040503050406030204" pitchFamily="18" charset="0"/>
              </a:rPr>
              <a:t>(e.g., uses 0.08% of activation budget)</a:t>
            </a:r>
          </a:p>
          <a:p>
            <a:pPr algn="ctr"/>
            <a:r>
              <a:rPr lang="en-US" sz="2800" dirty="0">
                <a:solidFill>
                  <a:schemeClr val="bg1"/>
                </a:solidFill>
                <a:latin typeface="Cambria" panose="02040503050406030204" pitchFamily="18" charset="0"/>
              </a:rPr>
              <a:t>and</a:t>
            </a:r>
            <a:r>
              <a:rPr lang="en-US" sz="2800" b="1" dirty="0">
                <a:solidFill>
                  <a:schemeClr val="bg1"/>
                </a:solidFill>
                <a:latin typeface="Cambria" panose="02040503050406030204" pitchFamily="18" charset="0"/>
              </a:rPr>
              <a:t> induce bitflips</a:t>
            </a:r>
          </a:p>
        </p:txBody>
      </p:sp>
      <p:sp>
        <p:nvSpPr>
          <p:cNvPr id="8" name="Rectangle 7">
            <a:extLst>
              <a:ext uri="{FF2B5EF4-FFF2-40B4-BE49-F238E27FC236}">
                <a16:creationId xmlns:a16="http://schemas.microsoft.com/office/drawing/2014/main" id="{9A8526E7-E3FA-D143-9DD4-FC9F015E29A2}"/>
              </a:ext>
            </a:extLst>
          </p:cNvPr>
          <p:cNvSpPr/>
          <p:nvPr/>
        </p:nvSpPr>
        <p:spPr>
          <a:xfrm>
            <a:off x="1521801" y="3741251"/>
            <a:ext cx="9144000" cy="1814365"/>
          </a:xfrm>
          <a:prstGeom prst="rect">
            <a:avLst/>
          </a:prstGeom>
          <a:solidFill>
            <a:srgbClr val="C00000"/>
          </a:solidFill>
          <a:ln>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latin typeface="Cambria" panose="02040503050406030204" pitchFamily="18" charset="0"/>
              </a:rPr>
              <a:t>Preventing bitflips requires </a:t>
            </a:r>
          </a:p>
          <a:p>
            <a:pPr algn="ctr"/>
            <a:r>
              <a:rPr lang="en-US" sz="2800" b="1" dirty="0">
                <a:solidFill>
                  <a:schemeClr val="bg1"/>
                </a:solidFill>
                <a:latin typeface="Cambria" panose="02040503050406030204" pitchFamily="18" charset="0"/>
              </a:rPr>
              <a:t>tracking many rows </a:t>
            </a:r>
            <a:r>
              <a:rPr lang="en-US" sz="2800" dirty="0">
                <a:solidFill>
                  <a:schemeClr val="bg1"/>
                </a:solidFill>
                <a:latin typeface="Cambria" panose="02040503050406030204" pitchFamily="18" charset="0"/>
              </a:rPr>
              <a:t>and </a:t>
            </a:r>
            <a:r>
              <a:rPr lang="en-US" sz="2800" b="1" dirty="0">
                <a:solidFill>
                  <a:schemeClr val="bg1"/>
                </a:solidFill>
                <a:latin typeface="Cambria" panose="02040503050406030204" pitchFamily="18" charset="0"/>
              </a:rPr>
              <a:t>performing many refreshes</a:t>
            </a:r>
          </a:p>
        </p:txBody>
      </p:sp>
    </p:spTree>
    <p:extLst>
      <p:ext uri="{BB962C8B-B14F-4D97-AF65-F5344CB8AC3E}">
        <p14:creationId xmlns:p14="http://schemas.microsoft.com/office/powerpoint/2010/main" val="396363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2C5DE-A27D-876D-E828-1B0DA1E1E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EC7C0-8C6D-BE3C-A643-95A6233B262F}"/>
              </a:ext>
            </a:extLst>
          </p:cNvPr>
          <p:cNvSpPr>
            <a:spLocks noGrp="1"/>
          </p:cNvSpPr>
          <p:nvPr>
            <p:ph type="title"/>
          </p:nvPr>
        </p:nvSpPr>
        <p:spPr/>
        <p:txBody>
          <a:bodyPr>
            <a:normAutofit/>
          </a:bodyPr>
          <a:lstStyle/>
          <a:p>
            <a:r>
              <a:rPr lang="en-US" b="1" dirty="0"/>
              <a:t>BlockHammer – HPCA 2021</a:t>
            </a:r>
          </a:p>
        </p:txBody>
      </p:sp>
      <p:sp>
        <p:nvSpPr>
          <p:cNvPr id="4" name="Slide Number Placeholder 3">
            <a:extLst>
              <a:ext uri="{FF2B5EF4-FFF2-40B4-BE49-F238E27FC236}">
                <a16:creationId xmlns:a16="http://schemas.microsoft.com/office/drawing/2014/main" id="{60FCE0B4-5BAC-771B-86C0-7C043CF465A6}"/>
              </a:ext>
            </a:extLst>
          </p:cNvPr>
          <p:cNvSpPr>
            <a:spLocks noGrp="1"/>
          </p:cNvSpPr>
          <p:nvPr>
            <p:ph type="sldNum" sz="quarter" idx="12"/>
          </p:nvPr>
        </p:nvSpPr>
        <p:spPr>
          <a:xfrm>
            <a:off x="8610600" y="648335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90</a:t>
            </a:fld>
            <a:endParaRPr lang="en-US" dirty="0"/>
          </a:p>
        </p:txBody>
      </p:sp>
      <p:sp>
        <p:nvSpPr>
          <p:cNvPr id="9" name="Content Placeholder 2">
            <a:extLst>
              <a:ext uri="{FF2B5EF4-FFF2-40B4-BE49-F238E27FC236}">
                <a16:creationId xmlns:a16="http://schemas.microsoft.com/office/drawing/2014/main" id="{EF7349A6-5EBA-7C8D-768F-B5B7D94C0534}"/>
              </a:ext>
            </a:extLst>
          </p:cNvPr>
          <p:cNvSpPr txBox="1">
            <a:spLocks/>
          </p:cNvSpPr>
          <p:nvPr/>
        </p:nvSpPr>
        <p:spPr>
          <a:xfrm>
            <a:off x="1524000" y="965208"/>
            <a:ext cx="9144000" cy="5128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A. Giray </a:t>
            </a:r>
            <a:r>
              <a:rPr lang="en-US" sz="1500" dirty="0" err="1"/>
              <a:t>Yaglikci</a:t>
            </a:r>
            <a:r>
              <a:rPr lang="en-US" sz="1500" dirty="0"/>
              <a:t>, </a:t>
            </a:r>
            <a:r>
              <a:rPr lang="en-US" sz="1500" dirty="0" err="1"/>
              <a:t>Minesh</a:t>
            </a:r>
            <a:r>
              <a:rPr lang="en-US" sz="1500" dirty="0"/>
              <a:t> Patel, </a:t>
            </a:r>
            <a:r>
              <a:rPr lang="en-US" sz="1500" dirty="0" err="1"/>
              <a:t>Jeremie</a:t>
            </a:r>
            <a:r>
              <a:rPr lang="en-US" sz="1500" dirty="0"/>
              <a:t> S. Kim, </a:t>
            </a:r>
            <a:r>
              <a:rPr lang="en-US" sz="1500" dirty="0" err="1"/>
              <a:t>Roknoddin</a:t>
            </a:r>
            <a:r>
              <a:rPr lang="en-US" sz="1500" dirty="0"/>
              <a:t> Azizi, </a:t>
            </a:r>
            <a:r>
              <a:rPr lang="en-US" sz="1500" dirty="0" err="1"/>
              <a:t>Ataberk</a:t>
            </a:r>
            <a:r>
              <a:rPr lang="en-US" sz="1500" dirty="0"/>
              <a:t> </a:t>
            </a:r>
            <a:r>
              <a:rPr lang="en-US" sz="1500" dirty="0" err="1"/>
              <a:t>Olgun</a:t>
            </a:r>
            <a:r>
              <a:rPr lang="en-US" sz="1500" dirty="0"/>
              <a:t>, Lois </a:t>
            </a:r>
            <a:r>
              <a:rPr lang="en-US" sz="1500" dirty="0" err="1"/>
              <a:t>Orosa</a:t>
            </a:r>
            <a:r>
              <a:rPr lang="en-US" sz="1500" dirty="0"/>
              <a:t>, Hasan Hassan, </a:t>
            </a:r>
            <a:r>
              <a:rPr lang="en-US" sz="1500" dirty="0" err="1"/>
              <a:t>Jisung</a:t>
            </a:r>
            <a:r>
              <a:rPr lang="en-US" sz="1500" dirty="0"/>
              <a:t> Park, Konstantinos </a:t>
            </a:r>
            <a:r>
              <a:rPr lang="en-US" sz="1500" dirty="0" err="1"/>
              <a:t>Kanellopoulos</a:t>
            </a:r>
            <a:r>
              <a:rPr lang="en-US" sz="1500" dirty="0"/>
              <a:t>, Taha </a:t>
            </a:r>
            <a:r>
              <a:rPr lang="en-US" sz="1500" dirty="0" err="1"/>
              <a:t>Shahroodi</a:t>
            </a:r>
            <a:r>
              <a:rPr lang="en-US" sz="1500" dirty="0"/>
              <a:t>, </a:t>
            </a:r>
            <a:r>
              <a:rPr lang="en-US" sz="1500" dirty="0" err="1"/>
              <a:t>Saugata</a:t>
            </a:r>
            <a:r>
              <a:rPr lang="en-US" sz="1500" dirty="0"/>
              <a:t> Ghose, and </a:t>
            </a:r>
            <a:r>
              <a:rPr lang="en-US" sz="1500" dirty="0" err="1"/>
              <a:t>Onur</a:t>
            </a:r>
            <a:r>
              <a:rPr lang="en-US" sz="1500" dirty="0"/>
              <a:t> </a:t>
            </a:r>
            <a:r>
              <a:rPr lang="en-US" sz="1500" dirty="0" err="1"/>
              <a:t>Mutlu</a:t>
            </a:r>
            <a:r>
              <a:rPr lang="en-US" sz="1500" dirty="0"/>
              <a:t>,</a:t>
            </a:r>
            <a:br>
              <a:rPr lang="en-US" sz="1500" dirty="0"/>
            </a:br>
            <a:r>
              <a:rPr lang="en-US" sz="1500" b="1" dirty="0">
                <a:solidFill>
                  <a:srgbClr val="0432FF"/>
                </a:solidFill>
                <a:hlinkClick r:id="rId3">
                  <a:extLst>
                    <a:ext uri="{A12FA001-AC4F-418D-AE19-62706E023703}">
                      <ahyp:hlinkClr xmlns:ahyp="http://schemas.microsoft.com/office/drawing/2018/hyperlinkcolor" val="tx"/>
                    </a:ext>
                  </a:extLst>
                </a:hlinkClick>
              </a:rPr>
              <a:t>"BlockHammer: Preventing RowHammer at Low Cost by Blacklisting Rapidly-Accessed DRAM Rows"</a:t>
            </a:r>
            <a:br>
              <a:rPr lang="en-US" sz="1500" dirty="0"/>
            </a:br>
            <a:r>
              <a:rPr lang="en-US" sz="1500" i="1" dirty="0"/>
              <a:t>Proceedings of the </a:t>
            </a:r>
            <a:r>
              <a:rPr lang="en-US" sz="1500" i="1" dirty="0">
                <a:hlinkClick r:id="rId4"/>
              </a:rPr>
              <a:t>27th International Symposium on High-Performance Computer Architecture</a:t>
            </a:r>
            <a:r>
              <a:rPr lang="en-US" sz="1500" i="1" dirty="0"/>
              <a:t> (</a:t>
            </a:r>
            <a:r>
              <a:rPr lang="en-US" sz="1500" b="1" i="1" dirty="0"/>
              <a:t>HPCA</a:t>
            </a:r>
            <a:r>
              <a:rPr lang="en-US" sz="1500" i="1" dirty="0"/>
              <a:t>)</a:t>
            </a:r>
            <a:r>
              <a:rPr lang="en-US" sz="1500" dirty="0"/>
              <a:t>, Virtual, February-March 2021.</a:t>
            </a:r>
            <a:br>
              <a:rPr lang="en-US" sz="1500" dirty="0"/>
            </a:br>
            <a:r>
              <a:rPr lang="en-US" sz="1500" dirty="0"/>
              <a:t>[</a:t>
            </a:r>
            <a:r>
              <a:rPr lang="en-US" sz="1500" dirty="0">
                <a:hlinkClick r:id="rId5"/>
              </a:rPr>
              <a:t>Slides (pptx)</a:t>
            </a:r>
            <a:r>
              <a:rPr lang="en-US" sz="1500" dirty="0"/>
              <a:t> </a:t>
            </a:r>
            <a:r>
              <a:rPr lang="en-US" sz="1500" dirty="0">
                <a:hlinkClick r:id="rId6"/>
              </a:rPr>
              <a:t>(pdf)</a:t>
            </a:r>
            <a:r>
              <a:rPr lang="en-US" sz="1500" dirty="0"/>
              <a:t>]</a:t>
            </a:r>
            <a:br>
              <a:rPr lang="en-US" sz="1500" dirty="0"/>
            </a:br>
            <a:r>
              <a:rPr lang="en-US" sz="1500" dirty="0"/>
              <a:t>[</a:t>
            </a:r>
            <a:r>
              <a:rPr lang="en-US" sz="1500" dirty="0">
                <a:hlinkClick r:id="rId7"/>
              </a:rPr>
              <a:t>Short Talk Slides (pptx)</a:t>
            </a:r>
            <a:r>
              <a:rPr lang="en-US" sz="1500" dirty="0"/>
              <a:t> </a:t>
            </a:r>
            <a:r>
              <a:rPr lang="en-US" sz="1500" dirty="0">
                <a:hlinkClick r:id="rId8"/>
              </a:rPr>
              <a:t>(pdf)</a:t>
            </a:r>
            <a:r>
              <a:rPr lang="en-US" sz="1500" dirty="0"/>
              <a:t>]</a:t>
            </a:r>
            <a:br>
              <a:rPr lang="en-US" sz="1500" dirty="0"/>
            </a:br>
            <a:r>
              <a:rPr lang="en-US" sz="1500" dirty="0"/>
              <a:t>[</a:t>
            </a:r>
            <a:r>
              <a:rPr lang="en-US" sz="1500" dirty="0">
                <a:hlinkClick r:id="rId9"/>
              </a:rPr>
              <a:t>Intel Hardware Security Academic Awards</a:t>
            </a:r>
            <a:br>
              <a:rPr lang="en-US" sz="1500" dirty="0">
                <a:hlinkClick r:id="rId9"/>
              </a:rPr>
            </a:br>
            <a:r>
              <a:rPr lang="en-US" sz="1500" dirty="0">
                <a:hlinkClick r:id="rId9"/>
              </a:rPr>
              <a:t>Short Talk Slides (pptx)</a:t>
            </a:r>
            <a:r>
              <a:rPr lang="en-US" sz="1500" dirty="0"/>
              <a:t> </a:t>
            </a:r>
            <a:r>
              <a:rPr lang="en-US" sz="1500" dirty="0">
                <a:hlinkClick r:id="rId10"/>
              </a:rPr>
              <a:t>(pdf)</a:t>
            </a:r>
            <a:r>
              <a:rPr lang="en-US" sz="1500" dirty="0"/>
              <a:t>]</a:t>
            </a:r>
            <a:br>
              <a:rPr lang="en-US" sz="1500" dirty="0"/>
            </a:br>
            <a:r>
              <a:rPr lang="en-US" sz="1500" dirty="0"/>
              <a:t>[</a:t>
            </a:r>
            <a:r>
              <a:rPr lang="en-US" sz="1500" dirty="0">
                <a:hlinkClick r:id="rId11"/>
              </a:rPr>
              <a:t>Talk Video</a:t>
            </a:r>
            <a:r>
              <a:rPr lang="en-US" sz="1500" dirty="0"/>
              <a:t> (22 minutes)]</a:t>
            </a:r>
            <a:br>
              <a:rPr lang="en-US" sz="1500" dirty="0"/>
            </a:br>
            <a:r>
              <a:rPr lang="en-US" sz="1500" dirty="0"/>
              <a:t>[</a:t>
            </a:r>
            <a:r>
              <a:rPr lang="en-US" sz="1500" dirty="0">
                <a:hlinkClick r:id="rId12"/>
              </a:rPr>
              <a:t>Short Talk Video</a:t>
            </a:r>
            <a:r>
              <a:rPr lang="en-US" sz="1500" dirty="0"/>
              <a:t> (7 minutes)]</a:t>
            </a:r>
            <a:br>
              <a:rPr lang="en-US" sz="1500" dirty="0"/>
            </a:br>
            <a:r>
              <a:rPr lang="en-US" sz="1500" dirty="0"/>
              <a:t>[</a:t>
            </a:r>
            <a:r>
              <a:rPr lang="en-US" sz="1500" dirty="0">
                <a:hlinkClick r:id="rId13"/>
              </a:rPr>
              <a:t>Intel Hardware Security Academic Awards</a:t>
            </a:r>
            <a:br>
              <a:rPr lang="en-US" sz="1500" dirty="0">
                <a:hlinkClick r:id="rId13"/>
              </a:rPr>
            </a:br>
            <a:r>
              <a:rPr lang="en-US" sz="1500" dirty="0">
                <a:hlinkClick r:id="rId13"/>
              </a:rPr>
              <a:t>Short Talk Video</a:t>
            </a:r>
            <a:r>
              <a:rPr lang="en-US" sz="1500" dirty="0"/>
              <a:t> (2 minutes)]</a:t>
            </a:r>
            <a:br>
              <a:rPr lang="en-US" sz="1500" dirty="0"/>
            </a:br>
            <a:r>
              <a:rPr lang="en-US" sz="1500" dirty="0"/>
              <a:t>[</a:t>
            </a:r>
            <a:r>
              <a:rPr lang="en-US" sz="1500" dirty="0">
                <a:hlinkClick r:id="rId14"/>
              </a:rPr>
              <a:t>BlockHammer Source Code</a:t>
            </a:r>
            <a:r>
              <a:rPr lang="en-US" sz="1500" dirty="0"/>
              <a:t>]</a:t>
            </a:r>
            <a:br>
              <a:rPr lang="en-US" sz="1500" dirty="0"/>
            </a:br>
            <a:r>
              <a:rPr lang="en-US" sz="1500" b="1" i="1" dirty="0">
                <a:solidFill>
                  <a:srgbClr val="FF0000"/>
                </a:solidFill>
              </a:rPr>
              <a:t>Intel Hardware Security Academic Award Finalist </a:t>
            </a:r>
            <a:br>
              <a:rPr lang="en-US" sz="1500" b="1" i="1" dirty="0">
                <a:solidFill>
                  <a:srgbClr val="FF0000"/>
                </a:solidFill>
              </a:rPr>
            </a:br>
            <a:r>
              <a:rPr lang="en-US" sz="1500" b="1" i="1" dirty="0">
                <a:solidFill>
                  <a:srgbClr val="FF0000"/>
                </a:solidFill>
              </a:rPr>
              <a:t>(one of 4 finalists out of 34 nominations)</a:t>
            </a:r>
            <a:endParaRPr lang="en-US" sz="1500" dirty="0">
              <a:solidFill>
                <a:srgbClr val="FF0000"/>
              </a:solidFill>
            </a:endParaRPr>
          </a:p>
          <a:p>
            <a:pPr marL="0" indent="0">
              <a:buNone/>
            </a:pPr>
            <a:endParaRPr lang="en-US" sz="1500" dirty="0"/>
          </a:p>
        </p:txBody>
      </p:sp>
      <p:pic>
        <p:nvPicPr>
          <p:cNvPr id="5" name="Picture 4">
            <a:extLst>
              <a:ext uri="{FF2B5EF4-FFF2-40B4-BE49-F238E27FC236}">
                <a16:creationId xmlns:a16="http://schemas.microsoft.com/office/drawing/2014/main" id="{9D0FBBE5-64E9-EC7F-4B8D-9A156987784C}"/>
              </a:ext>
            </a:extLst>
          </p:cNvPr>
          <p:cNvPicPr>
            <a:picLocks noChangeAspect="1"/>
          </p:cNvPicPr>
          <p:nvPr/>
        </p:nvPicPr>
        <p:blipFill rotWithShape="1">
          <a:blip r:embed="rId15"/>
          <a:srcRect l="7812" t="26995" r="7812" b="4235"/>
          <a:stretch/>
        </p:blipFill>
        <p:spPr>
          <a:xfrm>
            <a:off x="1525705" y="4648207"/>
            <a:ext cx="9130084" cy="1514475"/>
          </a:xfrm>
          <a:prstGeom prst="rect">
            <a:avLst/>
          </a:prstGeom>
        </p:spPr>
      </p:pic>
      <p:pic>
        <p:nvPicPr>
          <p:cNvPr id="7" name="Picture 4">
            <a:extLst>
              <a:ext uri="{FF2B5EF4-FFF2-40B4-BE49-F238E27FC236}">
                <a16:creationId xmlns:a16="http://schemas.microsoft.com/office/drawing/2014/main" id="{D8D113B4-E56F-825C-DB77-DCFB749BF6B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317" t="6407" b="4729"/>
          <a:stretch/>
        </p:blipFill>
        <p:spPr bwMode="auto">
          <a:xfrm>
            <a:off x="6276740" y="2003415"/>
            <a:ext cx="4391267" cy="232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176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930E5E-65D3-10CF-7A17-BAC0EC34F78D}"/>
              </a:ext>
            </a:extLst>
          </p:cNvPr>
          <p:cNvSpPr txBox="1"/>
          <p:nvPr/>
        </p:nvSpPr>
        <p:spPr>
          <a:xfrm>
            <a:off x="1730445" y="2107280"/>
            <a:ext cx="9057743" cy="2862322"/>
          </a:xfrm>
          <a:custGeom>
            <a:avLst/>
            <a:gdLst>
              <a:gd name="connsiteX0" fmla="*/ 0 w 5588848"/>
              <a:gd name="connsiteY0" fmla="*/ 0 h 3170099"/>
              <a:gd name="connsiteX1" fmla="*/ 5588848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 name="connsiteX0" fmla="*/ 0 w 5588848"/>
              <a:gd name="connsiteY0" fmla="*/ 0 h 3170099"/>
              <a:gd name="connsiteX1" fmla="*/ 4603011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 name="connsiteX0" fmla="*/ 0 w 5588848"/>
              <a:gd name="connsiteY0" fmla="*/ 0 h 3170099"/>
              <a:gd name="connsiteX1" fmla="*/ 4603011 w 5588848"/>
              <a:gd name="connsiteY1" fmla="*/ 0 h 3170099"/>
              <a:gd name="connsiteX2" fmla="*/ 5588848 w 5588848"/>
              <a:gd name="connsiteY2" fmla="*/ 3170099 h 3170099"/>
              <a:gd name="connsiteX3" fmla="*/ 0 w 5588848"/>
              <a:gd name="connsiteY3" fmla="*/ 3170099 h 3170099"/>
              <a:gd name="connsiteX4" fmla="*/ 0 w 5588848"/>
              <a:gd name="connsiteY4" fmla="*/ 0 h 317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848" h="3170099">
                <a:moveTo>
                  <a:pt x="0" y="0"/>
                </a:moveTo>
                <a:lnTo>
                  <a:pt x="4603011" y="0"/>
                </a:lnTo>
                <a:cubicBezTo>
                  <a:pt x="4631585" y="928112"/>
                  <a:pt x="5260236" y="2113399"/>
                  <a:pt x="5588848" y="3170099"/>
                </a:cubicBezTo>
                <a:lnTo>
                  <a:pt x="0" y="3170099"/>
                </a:lnTo>
                <a:lnTo>
                  <a:pt x="0" y="0"/>
                </a:lnTo>
                <a:close/>
              </a:path>
            </a:pathLst>
          </a:custGeom>
          <a:noFill/>
        </p:spPr>
        <p:txBody>
          <a:bodyPr wrap="square" rtlCol="0">
            <a:spAutoFit/>
          </a:bodyPr>
          <a:lstStyle/>
          <a:p>
            <a:pPr marL="285750" indent="-285750">
              <a:buClr>
                <a:schemeClr val="tx1"/>
              </a:buClr>
              <a:buFont typeface="Arial" panose="020B0604020202020204" pitchFamily="34" charset="0"/>
              <a:buChar char="•"/>
            </a:pPr>
            <a:r>
              <a:rPr lang="en-US" sz="2000" dirty="0">
                <a:latin typeface="Cambria" panose="02040503050406030204" pitchFamily="18" charset="0"/>
              </a:rPr>
              <a:t>A RowHammer attack hammers Row A</a:t>
            </a:r>
          </a:p>
          <a:p>
            <a:pPr marL="285750" indent="-285750">
              <a:buClr>
                <a:schemeClr val="tx1"/>
              </a:buClr>
              <a:buFont typeface="Arial" panose="020B0604020202020204" pitchFamily="34" charset="0"/>
              <a:buChar char="•"/>
            </a:pPr>
            <a:endParaRPr lang="en-US" sz="2000" dirty="0">
              <a:latin typeface="Cambria" panose="02040503050406030204" pitchFamily="18" charset="0"/>
            </a:endParaRPr>
          </a:p>
          <a:p>
            <a:pPr marL="285750" indent="-285750">
              <a:buClr>
                <a:schemeClr val="tx1"/>
              </a:buClr>
              <a:buFont typeface="Arial" panose="020B0604020202020204" pitchFamily="34" charset="0"/>
              <a:buChar char="•"/>
            </a:pPr>
            <a:r>
              <a:rPr lang="en-US" sz="2000" dirty="0">
                <a:solidFill>
                  <a:schemeClr val="accent2">
                    <a:lumMod val="75000"/>
                  </a:schemeClr>
                </a:solidFill>
                <a:latin typeface="Cambria" panose="02040503050406030204" pitchFamily="18" charset="0"/>
              </a:rPr>
              <a:t>BlockHammer</a:t>
            </a:r>
            <a:r>
              <a:rPr lang="en-US" sz="2000" dirty="0">
                <a:solidFill>
                  <a:srgbClr val="C00000"/>
                </a:solidFill>
                <a:latin typeface="Cambria" panose="02040503050406030204" pitchFamily="18" charset="0"/>
              </a:rPr>
              <a:t> </a:t>
            </a:r>
            <a:r>
              <a:rPr lang="en-US" sz="2000" dirty="0">
                <a:latin typeface="Cambria" panose="02040503050406030204" pitchFamily="18" charset="0"/>
              </a:rPr>
              <a:t>detects and </a:t>
            </a:r>
            <a:br>
              <a:rPr lang="en-US" sz="2000" dirty="0">
                <a:latin typeface="Cambria" panose="02040503050406030204" pitchFamily="18" charset="0"/>
              </a:rPr>
            </a:br>
            <a:r>
              <a:rPr lang="en-US" sz="2000" b="1" dirty="0">
                <a:solidFill>
                  <a:srgbClr val="C00000"/>
                </a:solidFill>
                <a:latin typeface="Cambria" panose="02040503050406030204" pitchFamily="18" charset="0"/>
              </a:rPr>
              <a:t>selectively throttles accesses</a:t>
            </a:r>
            <a:r>
              <a:rPr lang="en-US" sz="2000" dirty="0">
                <a:solidFill>
                  <a:srgbClr val="C00000"/>
                </a:solidFill>
                <a:latin typeface="Cambria" panose="02040503050406030204" pitchFamily="18" charset="0"/>
              </a:rPr>
              <a:t> </a:t>
            </a:r>
            <a:br>
              <a:rPr lang="en-US" sz="2000" dirty="0">
                <a:solidFill>
                  <a:srgbClr val="C00000"/>
                </a:solidFill>
                <a:latin typeface="Cambria" panose="02040503050406030204" pitchFamily="18" charset="0"/>
              </a:rPr>
            </a:br>
            <a:r>
              <a:rPr lang="en-US" sz="2000" dirty="0">
                <a:latin typeface="Cambria" panose="02040503050406030204" pitchFamily="18" charset="0"/>
              </a:rPr>
              <a:t>from within </a:t>
            </a:r>
            <a:r>
              <a:rPr lang="en-US" sz="2000" b="1" dirty="0">
                <a:solidFill>
                  <a:schemeClr val="accent5">
                    <a:lumMod val="75000"/>
                  </a:schemeClr>
                </a:solidFill>
                <a:latin typeface="Cambria" panose="02040503050406030204" pitchFamily="18" charset="0"/>
              </a:rPr>
              <a:t>the memory controller</a:t>
            </a:r>
            <a:endParaRPr lang="en-US" sz="2000" dirty="0">
              <a:solidFill>
                <a:srgbClr val="C00000"/>
              </a:solidFill>
              <a:latin typeface="Cambria" panose="02040503050406030204" pitchFamily="18" charset="0"/>
            </a:endParaRPr>
          </a:p>
          <a:p>
            <a:pPr marL="285750" indent="-285750">
              <a:buClr>
                <a:schemeClr val="tx1"/>
              </a:buClr>
              <a:buFont typeface="Arial" panose="020B0604020202020204" pitchFamily="34" charset="0"/>
              <a:buChar char="•"/>
            </a:pPr>
            <a:endParaRPr lang="en-US" sz="2000" dirty="0">
              <a:latin typeface="Cambria" panose="02040503050406030204" pitchFamily="18" charset="0"/>
            </a:endParaRPr>
          </a:p>
          <a:p>
            <a:pPr marL="285750" indent="-285750">
              <a:buClr>
                <a:schemeClr val="tx1"/>
              </a:buClr>
              <a:buFont typeface="Arial" panose="020B0604020202020204" pitchFamily="34" charset="0"/>
              <a:buChar char="•"/>
            </a:pPr>
            <a:r>
              <a:rPr lang="en-US" sz="2000" dirty="0">
                <a:latin typeface="Cambria" panose="02040503050406030204" pitchFamily="18" charset="0"/>
              </a:rPr>
              <a:t>Bit flips </a:t>
            </a:r>
            <a:r>
              <a:rPr lang="en-US" sz="2000" b="1" dirty="0">
                <a:solidFill>
                  <a:srgbClr val="C00000"/>
                </a:solidFill>
                <a:latin typeface="Cambria" panose="02040503050406030204" pitchFamily="18" charset="0"/>
              </a:rPr>
              <a:t>do not</a:t>
            </a:r>
            <a:r>
              <a:rPr lang="en-US" sz="2000" dirty="0">
                <a:latin typeface="Cambria" panose="02040503050406030204" pitchFamily="18" charset="0"/>
              </a:rPr>
              <a:t> occur</a:t>
            </a:r>
          </a:p>
          <a:p>
            <a:pPr marL="285750" indent="-285750">
              <a:buClr>
                <a:schemeClr val="tx1"/>
              </a:buClr>
              <a:buFont typeface="Arial" panose="020B0604020202020204" pitchFamily="34" charset="0"/>
              <a:buChar char="•"/>
            </a:pPr>
            <a:endParaRPr lang="en-US" sz="2000" dirty="0">
              <a:latin typeface="Cambria" panose="02040503050406030204" pitchFamily="18" charset="0"/>
            </a:endParaRPr>
          </a:p>
          <a:p>
            <a:pPr marL="285750" indent="-285750">
              <a:buClr>
                <a:schemeClr val="tx1"/>
              </a:buClr>
              <a:buFont typeface="Arial" panose="020B0604020202020204" pitchFamily="34" charset="0"/>
              <a:buChar char="•"/>
            </a:pPr>
            <a:r>
              <a:rPr lang="en-US" sz="2000" dirty="0">
                <a:latin typeface="Cambria" panose="02040503050406030204" pitchFamily="18" charset="0"/>
              </a:rPr>
              <a:t>BlockHammer can </a:t>
            </a:r>
            <a:r>
              <a:rPr lang="en-US" sz="2000" i="1" dirty="0">
                <a:latin typeface="Cambria" panose="02040503050406030204" pitchFamily="18" charset="0"/>
              </a:rPr>
              <a:t>optionally </a:t>
            </a:r>
            <a:r>
              <a:rPr lang="en-US" sz="2000" b="1" dirty="0">
                <a:solidFill>
                  <a:schemeClr val="accent5">
                    <a:lumMod val="75000"/>
                  </a:schemeClr>
                </a:solidFill>
                <a:latin typeface="Cambria" panose="02040503050406030204" pitchFamily="18" charset="0"/>
              </a:rPr>
              <a:t>inform the system software </a:t>
            </a:r>
            <a:r>
              <a:rPr lang="en-US" sz="2000" dirty="0">
                <a:latin typeface="Cambria" panose="02040503050406030204" pitchFamily="18" charset="0"/>
              </a:rPr>
              <a:t>about the attack</a:t>
            </a:r>
          </a:p>
        </p:txBody>
      </p:sp>
      <p:sp>
        <p:nvSpPr>
          <p:cNvPr id="2" name="Title 1">
            <a:extLst>
              <a:ext uri="{FF2B5EF4-FFF2-40B4-BE49-F238E27FC236}">
                <a16:creationId xmlns:a16="http://schemas.microsoft.com/office/drawing/2014/main" id="{46F72399-7BA8-02C7-6C1E-154F353805D0}"/>
              </a:ext>
            </a:extLst>
          </p:cNvPr>
          <p:cNvSpPr>
            <a:spLocks noGrp="1"/>
          </p:cNvSpPr>
          <p:nvPr>
            <p:ph type="title"/>
          </p:nvPr>
        </p:nvSpPr>
        <p:spPr/>
        <p:txBody>
          <a:bodyPr>
            <a:normAutofit/>
          </a:bodyPr>
          <a:lstStyle/>
          <a:p>
            <a:r>
              <a:rPr lang="en-US" dirty="0"/>
              <a:t>BlockHammer: Throttling Unsafe Accesses</a:t>
            </a:r>
          </a:p>
        </p:txBody>
      </p:sp>
      <p:sp>
        <p:nvSpPr>
          <p:cNvPr id="14" name="Slide Number Placeholder 3">
            <a:extLst>
              <a:ext uri="{FF2B5EF4-FFF2-40B4-BE49-F238E27FC236}">
                <a16:creationId xmlns:a16="http://schemas.microsoft.com/office/drawing/2014/main" id="{D607D9A7-081A-B62C-262A-7F17C64E13E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600" b="1" kern="1200">
                <a:solidFill>
                  <a:schemeClr val="tx1"/>
                </a:solidFill>
                <a:latin typeface="Cambria" panose="02040503050406030204"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6C2683-0D41-1E45-8714-724CB2570654}" type="slidenum">
              <a:rPr lang="en-US" smtClean="0"/>
              <a:pPr/>
              <a:t>91</a:t>
            </a:fld>
            <a:endParaRPr lang="en-US" dirty="0"/>
          </a:p>
        </p:txBody>
      </p:sp>
      <p:sp>
        <p:nvSpPr>
          <p:cNvPr id="30" name="TextBox 29">
            <a:extLst>
              <a:ext uri="{FF2B5EF4-FFF2-40B4-BE49-F238E27FC236}">
                <a16:creationId xmlns:a16="http://schemas.microsoft.com/office/drawing/2014/main" id="{8D768F03-F134-719E-F0B6-4468265BE372}"/>
              </a:ext>
            </a:extLst>
          </p:cNvPr>
          <p:cNvSpPr txBox="1"/>
          <p:nvPr/>
        </p:nvSpPr>
        <p:spPr>
          <a:xfrm>
            <a:off x="8496404" y="4012634"/>
            <a:ext cx="1238331" cy="584775"/>
          </a:xfrm>
          <a:prstGeom prst="rect">
            <a:avLst/>
          </a:prstGeom>
          <a:noFill/>
        </p:spPr>
        <p:txBody>
          <a:bodyPr wrap="square" rtlCol="0">
            <a:spAutoFit/>
          </a:bodyPr>
          <a:lstStyle/>
          <a:p>
            <a:pPr algn="ctr"/>
            <a:r>
              <a:rPr lang="en-US" sz="1600" dirty="0">
                <a:latin typeface="Cambria" panose="02040503050406030204" pitchFamily="18" charset="0"/>
              </a:rPr>
              <a:t>Physical</a:t>
            </a:r>
          </a:p>
          <a:p>
            <a:pPr algn="ctr"/>
            <a:r>
              <a:rPr lang="en-US" sz="1600" dirty="0">
                <a:latin typeface="Cambria" panose="02040503050406030204" pitchFamily="18" charset="0"/>
              </a:rPr>
              <a:t>Row Layout</a:t>
            </a:r>
          </a:p>
        </p:txBody>
      </p:sp>
      <p:grpSp>
        <p:nvGrpSpPr>
          <p:cNvPr id="44" name="Group 43">
            <a:extLst>
              <a:ext uri="{FF2B5EF4-FFF2-40B4-BE49-F238E27FC236}">
                <a16:creationId xmlns:a16="http://schemas.microsoft.com/office/drawing/2014/main" id="{72C2228F-8A06-6610-2176-385CC5110032}"/>
              </a:ext>
            </a:extLst>
          </p:cNvPr>
          <p:cNvGrpSpPr/>
          <p:nvPr/>
        </p:nvGrpSpPr>
        <p:grpSpPr>
          <a:xfrm>
            <a:off x="6362707" y="2105421"/>
            <a:ext cx="3292863" cy="1908802"/>
            <a:chOff x="4838700" y="3141663"/>
            <a:chExt cx="3292863" cy="1908802"/>
          </a:xfrm>
        </p:grpSpPr>
        <p:sp>
          <p:nvSpPr>
            <p:cNvPr id="49" name="Rectangle 48">
              <a:extLst>
                <a:ext uri="{FF2B5EF4-FFF2-40B4-BE49-F238E27FC236}">
                  <a16:creationId xmlns:a16="http://schemas.microsoft.com/office/drawing/2014/main" id="{31B2AECB-0CF9-83DF-7340-62F56DA30404}"/>
                </a:ext>
              </a:extLst>
            </p:cNvPr>
            <p:cNvSpPr/>
            <p:nvPr/>
          </p:nvSpPr>
          <p:spPr>
            <a:xfrm>
              <a:off x="7051563" y="4257754"/>
              <a:ext cx="1080000" cy="288000"/>
            </a:xfrm>
            <a:prstGeom prst="rect">
              <a:avLst/>
            </a:prstGeom>
            <a:solidFill>
              <a:schemeClr val="accent5">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Row A</a:t>
              </a:r>
            </a:p>
          </p:txBody>
        </p:sp>
        <p:sp>
          <p:nvSpPr>
            <p:cNvPr id="29" name="Rectangle 28">
              <a:extLst>
                <a:ext uri="{FF2B5EF4-FFF2-40B4-BE49-F238E27FC236}">
                  <a16:creationId xmlns:a16="http://schemas.microsoft.com/office/drawing/2014/main" id="{48E7312B-A273-832F-F67C-EA4911FE60DE}"/>
                </a:ext>
              </a:extLst>
            </p:cNvPr>
            <p:cNvSpPr/>
            <p:nvPr/>
          </p:nvSpPr>
          <p:spPr>
            <a:xfrm>
              <a:off x="7051563" y="3141663"/>
              <a:ext cx="1080000" cy="1908802"/>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558FE610-6E7C-EF0D-342F-2857D1D49A6A}"/>
                </a:ext>
              </a:extLst>
            </p:cNvPr>
            <p:cNvCxnSpPr>
              <a:cxnSpLocks/>
              <a:endCxn id="49" idx="1"/>
            </p:cNvCxnSpPr>
            <p:nvPr/>
          </p:nvCxnSpPr>
          <p:spPr>
            <a:xfrm>
              <a:off x="4838700" y="3451809"/>
              <a:ext cx="2212863" cy="949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descr="A yellow sign with black text&#10;&#10;Description automatically generated with medium confidence">
            <a:extLst>
              <a:ext uri="{FF2B5EF4-FFF2-40B4-BE49-F238E27FC236}">
                <a16:creationId xmlns:a16="http://schemas.microsoft.com/office/drawing/2014/main" id="{28A12EC4-6686-FDAF-5B1F-3505A80224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32960" y="2205466"/>
            <a:ext cx="1244735" cy="1244735"/>
          </a:xfrm>
          <a:prstGeom prst="rect">
            <a:avLst/>
          </a:prstGeom>
        </p:spPr>
      </p:pic>
      <p:cxnSp>
        <p:nvCxnSpPr>
          <p:cNvPr id="21" name="Straight Arrow Connector 20">
            <a:extLst>
              <a:ext uri="{FF2B5EF4-FFF2-40B4-BE49-F238E27FC236}">
                <a16:creationId xmlns:a16="http://schemas.microsoft.com/office/drawing/2014/main" id="{39353CED-01A3-435A-3FAB-6845C33FB912}"/>
              </a:ext>
            </a:extLst>
          </p:cNvPr>
          <p:cNvCxnSpPr>
            <a:cxnSpLocks/>
          </p:cNvCxnSpPr>
          <p:nvPr/>
        </p:nvCxnSpPr>
        <p:spPr>
          <a:xfrm flipV="1">
            <a:off x="5829308" y="3064485"/>
            <a:ext cx="1028699" cy="2138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FB5505-B296-1724-F478-5EF6BA9ADF7D}"/>
              </a:ext>
            </a:extLst>
          </p:cNvPr>
          <p:cNvSpPr/>
          <p:nvPr/>
        </p:nvSpPr>
        <p:spPr>
          <a:xfrm>
            <a:off x="1513735" y="5109341"/>
            <a:ext cx="9144000" cy="1080000"/>
          </a:xfrm>
          <a:prstGeom prst="rect">
            <a:avLst/>
          </a:prstGeom>
          <a:solidFill>
            <a:schemeClr val="accent1">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mbria" panose="02040503050406030204" pitchFamily="18" charset="0"/>
              </a:rPr>
              <a:t>BlockHammer is </a:t>
            </a:r>
            <a:r>
              <a:rPr lang="en-US" sz="2400" b="1" dirty="0">
                <a:solidFill>
                  <a:srgbClr val="7030A0"/>
                </a:solidFill>
                <a:latin typeface="Cambria" panose="02040503050406030204" pitchFamily="18" charset="0"/>
              </a:rPr>
              <a:t>compatible with commodity DRAM chips</a:t>
            </a:r>
          </a:p>
          <a:p>
            <a:pPr algn="ctr"/>
            <a:r>
              <a:rPr lang="en-US" sz="2400" b="1" dirty="0">
                <a:solidFill>
                  <a:srgbClr val="00B050"/>
                </a:solidFill>
                <a:latin typeface="Cambria" panose="02040503050406030204" pitchFamily="18" charset="0"/>
              </a:rPr>
              <a:t>No need </a:t>
            </a:r>
            <a:r>
              <a:rPr lang="en-US" sz="2400" b="1" dirty="0">
                <a:solidFill>
                  <a:schemeClr val="tx1"/>
                </a:solidFill>
                <a:latin typeface="Cambria" panose="02040503050406030204" pitchFamily="18" charset="0"/>
              </a:rPr>
              <a:t>for</a:t>
            </a:r>
            <a:r>
              <a:rPr lang="en-US" sz="2400" b="1" dirty="0">
                <a:solidFill>
                  <a:srgbClr val="7030A0"/>
                </a:solidFill>
                <a:latin typeface="Cambria" panose="02040503050406030204" pitchFamily="18" charset="0"/>
              </a:rPr>
              <a:t> </a:t>
            </a:r>
            <a:r>
              <a:rPr lang="en-US" sz="2400" b="1" dirty="0">
                <a:solidFill>
                  <a:srgbClr val="C00000"/>
                </a:solidFill>
                <a:latin typeface="Cambria" panose="02040503050406030204" pitchFamily="18" charset="0"/>
              </a:rPr>
              <a:t>proprietary info </a:t>
            </a:r>
            <a:r>
              <a:rPr lang="en-US" sz="2400" b="1" dirty="0">
                <a:solidFill>
                  <a:schemeClr val="tx1"/>
                </a:solidFill>
                <a:latin typeface="Cambria" panose="02040503050406030204" pitchFamily="18" charset="0"/>
              </a:rPr>
              <a:t>of or </a:t>
            </a:r>
            <a:r>
              <a:rPr lang="en-US" sz="2400" b="1" dirty="0">
                <a:solidFill>
                  <a:schemeClr val="accent2">
                    <a:lumMod val="75000"/>
                  </a:schemeClr>
                </a:solidFill>
                <a:latin typeface="Cambria" panose="02040503050406030204" pitchFamily="18" charset="0"/>
              </a:rPr>
              <a:t>modifications</a:t>
            </a:r>
            <a:r>
              <a:rPr lang="en-US" sz="2400" b="1" dirty="0">
                <a:solidFill>
                  <a:srgbClr val="7030A0"/>
                </a:solidFill>
                <a:latin typeface="Cambria" panose="02040503050406030204" pitchFamily="18" charset="0"/>
              </a:rPr>
              <a:t> </a:t>
            </a:r>
            <a:r>
              <a:rPr lang="en-US" sz="2400" b="1" dirty="0">
                <a:solidFill>
                  <a:schemeClr val="tx1"/>
                </a:solidFill>
                <a:latin typeface="Cambria" panose="02040503050406030204" pitchFamily="18" charset="0"/>
              </a:rPr>
              <a:t>to</a:t>
            </a:r>
            <a:r>
              <a:rPr lang="en-US" sz="2400" b="1" dirty="0">
                <a:solidFill>
                  <a:srgbClr val="7030A0"/>
                </a:solidFill>
                <a:latin typeface="Cambria" panose="02040503050406030204" pitchFamily="18" charset="0"/>
              </a:rPr>
              <a:t> </a:t>
            </a:r>
            <a:r>
              <a:rPr lang="en-US" sz="2400" b="1" dirty="0">
                <a:solidFill>
                  <a:schemeClr val="tx1"/>
                </a:solidFill>
                <a:latin typeface="Cambria" panose="02040503050406030204" pitchFamily="18" charset="0"/>
              </a:rPr>
              <a:t>DRAM chips</a:t>
            </a:r>
          </a:p>
        </p:txBody>
      </p:sp>
      <p:sp>
        <p:nvSpPr>
          <p:cNvPr id="40" name="Rectangle 39">
            <a:extLst>
              <a:ext uri="{FF2B5EF4-FFF2-40B4-BE49-F238E27FC236}">
                <a16:creationId xmlns:a16="http://schemas.microsoft.com/office/drawing/2014/main" id="{4C01B8A1-DA04-2B22-EB3C-B3EDC4AD6E32}"/>
              </a:ext>
            </a:extLst>
          </p:cNvPr>
          <p:cNvSpPr/>
          <p:nvPr/>
        </p:nvSpPr>
        <p:spPr>
          <a:xfrm>
            <a:off x="8575563" y="2962539"/>
            <a:ext cx="1080000" cy="249279"/>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C280B8B-F7A7-A61F-D8A7-A5E3F23CD412}"/>
              </a:ext>
            </a:extLst>
          </p:cNvPr>
          <p:cNvSpPr/>
          <p:nvPr/>
        </p:nvSpPr>
        <p:spPr>
          <a:xfrm>
            <a:off x="8575563" y="3509675"/>
            <a:ext cx="1080000" cy="249279"/>
          </a:xfrm>
          <a:prstGeom prst="rect">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D8245221-1BA3-B0EB-7CA9-48839A5758F5}"/>
              </a:ext>
            </a:extLst>
          </p:cNvPr>
          <p:cNvSpPr txBox="1">
            <a:spLocks/>
          </p:cNvSpPr>
          <p:nvPr/>
        </p:nvSpPr>
        <p:spPr>
          <a:xfrm>
            <a:off x="1599991" y="50574"/>
            <a:ext cx="9057744" cy="541098"/>
          </a:xfrm>
          <a:prstGeom prst="rect">
            <a:avLst/>
          </a:prstGeom>
        </p:spPr>
        <p:txBody>
          <a:bodyPr anchor="ctr">
            <a:normAutofit/>
          </a:bodyP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endParaRPr lang="en-US" sz="2800" dirty="0">
              <a:solidFill>
                <a:schemeClr val="accent5">
                  <a:lumMod val="75000"/>
                </a:schemeClr>
              </a:solidFill>
            </a:endParaRPr>
          </a:p>
        </p:txBody>
      </p:sp>
      <p:pic>
        <p:nvPicPr>
          <p:cNvPr id="7" name="Picture 2" descr="Amazon.com: Intel Xeon Processor 3.20 GHz, 1M Cache, 800 MHz FSB SL7PF  64-bit : Electronics">
            <a:extLst>
              <a:ext uri="{FF2B5EF4-FFF2-40B4-BE49-F238E27FC236}">
                <a16:creationId xmlns:a16="http://schemas.microsoft.com/office/drawing/2014/main" id="{1B8250CE-3014-34DE-8E8C-3577E476E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2719" y="960333"/>
            <a:ext cx="1306124" cy="1207439"/>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5">
            <a:extLst>
              <a:ext uri="{FF2B5EF4-FFF2-40B4-BE49-F238E27FC236}">
                <a16:creationId xmlns:a16="http://schemas.microsoft.com/office/drawing/2014/main" id="{69339519-B4D4-037B-7086-F52FA839CF2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0" r="100000"/>
                    </a14:imgEffect>
                  </a14:imgLayer>
                </a14:imgProps>
              </a:ext>
              <a:ext uri="{28A0092B-C50C-407E-A947-70E740481C1C}">
                <a14:useLocalDpi xmlns:a14="http://schemas.microsoft.com/office/drawing/2010/main" val="0"/>
              </a:ext>
            </a:extLst>
          </a:blip>
          <a:stretch/>
        </p:blipFill>
        <p:spPr>
          <a:xfrm>
            <a:off x="7977693" y="699033"/>
            <a:ext cx="1732727" cy="1732727"/>
          </a:xfrm>
          <a:prstGeom prst="rect">
            <a:avLst/>
          </a:prstGeom>
        </p:spPr>
      </p:pic>
      <p:cxnSp>
        <p:nvCxnSpPr>
          <p:cNvPr id="9" name="Straight Arrow Connector 8">
            <a:extLst>
              <a:ext uri="{FF2B5EF4-FFF2-40B4-BE49-F238E27FC236}">
                <a16:creationId xmlns:a16="http://schemas.microsoft.com/office/drawing/2014/main" id="{FFB6E7D7-0E79-C945-3945-1A8D8ED489E5}"/>
              </a:ext>
            </a:extLst>
          </p:cNvPr>
          <p:cNvCxnSpPr>
            <a:cxnSpLocks/>
            <a:stCxn id="7" idx="3"/>
            <a:endCxn id="8" idx="1"/>
          </p:cNvCxnSpPr>
          <p:nvPr/>
        </p:nvCxnSpPr>
        <p:spPr>
          <a:xfrm>
            <a:off x="3628850" y="1564046"/>
            <a:ext cx="4348845" cy="134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02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0" grpId="0"/>
      <p:bldP spid="76" grpId="0" animBg="1"/>
      <p:bldP spid="40" grpId="0" animBg="1"/>
      <p:bldP spid="4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1529080" y="6"/>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152400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Aging Slides</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9420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9376942" y="3701094"/>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u="sng" dirty="0">
                <a:solidFill>
                  <a:srgbClr val="0563C1"/>
                </a:solidFill>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1524000" y="3762053"/>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t>Yağlıkçı</a:t>
            </a:r>
            <a:r>
              <a:rPr lang="en-US" b="1" dirty="0"/>
              <a:t> </a:t>
            </a:r>
          </a:p>
          <a:p>
            <a:pPr>
              <a:spcAft>
                <a:spcPts val="600"/>
              </a:spcAft>
            </a:pPr>
            <a:r>
              <a:rPr lang="en-US" dirty="0"/>
              <a:t>Yahya Can </a:t>
            </a:r>
            <a:r>
              <a:rPr lang="en-US" dirty="0" err="1"/>
              <a:t>Tuğrul</a:t>
            </a:r>
            <a:r>
              <a:rPr lang="en-US" dirty="0"/>
              <a:t>    Geraldo F. Oliveira    İsmail Emir </a:t>
            </a:r>
            <a:r>
              <a:rPr lang="en-US" dirty="0" err="1"/>
              <a:t>Yüksel</a:t>
            </a:r>
            <a:endParaRPr lang="en-US" dirty="0"/>
          </a:p>
          <a:p>
            <a:pPr>
              <a:spcAft>
                <a:spcPts val="600"/>
              </a:spcAft>
            </a:pPr>
            <a:r>
              <a:rPr lang="en-US" dirty="0" err="1"/>
              <a:t>Ataberk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6894516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73BE-91FB-EAE5-DE91-9B0C6E077AAD}"/>
              </a:ext>
            </a:extLst>
          </p:cNvPr>
          <p:cNvSpPr>
            <a:spLocks noGrp="1"/>
          </p:cNvSpPr>
          <p:nvPr>
            <p:ph type="title"/>
          </p:nvPr>
        </p:nvSpPr>
        <p:spPr/>
        <p:txBody>
          <a:bodyPr>
            <a:normAutofit/>
          </a:bodyPr>
          <a:lstStyle/>
          <a:p>
            <a:r>
              <a:rPr lang="en-US" dirty="0"/>
              <a:t>More in the Paper (2/2): Aging Study</a:t>
            </a:r>
          </a:p>
        </p:txBody>
      </p:sp>
      <p:sp>
        <p:nvSpPr>
          <p:cNvPr id="3" name="Content Placeholder 2">
            <a:extLst>
              <a:ext uri="{FF2B5EF4-FFF2-40B4-BE49-F238E27FC236}">
                <a16:creationId xmlns:a16="http://schemas.microsoft.com/office/drawing/2014/main" id="{32EB8F14-2FE9-476E-D25D-413A14ABD770}"/>
              </a:ext>
            </a:extLst>
          </p:cNvPr>
          <p:cNvSpPr>
            <a:spLocks noGrp="1"/>
          </p:cNvSpPr>
          <p:nvPr>
            <p:ph idx="1"/>
          </p:nvPr>
        </p:nvSpPr>
        <p:spPr>
          <a:xfrm>
            <a:off x="1678368" y="965201"/>
            <a:ext cx="8989630" cy="5336922"/>
          </a:xfrm>
        </p:spPr>
        <p:txBody>
          <a:bodyPr>
            <a:normAutofit/>
          </a:bodyPr>
          <a:lstStyle/>
          <a:p>
            <a:pPr marL="0" indent="0">
              <a:buClr>
                <a:schemeClr val="tx1"/>
              </a:buClr>
              <a:buNone/>
            </a:pPr>
            <a:endParaRPr lang="en-US" sz="2800" b="1" dirty="0">
              <a:solidFill>
                <a:srgbClr val="7030A0"/>
              </a:solidFill>
            </a:endParaRPr>
          </a:p>
          <a:p>
            <a:pPr marL="0" indent="0">
              <a:buClr>
                <a:schemeClr val="tx1"/>
              </a:buClr>
              <a:buNone/>
            </a:pPr>
            <a:r>
              <a:rPr lang="en-US" dirty="0"/>
              <a:t>Preliminary data on</a:t>
            </a:r>
            <a:br>
              <a:rPr lang="en-US" dirty="0"/>
            </a:br>
            <a:r>
              <a:rPr lang="en-US" dirty="0"/>
              <a:t>aging via 68-day of </a:t>
            </a:r>
            <a:br>
              <a:rPr lang="en-US" dirty="0"/>
            </a:br>
            <a:r>
              <a:rPr lang="en-US" dirty="0"/>
              <a:t>continuous hammering</a:t>
            </a:r>
          </a:p>
          <a:p>
            <a:pPr>
              <a:buClr>
                <a:schemeClr val="tx1"/>
              </a:buClr>
            </a:pPr>
            <a:endParaRPr lang="en-US" sz="2800" dirty="0"/>
          </a:p>
        </p:txBody>
      </p:sp>
      <p:sp>
        <p:nvSpPr>
          <p:cNvPr id="4" name="Slide Number Placeholder 3">
            <a:extLst>
              <a:ext uri="{FF2B5EF4-FFF2-40B4-BE49-F238E27FC236}">
                <a16:creationId xmlns:a16="http://schemas.microsoft.com/office/drawing/2014/main" id="{78FA62F9-6295-433B-A97A-2C631C50EADC}"/>
              </a:ext>
            </a:extLst>
          </p:cNvPr>
          <p:cNvSpPr>
            <a:spLocks noGrp="1"/>
          </p:cNvSpPr>
          <p:nvPr>
            <p:ph type="sldNum" sz="quarter" idx="12"/>
          </p:nvPr>
        </p:nvSpPr>
        <p:spPr/>
        <p:txBody>
          <a:bodyPr/>
          <a:lstStyle/>
          <a:p>
            <a:fld id="{676C2683-0D41-1E45-8714-724CB2570654}" type="slidenum">
              <a:rPr lang="en-US" smtClean="0"/>
              <a:pPr/>
              <a:t>93</a:t>
            </a:fld>
            <a:endParaRPr lang="en-US" dirty="0"/>
          </a:p>
        </p:txBody>
      </p:sp>
      <p:grpSp>
        <p:nvGrpSpPr>
          <p:cNvPr id="13" name="Group 12">
            <a:extLst>
              <a:ext uri="{FF2B5EF4-FFF2-40B4-BE49-F238E27FC236}">
                <a16:creationId xmlns:a16="http://schemas.microsoft.com/office/drawing/2014/main" id="{CF4FF50D-7274-EE09-6553-51B270577BC4}"/>
              </a:ext>
            </a:extLst>
          </p:cNvPr>
          <p:cNvGrpSpPr/>
          <p:nvPr/>
        </p:nvGrpSpPr>
        <p:grpSpPr>
          <a:xfrm>
            <a:off x="5086710" y="1146429"/>
            <a:ext cx="5581297" cy="5589896"/>
            <a:chOff x="3562703" y="1146429"/>
            <a:chExt cx="5581297" cy="5589896"/>
          </a:xfrm>
        </p:grpSpPr>
        <p:pic>
          <p:nvPicPr>
            <p:cNvPr id="6" name="Picture 5">
              <a:extLst>
                <a:ext uri="{FF2B5EF4-FFF2-40B4-BE49-F238E27FC236}">
                  <a16:creationId xmlns:a16="http://schemas.microsoft.com/office/drawing/2014/main" id="{FBF1C295-6D44-80E9-1E2F-670811673EBE}"/>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7" name="TextBox 6">
              <a:extLst>
                <a:ext uri="{FF2B5EF4-FFF2-40B4-BE49-F238E27FC236}">
                  <a16:creationId xmlns:a16="http://schemas.microsoft.com/office/drawing/2014/main" id="{D5EFCA76-D1BA-D6A0-8146-4A5323F51085}"/>
                </a:ext>
              </a:extLst>
            </p:cNvPr>
            <p:cNvSpPr txBox="1"/>
            <p:nvPr/>
          </p:nvSpPr>
          <p:spPr>
            <a:xfrm>
              <a:off x="4072226" y="60899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8" name="TextBox 7">
              <a:extLst>
                <a:ext uri="{FF2B5EF4-FFF2-40B4-BE49-F238E27FC236}">
                  <a16:creationId xmlns:a16="http://schemas.microsoft.com/office/drawing/2014/main" id="{EE7E8B39-4729-897A-AC0F-071F87386530}"/>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0" name="Triangle 9">
            <a:extLst>
              <a:ext uri="{FF2B5EF4-FFF2-40B4-BE49-F238E27FC236}">
                <a16:creationId xmlns:a16="http://schemas.microsoft.com/office/drawing/2014/main" id="{638347CF-5DD7-9B0B-78FA-81D2D9431CF0}"/>
              </a:ext>
            </a:extLst>
          </p:cNvPr>
          <p:cNvSpPr/>
          <p:nvPr/>
        </p:nvSpPr>
        <p:spPr>
          <a:xfrm>
            <a:off x="6267451" y="1297314"/>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D2A033-5A8D-BC0B-DEAF-1B2F9A70A666}"/>
              </a:ext>
            </a:extLst>
          </p:cNvPr>
          <p:cNvSpPr/>
          <p:nvPr/>
        </p:nvSpPr>
        <p:spPr>
          <a:xfrm>
            <a:off x="6246674" y="1253843"/>
            <a:ext cx="4278455" cy="430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D6D48-0D5A-A2FC-E3C9-CEB7E0E10236}"/>
              </a:ext>
            </a:extLst>
          </p:cNvPr>
          <p:cNvSpPr txBox="1"/>
          <p:nvPr/>
        </p:nvSpPr>
        <p:spPr>
          <a:xfrm>
            <a:off x="1678368" y="3313931"/>
            <a:ext cx="3253966" cy="1323439"/>
          </a:xfrm>
          <a:prstGeom prst="rect">
            <a:avLst/>
          </a:prstGeom>
          <a:solidFill>
            <a:schemeClr val="accent2">
              <a:lumMod val="20000"/>
              <a:lumOff val="80000"/>
            </a:schemeClr>
          </a:solidFill>
          <a:ln>
            <a:solidFill>
              <a:schemeClr val="accent2">
                <a:lumMod val="50000"/>
              </a:schemeClr>
            </a:solidFill>
          </a:ln>
        </p:spPr>
        <p:txBody>
          <a:bodyPr wrap="square" rtlCol="0">
            <a:spAutoFit/>
          </a:bodyPr>
          <a:lstStyle/>
          <a:p>
            <a:pPr algn="ctr"/>
            <a:r>
              <a:rPr lang="en-US" sz="2000" b="1" dirty="0">
                <a:solidFill>
                  <a:schemeClr val="accent2">
                    <a:lumMod val="50000"/>
                  </a:schemeClr>
                </a:solidFill>
                <a:latin typeface="Cambria" panose="02040503050406030204" pitchFamily="18" charset="0"/>
              </a:rPr>
              <a:t>Aging</a:t>
            </a:r>
            <a:r>
              <a:rPr lang="en-US" sz="2000" dirty="0">
                <a:solidFill>
                  <a:schemeClr val="accent2">
                    <a:lumMod val="50000"/>
                  </a:schemeClr>
                </a:solidFill>
                <a:latin typeface="Cambria" panose="02040503050406030204" pitchFamily="18" charset="0"/>
              </a:rPr>
              <a:t> can lead to read disturbance bitflips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at </a:t>
            </a:r>
            <a:r>
              <a:rPr lang="en-US" sz="2000" b="1" dirty="0">
                <a:solidFill>
                  <a:schemeClr val="accent2">
                    <a:lumMod val="50000"/>
                  </a:schemeClr>
                </a:solidFill>
                <a:latin typeface="Cambria" panose="02040503050406030204" pitchFamily="18" charset="0"/>
              </a:rPr>
              <a:t>smaller</a:t>
            </a:r>
            <a:r>
              <a:rPr lang="en-US" sz="2000" dirty="0">
                <a:solidFill>
                  <a:schemeClr val="accent2">
                    <a:lumMod val="50000"/>
                  </a:schemeClr>
                </a:solidFill>
                <a:latin typeface="Cambria" panose="02040503050406030204" pitchFamily="18" charset="0"/>
              </a:rPr>
              <a:t>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hammer counts</a:t>
            </a:r>
          </a:p>
        </p:txBody>
      </p:sp>
      <p:grpSp>
        <p:nvGrpSpPr>
          <p:cNvPr id="9" name="Group 8">
            <a:extLst>
              <a:ext uri="{FF2B5EF4-FFF2-40B4-BE49-F238E27FC236}">
                <a16:creationId xmlns:a16="http://schemas.microsoft.com/office/drawing/2014/main" id="{C5B1FFF0-0CFB-5781-33D5-31D1177A6BE9}"/>
              </a:ext>
            </a:extLst>
          </p:cNvPr>
          <p:cNvGrpSpPr/>
          <p:nvPr/>
        </p:nvGrpSpPr>
        <p:grpSpPr>
          <a:xfrm>
            <a:off x="5086710" y="1146429"/>
            <a:ext cx="5581297" cy="5564496"/>
            <a:chOff x="3562703" y="1146429"/>
            <a:chExt cx="5581297" cy="5564496"/>
          </a:xfrm>
        </p:grpSpPr>
        <p:pic>
          <p:nvPicPr>
            <p:cNvPr id="14" name="Picture 13">
              <a:extLst>
                <a:ext uri="{FF2B5EF4-FFF2-40B4-BE49-F238E27FC236}">
                  <a16:creationId xmlns:a16="http://schemas.microsoft.com/office/drawing/2014/main" id="{E8C27654-DF37-2355-72B9-7255E50FB6FA}"/>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15" name="TextBox 14">
              <a:extLst>
                <a:ext uri="{FF2B5EF4-FFF2-40B4-BE49-F238E27FC236}">
                  <a16:creationId xmlns:a16="http://schemas.microsoft.com/office/drawing/2014/main" id="{929B86AB-C44E-E66C-AE85-7CA5C9A2E8DC}"/>
                </a:ext>
              </a:extLst>
            </p:cNvPr>
            <p:cNvSpPr txBox="1"/>
            <p:nvPr/>
          </p:nvSpPr>
          <p:spPr>
            <a:xfrm>
              <a:off x="4072226" y="60645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16" name="TextBox 15">
              <a:extLst>
                <a:ext uri="{FF2B5EF4-FFF2-40B4-BE49-F238E27FC236}">
                  <a16:creationId xmlns:a16="http://schemas.microsoft.com/office/drawing/2014/main" id="{2BF30E5A-A181-6D45-7783-22820E463DDC}"/>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7" name="Triangle 16">
            <a:extLst>
              <a:ext uri="{FF2B5EF4-FFF2-40B4-BE49-F238E27FC236}">
                <a16:creationId xmlns:a16="http://schemas.microsoft.com/office/drawing/2014/main" id="{F764C326-C774-8460-C5BB-4BF2B2629BE6}"/>
              </a:ext>
            </a:extLst>
          </p:cNvPr>
          <p:cNvSpPr/>
          <p:nvPr/>
        </p:nvSpPr>
        <p:spPr>
          <a:xfrm>
            <a:off x="6267449" y="1297314"/>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55A5376-5CB5-CBC7-BD4A-FDE403E902EC}"/>
              </a:ext>
            </a:extLst>
          </p:cNvPr>
          <p:cNvGrpSpPr/>
          <p:nvPr/>
        </p:nvGrpSpPr>
        <p:grpSpPr>
          <a:xfrm>
            <a:off x="6524816" y="2527300"/>
            <a:ext cx="2898584" cy="2855080"/>
            <a:chOff x="5000816" y="2527300"/>
            <a:chExt cx="2898584" cy="2855080"/>
          </a:xfrm>
        </p:grpSpPr>
        <p:cxnSp>
          <p:nvCxnSpPr>
            <p:cNvPr id="20" name="Straight Arrow Connector 19">
              <a:extLst>
                <a:ext uri="{FF2B5EF4-FFF2-40B4-BE49-F238E27FC236}">
                  <a16:creationId xmlns:a16="http://schemas.microsoft.com/office/drawing/2014/main" id="{84754C0E-27E2-104A-5EDB-F588A0B6BDB4}"/>
                </a:ext>
              </a:extLst>
            </p:cNvPr>
            <p:cNvCxnSpPr/>
            <p:nvPr/>
          </p:nvCxnSpPr>
          <p:spPr>
            <a:xfrm>
              <a:off x="7899400" y="2527300"/>
              <a:ext cx="0" cy="7866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747361-4218-FD7A-A85C-FB6DB439FC46}"/>
                </a:ext>
              </a:extLst>
            </p:cNvPr>
            <p:cNvCxnSpPr>
              <a:cxnSpLocks/>
            </p:cNvCxnSpPr>
            <p:nvPr/>
          </p:nvCxnSpPr>
          <p:spPr>
            <a:xfrm>
              <a:off x="6931898" y="3429000"/>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809433-8919-008E-6828-228D13DC602D}"/>
                </a:ext>
              </a:extLst>
            </p:cNvPr>
            <p:cNvCxnSpPr>
              <a:cxnSpLocks/>
            </p:cNvCxnSpPr>
            <p:nvPr/>
          </p:nvCxnSpPr>
          <p:spPr>
            <a:xfrm>
              <a:off x="6666989" y="3704138"/>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B7A2AD-8691-F98A-1F78-EFEF8FE56C40}"/>
                </a:ext>
              </a:extLst>
            </p:cNvPr>
            <p:cNvCxnSpPr>
              <a:cxnSpLocks/>
            </p:cNvCxnSpPr>
            <p:nvPr/>
          </p:nvCxnSpPr>
          <p:spPr>
            <a:xfrm>
              <a:off x="6163761" y="4225776"/>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78F5859-B16F-F11D-783F-F8729293C268}"/>
                </a:ext>
              </a:extLst>
            </p:cNvPr>
            <p:cNvCxnSpPr>
              <a:cxnSpLocks/>
            </p:cNvCxnSpPr>
            <p:nvPr/>
          </p:nvCxnSpPr>
          <p:spPr>
            <a:xfrm>
              <a:off x="5604279" y="4758665"/>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5F951BB-E505-FF31-2C28-E146FB14DDC9}"/>
                </a:ext>
              </a:extLst>
            </p:cNvPr>
            <p:cNvCxnSpPr>
              <a:cxnSpLocks/>
            </p:cNvCxnSpPr>
            <p:nvPr/>
          </p:nvCxnSpPr>
          <p:spPr>
            <a:xfrm>
              <a:off x="5339369" y="5015034"/>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9B2C0F-CD3E-033E-705F-E7E89BD00C52}"/>
                </a:ext>
              </a:extLst>
            </p:cNvPr>
            <p:cNvCxnSpPr>
              <a:cxnSpLocks/>
            </p:cNvCxnSpPr>
            <p:nvPr/>
          </p:nvCxnSpPr>
          <p:spPr>
            <a:xfrm>
              <a:off x="5000816" y="5198707"/>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73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2" grpId="0" animBg="1"/>
      <p:bldP spid="17" grpId="0" animBg="1"/>
      <p:bldP spid="17"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73BE-91FB-EAE5-DE91-9B0C6E077AAD}"/>
              </a:ext>
            </a:extLst>
          </p:cNvPr>
          <p:cNvSpPr>
            <a:spLocks noGrp="1"/>
          </p:cNvSpPr>
          <p:nvPr>
            <p:ph type="title"/>
          </p:nvPr>
        </p:nvSpPr>
        <p:spPr/>
        <p:txBody>
          <a:bodyPr>
            <a:normAutofit/>
          </a:bodyPr>
          <a:lstStyle/>
          <a:p>
            <a:r>
              <a:rPr lang="en-US" dirty="0"/>
              <a:t>More in the Paper (2/2): Aging Study</a:t>
            </a:r>
          </a:p>
        </p:txBody>
      </p:sp>
      <p:sp>
        <p:nvSpPr>
          <p:cNvPr id="3" name="Content Placeholder 2">
            <a:extLst>
              <a:ext uri="{FF2B5EF4-FFF2-40B4-BE49-F238E27FC236}">
                <a16:creationId xmlns:a16="http://schemas.microsoft.com/office/drawing/2014/main" id="{32EB8F14-2FE9-476E-D25D-413A14ABD770}"/>
              </a:ext>
            </a:extLst>
          </p:cNvPr>
          <p:cNvSpPr>
            <a:spLocks noGrp="1"/>
          </p:cNvSpPr>
          <p:nvPr>
            <p:ph idx="1"/>
          </p:nvPr>
        </p:nvSpPr>
        <p:spPr>
          <a:xfrm>
            <a:off x="1678368" y="965201"/>
            <a:ext cx="8989630" cy="5336922"/>
          </a:xfrm>
        </p:spPr>
        <p:txBody>
          <a:bodyPr>
            <a:normAutofit/>
          </a:bodyPr>
          <a:lstStyle/>
          <a:p>
            <a:pPr marL="0" indent="0">
              <a:buClr>
                <a:schemeClr val="tx1"/>
              </a:buClr>
              <a:buNone/>
            </a:pPr>
            <a:endParaRPr lang="en-US" sz="2800" b="1" dirty="0">
              <a:solidFill>
                <a:srgbClr val="7030A0"/>
              </a:solidFill>
            </a:endParaRPr>
          </a:p>
          <a:p>
            <a:pPr marL="0" indent="0">
              <a:buClr>
                <a:schemeClr val="tx1"/>
              </a:buClr>
              <a:buNone/>
            </a:pPr>
            <a:r>
              <a:rPr lang="en-US" dirty="0"/>
              <a:t>Preliminary data on</a:t>
            </a:r>
            <a:br>
              <a:rPr lang="en-US" dirty="0"/>
            </a:br>
            <a:r>
              <a:rPr lang="en-US" dirty="0"/>
              <a:t>aging via 68-day of </a:t>
            </a:r>
            <a:br>
              <a:rPr lang="en-US" dirty="0"/>
            </a:br>
            <a:r>
              <a:rPr lang="en-US" dirty="0"/>
              <a:t>continuous hammering</a:t>
            </a:r>
          </a:p>
          <a:p>
            <a:pPr>
              <a:buClr>
                <a:schemeClr val="tx1"/>
              </a:buClr>
            </a:pPr>
            <a:endParaRPr lang="en-US" sz="2800" dirty="0"/>
          </a:p>
        </p:txBody>
      </p:sp>
      <p:sp>
        <p:nvSpPr>
          <p:cNvPr id="4" name="Slide Number Placeholder 3">
            <a:extLst>
              <a:ext uri="{FF2B5EF4-FFF2-40B4-BE49-F238E27FC236}">
                <a16:creationId xmlns:a16="http://schemas.microsoft.com/office/drawing/2014/main" id="{78FA62F9-6295-433B-A97A-2C631C50EADC}"/>
              </a:ext>
            </a:extLst>
          </p:cNvPr>
          <p:cNvSpPr>
            <a:spLocks noGrp="1"/>
          </p:cNvSpPr>
          <p:nvPr>
            <p:ph type="sldNum" sz="quarter" idx="12"/>
          </p:nvPr>
        </p:nvSpPr>
        <p:spPr/>
        <p:txBody>
          <a:bodyPr/>
          <a:lstStyle/>
          <a:p>
            <a:fld id="{676C2683-0D41-1E45-8714-724CB2570654}" type="slidenum">
              <a:rPr lang="en-US" smtClean="0"/>
              <a:pPr/>
              <a:t>94</a:t>
            </a:fld>
            <a:endParaRPr lang="en-US" dirty="0"/>
          </a:p>
        </p:txBody>
      </p:sp>
      <p:grpSp>
        <p:nvGrpSpPr>
          <p:cNvPr id="13" name="Group 12">
            <a:extLst>
              <a:ext uri="{FF2B5EF4-FFF2-40B4-BE49-F238E27FC236}">
                <a16:creationId xmlns:a16="http://schemas.microsoft.com/office/drawing/2014/main" id="{CF4FF50D-7274-EE09-6553-51B270577BC4}"/>
              </a:ext>
            </a:extLst>
          </p:cNvPr>
          <p:cNvGrpSpPr/>
          <p:nvPr/>
        </p:nvGrpSpPr>
        <p:grpSpPr>
          <a:xfrm>
            <a:off x="5086710" y="1146429"/>
            <a:ext cx="5581297" cy="5589896"/>
            <a:chOff x="3562703" y="1146429"/>
            <a:chExt cx="5581297" cy="5589896"/>
          </a:xfrm>
        </p:grpSpPr>
        <p:pic>
          <p:nvPicPr>
            <p:cNvPr id="6" name="Picture 5">
              <a:extLst>
                <a:ext uri="{FF2B5EF4-FFF2-40B4-BE49-F238E27FC236}">
                  <a16:creationId xmlns:a16="http://schemas.microsoft.com/office/drawing/2014/main" id="{FBF1C295-6D44-80E9-1E2F-670811673EBE}"/>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7" name="TextBox 6">
              <a:extLst>
                <a:ext uri="{FF2B5EF4-FFF2-40B4-BE49-F238E27FC236}">
                  <a16:creationId xmlns:a16="http://schemas.microsoft.com/office/drawing/2014/main" id="{D5EFCA76-D1BA-D6A0-8146-4A5323F51085}"/>
                </a:ext>
              </a:extLst>
            </p:cNvPr>
            <p:cNvSpPr txBox="1"/>
            <p:nvPr/>
          </p:nvSpPr>
          <p:spPr>
            <a:xfrm>
              <a:off x="4072226" y="60899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8" name="TextBox 7">
              <a:extLst>
                <a:ext uri="{FF2B5EF4-FFF2-40B4-BE49-F238E27FC236}">
                  <a16:creationId xmlns:a16="http://schemas.microsoft.com/office/drawing/2014/main" id="{EE7E8B39-4729-897A-AC0F-071F87386530}"/>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0" name="Triangle 9">
            <a:extLst>
              <a:ext uri="{FF2B5EF4-FFF2-40B4-BE49-F238E27FC236}">
                <a16:creationId xmlns:a16="http://schemas.microsoft.com/office/drawing/2014/main" id="{638347CF-5DD7-9B0B-78FA-81D2D9431CF0}"/>
              </a:ext>
            </a:extLst>
          </p:cNvPr>
          <p:cNvSpPr/>
          <p:nvPr/>
        </p:nvSpPr>
        <p:spPr>
          <a:xfrm>
            <a:off x="6267451" y="1297314"/>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D2A033-5A8D-BC0B-DEAF-1B2F9A70A666}"/>
              </a:ext>
            </a:extLst>
          </p:cNvPr>
          <p:cNvSpPr/>
          <p:nvPr/>
        </p:nvSpPr>
        <p:spPr>
          <a:xfrm>
            <a:off x="6246674" y="1253843"/>
            <a:ext cx="4278455" cy="430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D6D48-0D5A-A2FC-E3C9-CEB7E0E10236}"/>
              </a:ext>
            </a:extLst>
          </p:cNvPr>
          <p:cNvSpPr txBox="1"/>
          <p:nvPr/>
        </p:nvSpPr>
        <p:spPr>
          <a:xfrm>
            <a:off x="1678368" y="3313931"/>
            <a:ext cx="3253966" cy="1323439"/>
          </a:xfrm>
          <a:prstGeom prst="rect">
            <a:avLst/>
          </a:prstGeom>
          <a:solidFill>
            <a:schemeClr val="accent2">
              <a:lumMod val="20000"/>
              <a:lumOff val="80000"/>
            </a:schemeClr>
          </a:solidFill>
          <a:ln>
            <a:solidFill>
              <a:schemeClr val="accent2">
                <a:lumMod val="50000"/>
              </a:schemeClr>
            </a:solidFill>
          </a:ln>
        </p:spPr>
        <p:txBody>
          <a:bodyPr wrap="square" rtlCol="0">
            <a:spAutoFit/>
          </a:bodyPr>
          <a:lstStyle/>
          <a:p>
            <a:pPr algn="ctr"/>
            <a:r>
              <a:rPr lang="en-US" sz="2000" b="1" dirty="0">
                <a:solidFill>
                  <a:schemeClr val="accent2">
                    <a:lumMod val="50000"/>
                  </a:schemeClr>
                </a:solidFill>
                <a:latin typeface="Cambria" panose="02040503050406030204" pitchFamily="18" charset="0"/>
              </a:rPr>
              <a:t>Aging</a:t>
            </a:r>
            <a:r>
              <a:rPr lang="en-US" sz="2000" dirty="0">
                <a:solidFill>
                  <a:schemeClr val="accent2">
                    <a:lumMod val="50000"/>
                  </a:schemeClr>
                </a:solidFill>
                <a:latin typeface="Cambria" panose="02040503050406030204" pitchFamily="18" charset="0"/>
              </a:rPr>
              <a:t> can lead to read disturbance bitflips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at </a:t>
            </a:r>
            <a:r>
              <a:rPr lang="en-US" sz="2000" b="1" dirty="0">
                <a:solidFill>
                  <a:schemeClr val="accent2">
                    <a:lumMod val="50000"/>
                  </a:schemeClr>
                </a:solidFill>
                <a:latin typeface="Cambria" panose="02040503050406030204" pitchFamily="18" charset="0"/>
              </a:rPr>
              <a:t>smaller</a:t>
            </a:r>
            <a:r>
              <a:rPr lang="en-US" sz="2000" dirty="0">
                <a:solidFill>
                  <a:schemeClr val="accent2">
                    <a:lumMod val="50000"/>
                  </a:schemeClr>
                </a:solidFill>
                <a:latin typeface="Cambria" panose="02040503050406030204" pitchFamily="18" charset="0"/>
              </a:rPr>
              <a:t> </a:t>
            </a:r>
            <a:br>
              <a:rPr lang="en-US" sz="2000" dirty="0">
                <a:solidFill>
                  <a:schemeClr val="accent2">
                    <a:lumMod val="50000"/>
                  </a:schemeClr>
                </a:solidFill>
                <a:latin typeface="Cambria" panose="02040503050406030204" pitchFamily="18" charset="0"/>
              </a:rPr>
            </a:br>
            <a:r>
              <a:rPr lang="en-US" sz="2000" dirty="0">
                <a:solidFill>
                  <a:schemeClr val="accent2">
                    <a:lumMod val="50000"/>
                  </a:schemeClr>
                </a:solidFill>
                <a:latin typeface="Cambria" panose="02040503050406030204" pitchFamily="18" charset="0"/>
              </a:rPr>
              <a:t>hammer counts</a:t>
            </a:r>
          </a:p>
        </p:txBody>
      </p:sp>
      <p:grpSp>
        <p:nvGrpSpPr>
          <p:cNvPr id="9" name="Group 8">
            <a:extLst>
              <a:ext uri="{FF2B5EF4-FFF2-40B4-BE49-F238E27FC236}">
                <a16:creationId xmlns:a16="http://schemas.microsoft.com/office/drawing/2014/main" id="{C5B1FFF0-0CFB-5781-33D5-31D1177A6BE9}"/>
              </a:ext>
            </a:extLst>
          </p:cNvPr>
          <p:cNvGrpSpPr/>
          <p:nvPr/>
        </p:nvGrpSpPr>
        <p:grpSpPr>
          <a:xfrm>
            <a:off x="5086710" y="1146429"/>
            <a:ext cx="5581297" cy="5564496"/>
            <a:chOff x="3562703" y="1146429"/>
            <a:chExt cx="5581297" cy="5564496"/>
          </a:xfrm>
        </p:grpSpPr>
        <p:pic>
          <p:nvPicPr>
            <p:cNvPr id="14" name="Picture 13">
              <a:extLst>
                <a:ext uri="{FF2B5EF4-FFF2-40B4-BE49-F238E27FC236}">
                  <a16:creationId xmlns:a16="http://schemas.microsoft.com/office/drawing/2014/main" id="{E8C27654-DF37-2355-72B9-7255E50FB6FA}"/>
                </a:ext>
              </a:extLst>
            </p:cNvPr>
            <p:cNvPicPr>
              <a:picLocks noChangeAspect="1"/>
            </p:cNvPicPr>
            <p:nvPr/>
          </p:nvPicPr>
          <p:blipFill>
            <a:blip r:embed="rId3"/>
            <a:stretch>
              <a:fillRect/>
            </a:stretch>
          </p:blipFill>
          <p:spPr>
            <a:xfrm>
              <a:off x="3885869" y="1146429"/>
              <a:ext cx="5258130" cy="5258130"/>
            </a:xfrm>
            <a:prstGeom prst="rect">
              <a:avLst/>
            </a:prstGeom>
          </p:spPr>
        </p:pic>
        <p:sp>
          <p:nvSpPr>
            <p:cNvPr id="15" name="TextBox 14">
              <a:extLst>
                <a:ext uri="{FF2B5EF4-FFF2-40B4-BE49-F238E27FC236}">
                  <a16:creationId xmlns:a16="http://schemas.microsoft.com/office/drawing/2014/main" id="{929B86AB-C44E-E66C-AE85-7CA5C9A2E8DC}"/>
                </a:ext>
              </a:extLst>
            </p:cNvPr>
            <p:cNvSpPr txBox="1"/>
            <p:nvPr/>
          </p:nvSpPr>
          <p:spPr>
            <a:xfrm>
              <a:off x="4072226" y="6064594"/>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(before aging) </a:t>
              </a:r>
            </a:p>
          </p:txBody>
        </p:sp>
        <p:sp>
          <p:nvSpPr>
            <p:cNvPr id="16" name="TextBox 15">
              <a:extLst>
                <a:ext uri="{FF2B5EF4-FFF2-40B4-BE49-F238E27FC236}">
                  <a16:creationId xmlns:a16="http://schemas.microsoft.com/office/drawing/2014/main" id="{2BF30E5A-A181-6D45-7783-22820E463DDC}"/>
                </a:ext>
              </a:extLst>
            </p:cNvPr>
            <p:cNvSpPr txBox="1"/>
            <p:nvPr/>
          </p:nvSpPr>
          <p:spPr>
            <a:xfrm rot="16200000">
              <a:off x="1349982" y="3361715"/>
              <a:ext cx="5071774" cy="646331"/>
            </a:xfrm>
            <a:prstGeom prst="rect">
              <a:avLst/>
            </a:prstGeom>
            <a:solidFill>
              <a:srgbClr val="FFFFFF"/>
            </a:solidFill>
          </p:spPr>
          <p:txBody>
            <a:bodyPr wrap="none" rtlCol="0">
              <a:spAutoFit/>
            </a:bodyPr>
            <a:lstStyle/>
            <a:p>
              <a:pPr algn="ctr"/>
              <a:r>
                <a:rPr lang="en-US" dirty="0">
                  <a:latin typeface="Cambria" panose="02040503050406030204" pitchFamily="18" charset="0"/>
                </a:rPr>
                <a:t>Minimum hammer count to induce the first bitflip</a:t>
              </a:r>
              <a:br>
                <a:rPr lang="en-US" dirty="0">
                  <a:latin typeface="Cambria" panose="02040503050406030204" pitchFamily="18" charset="0"/>
                </a:rPr>
              </a:b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 (after aging) </a:t>
              </a:r>
            </a:p>
          </p:txBody>
        </p:sp>
      </p:grpSp>
      <p:sp>
        <p:nvSpPr>
          <p:cNvPr id="17" name="Triangle 16">
            <a:extLst>
              <a:ext uri="{FF2B5EF4-FFF2-40B4-BE49-F238E27FC236}">
                <a16:creationId xmlns:a16="http://schemas.microsoft.com/office/drawing/2014/main" id="{F764C326-C774-8460-C5BB-4BF2B2629BE6}"/>
              </a:ext>
            </a:extLst>
          </p:cNvPr>
          <p:cNvSpPr/>
          <p:nvPr/>
        </p:nvSpPr>
        <p:spPr>
          <a:xfrm>
            <a:off x="6267449" y="1297314"/>
            <a:ext cx="4257674" cy="4274817"/>
          </a:xfrm>
          <a:prstGeom prst="triangle">
            <a:avLst>
              <a:gd name="adj" fmla="val 100000"/>
            </a:avLst>
          </a:prstGeom>
          <a:solidFill>
            <a:srgbClr val="CA3656">
              <a:alpha val="152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55A5376-5CB5-CBC7-BD4A-FDE403E902EC}"/>
              </a:ext>
            </a:extLst>
          </p:cNvPr>
          <p:cNvGrpSpPr/>
          <p:nvPr/>
        </p:nvGrpSpPr>
        <p:grpSpPr>
          <a:xfrm>
            <a:off x="6524816" y="2527300"/>
            <a:ext cx="2898584" cy="2855080"/>
            <a:chOff x="5000816" y="2527300"/>
            <a:chExt cx="2898584" cy="2855080"/>
          </a:xfrm>
        </p:grpSpPr>
        <p:cxnSp>
          <p:nvCxnSpPr>
            <p:cNvPr id="20" name="Straight Arrow Connector 19">
              <a:extLst>
                <a:ext uri="{FF2B5EF4-FFF2-40B4-BE49-F238E27FC236}">
                  <a16:creationId xmlns:a16="http://schemas.microsoft.com/office/drawing/2014/main" id="{84754C0E-27E2-104A-5EDB-F588A0B6BDB4}"/>
                </a:ext>
              </a:extLst>
            </p:cNvPr>
            <p:cNvCxnSpPr/>
            <p:nvPr/>
          </p:nvCxnSpPr>
          <p:spPr>
            <a:xfrm>
              <a:off x="7899400" y="2527300"/>
              <a:ext cx="0" cy="7866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747361-4218-FD7A-A85C-FB6DB439FC46}"/>
                </a:ext>
              </a:extLst>
            </p:cNvPr>
            <p:cNvCxnSpPr>
              <a:cxnSpLocks/>
            </p:cNvCxnSpPr>
            <p:nvPr/>
          </p:nvCxnSpPr>
          <p:spPr>
            <a:xfrm>
              <a:off x="6931898" y="3429000"/>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809433-8919-008E-6828-228D13DC602D}"/>
                </a:ext>
              </a:extLst>
            </p:cNvPr>
            <p:cNvCxnSpPr>
              <a:cxnSpLocks/>
            </p:cNvCxnSpPr>
            <p:nvPr/>
          </p:nvCxnSpPr>
          <p:spPr>
            <a:xfrm>
              <a:off x="6666989" y="3704138"/>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B7A2AD-8691-F98A-1F78-EFEF8FE56C40}"/>
                </a:ext>
              </a:extLst>
            </p:cNvPr>
            <p:cNvCxnSpPr>
              <a:cxnSpLocks/>
            </p:cNvCxnSpPr>
            <p:nvPr/>
          </p:nvCxnSpPr>
          <p:spPr>
            <a:xfrm>
              <a:off x="6163761" y="4225776"/>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78F5859-B16F-F11D-783F-F8729293C268}"/>
                </a:ext>
              </a:extLst>
            </p:cNvPr>
            <p:cNvCxnSpPr>
              <a:cxnSpLocks/>
            </p:cNvCxnSpPr>
            <p:nvPr/>
          </p:nvCxnSpPr>
          <p:spPr>
            <a:xfrm>
              <a:off x="5604279" y="4758665"/>
              <a:ext cx="0" cy="3294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5F951BB-E505-FF31-2C28-E146FB14DDC9}"/>
                </a:ext>
              </a:extLst>
            </p:cNvPr>
            <p:cNvCxnSpPr>
              <a:cxnSpLocks/>
            </p:cNvCxnSpPr>
            <p:nvPr/>
          </p:nvCxnSpPr>
          <p:spPr>
            <a:xfrm>
              <a:off x="5339369" y="5015034"/>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9B2C0F-CD3E-033E-705F-E7E89BD00C52}"/>
                </a:ext>
              </a:extLst>
            </p:cNvPr>
            <p:cNvCxnSpPr>
              <a:cxnSpLocks/>
            </p:cNvCxnSpPr>
            <p:nvPr/>
          </p:nvCxnSpPr>
          <p:spPr>
            <a:xfrm>
              <a:off x="5000816" y="5198707"/>
              <a:ext cx="0" cy="1836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C6D14025-6860-9712-CC31-8C28ACAE9B6A}"/>
              </a:ext>
            </a:extLst>
          </p:cNvPr>
          <p:cNvSpPr/>
          <p:nvPr/>
        </p:nvSpPr>
        <p:spPr>
          <a:xfrm>
            <a:off x="1524000" y="1028702"/>
            <a:ext cx="9144000" cy="5454650"/>
          </a:xfrm>
          <a:prstGeom prst="rect">
            <a:avLst/>
          </a:prstGeom>
          <a:solidFill>
            <a:srgbClr val="FEFFFA">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9CEC44-BA51-F8E3-B9B3-CF880FBF177D}"/>
              </a:ext>
            </a:extLst>
          </p:cNvPr>
          <p:cNvSpPr txBox="1"/>
          <p:nvPr/>
        </p:nvSpPr>
        <p:spPr>
          <a:xfrm>
            <a:off x="1524000" y="4800769"/>
            <a:ext cx="9144001" cy="1200329"/>
          </a:xfrm>
          <a:prstGeom prst="rect">
            <a:avLst/>
          </a:prstGeom>
          <a:solidFill>
            <a:srgbClr val="CA3656"/>
          </a:solidFill>
          <a:ln>
            <a:solidFill>
              <a:schemeClr val="tx1"/>
            </a:solidFill>
          </a:ln>
        </p:spPr>
        <p:txBody>
          <a:bodyPr wrap="square" rtlCol="0">
            <a:spAutoFit/>
          </a:bodyPr>
          <a:lstStyle/>
          <a:p>
            <a:pPr algn="ctr"/>
            <a:r>
              <a:rPr lang="en-US" sz="2400" dirty="0">
                <a:solidFill>
                  <a:schemeClr val="bg1"/>
                </a:solidFill>
                <a:latin typeface="Cambria" panose="02040503050406030204" pitchFamily="18" charset="0"/>
              </a:rPr>
              <a:t>Future work: </a:t>
            </a:r>
          </a:p>
          <a:p>
            <a:pPr algn="ctr"/>
            <a:r>
              <a:rPr lang="en-US" sz="2400" b="1" dirty="0">
                <a:solidFill>
                  <a:schemeClr val="bg1"/>
                </a:solidFill>
                <a:latin typeface="Cambria" panose="02040503050406030204" pitchFamily="18" charset="0"/>
              </a:rPr>
              <a:t>rigorous aging characterization </a:t>
            </a:r>
          </a:p>
          <a:p>
            <a:pPr algn="ctr"/>
            <a:r>
              <a:rPr lang="en-US" sz="2400" dirty="0">
                <a:solidFill>
                  <a:schemeClr val="bg1"/>
                </a:solidFill>
                <a:latin typeface="Cambria" panose="02040503050406030204" pitchFamily="18" charset="0"/>
              </a:rPr>
              <a:t>and</a:t>
            </a:r>
            <a:r>
              <a:rPr lang="en-US" sz="2400" b="1" dirty="0">
                <a:solidFill>
                  <a:schemeClr val="bg1"/>
                </a:solidFill>
                <a:latin typeface="Cambria" panose="02040503050406030204" pitchFamily="18" charset="0"/>
              </a:rPr>
              <a:t> online profiling of read disturbance vulnerability</a:t>
            </a:r>
            <a:endParaRPr lang="en-US" sz="2400" dirty="0">
              <a:solidFill>
                <a:schemeClr val="bg1"/>
              </a:solidFill>
              <a:latin typeface="Cambria" panose="02040503050406030204" pitchFamily="18" charset="0"/>
            </a:endParaRPr>
          </a:p>
        </p:txBody>
      </p:sp>
      <p:sp>
        <p:nvSpPr>
          <p:cNvPr id="11" name="Rectangle 10">
            <a:extLst>
              <a:ext uri="{FF2B5EF4-FFF2-40B4-BE49-F238E27FC236}">
                <a16:creationId xmlns:a16="http://schemas.microsoft.com/office/drawing/2014/main" id="{71D45A28-5426-AD59-76D9-64764C085C60}"/>
              </a:ext>
            </a:extLst>
          </p:cNvPr>
          <p:cNvSpPr/>
          <p:nvPr/>
        </p:nvSpPr>
        <p:spPr>
          <a:xfrm>
            <a:off x="6863373" y="6468360"/>
            <a:ext cx="2395557" cy="365126"/>
          </a:xfrm>
          <a:prstGeom prst="rect">
            <a:avLst/>
          </a:prstGeom>
          <a:solidFill>
            <a:srgbClr val="FEFFFA">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7144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1529080" y="6"/>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152400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Hydra’s Performance</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9420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9376942" y="3701094"/>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u="sng" dirty="0">
                <a:solidFill>
                  <a:srgbClr val="0563C1"/>
                </a:solidFill>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1524000" y="3762053"/>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t>Yağlıkçı</a:t>
            </a:r>
            <a:r>
              <a:rPr lang="en-US" b="1" dirty="0"/>
              <a:t> </a:t>
            </a:r>
          </a:p>
          <a:p>
            <a:pPr>
              <a:spcAft>
                <a:spcPts val="600"/>
              </a:spcAft>
            </a:pPr>
            <a:r>
              <a:rPr lang="en-US" dirty="0"/>
              <a:t>Yahya Can </a:t>
            </a:r>
            <a:r>
              <a:rPr lang="en-US" dirty="0" err="1"/>
              <a:t>Tuğrul</a:t>
            </a:r>
            <a:r>
              <a:rPr lang="en-US" dirty="0"/>
              <a:t>    Geraldo F. Oliveira    İsmail Emir </a:t>
            </a:r>
            <a:r>
              <a:rPr lang="en-US" dirty="0" err="1"/>
              <a:t>Yüksel</a:t>
            </a:r>
            <a:endParaRPr lang="en-US" dirty="0"/>
          </a:p>
          <a:p>
            <a:pPr>
              <a:spcAft>
                <a:spcPts val="600"/>
              </a:spcAft>
            </a:pPr>
            <a:r>
              <a:rPr lang="en-US" dirty="0" err="1"/>
              <a:t>Ataberk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11888682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8876B-8852-3BD9-C9E8-9A7F44B5FDBD}"/>
              </a:ext>
            </a:extLst>
          </p:cNvPr>
          <p:cNvSpPr>
            <a:spLocks noGrp="1"/>
          </p:cNvSpPr>
          <p:nvPr>
            <p:ph type="title"/>
          </p:nvPr>
        </p:nvSpPr>
        <p:spPr/>
        <p:txBody>
          <a:bodyPr/>
          <a:lstStyle/>
          <a:p>
            <a:r>
              <a:rPr lang="en-US" dirty="0"/>
              <a:t>An Outlier Solution: Hydra</a:t>
            </a:r>
          </a:p>
        </p:txBody>
      </p:sp>
      <p:sp>
        <p:nvSpPr>
          <p:cNvPr id="4" name="Slide Number Placeholder 3">
            <a:extLst>
              <a:ext uri="{FF2B5EF4-FFF2-40B4-BE49-F238E27FC236}">
                <a16:creationId xmlns:a16="http://schemas.microsoft.com/office/drawing/2014/main" id="{218B5F82-3EED-742C-838E-A1233DD05133}"/>
              </a:ext>
            </a:extLst>
          </p:cNvPr>
          <p:cNvSpPr>
            <a:spLocks noGrp="1"/>
          </p:cNvSpPr>
          <p:nvPr>
            <p:ph type="sldNum" sz="quarter" idx="12"/>
          </p:nvPr>
        </p:nvSpPr>
        <p:spPr/>
        <p:txBody>
          <a:bodyPr/>
          <a:lstStyle/>
          <a:p>
            <a:fld id="{676C2683-0D41-1E45-8714-724CB2570654}" type="slidenum">
              <a:rPr lang="en-US" smtClean="0"/>
              <a:pPr/>
              <a:t>96</a:t>
            </a:fld>
            <a:endParaRPr lang="en-US" dirty="0"/>
          </a:p>
        </p:txBody>
      </p:sp>
      <p:pic>
        <p:nvPicPr>
          <p:cNvPr id="5" name="Picture 4">
            <a:extLst>
              <a:ext uri="{FF2B5EF4-FFF2-40B4-BE49-F238E27FC236}">
                <a16:creationId xmlns:a16="http://schemas.microsoft.com/office/drawing/2014/main" id="{7571F6B6-6D3E-CE51-B55D-962EBB5B3CD2}"/>
              </a:ext>
            </a:extLst>
          </p:cNvPr>
          <p:cNvPicPr>
            <a:picLocks noChangeAspect="1"/>
          </p:cNvPicPr>
          <p:nvPr/>
        </p:nvPicPr>
        <p:blipFill>
          <a:blip r:embed="rId2"/>
          <a:stretch>
            <a:fillRect/>
          </a:stretch>
        </p:blipFill>
        <p:spPr>
          <a:xfrm>
            <a:off x="2656114" y="1501388"/>
            <a:ext cx="6093230" cy="3657600"/>
          </a:xfrm>
          <a:prstGeom prst="rect">
            <a:avLst/>
          </a:prstGeom>
        </p:spPr>
      </p:pic>
      <p:sp>
        <p:nvSpPr>
          <p:cNvPr id="6" name="TextBox 5">
            <a:extLst>
              <a:ext uri="{FF2B5EF4-FFF2-40B4-BE49-F238E27FC236}">
                <a16:creationId xmlns:a16="http://schemas.microsoft.com/office/drawing/2014/main" id="{FF9F9B61-F1F7-982B-1D43-BD2B3A941536}"/>
              </a:ext>
            </a:extLst>
          </p:cNvPr>
          <p:cNvSpPr txBox="1"/>
          <p:nvPr/>
        </p:nvSpPr>
        <p:spPr>
          <a:xfrm>
            <a:off x="2482785" y="5158995"/>
            <a:ext cx="6946645" cy="461665"/>
          </a:xfrm>
          <a:prstGeom prst="rect">
            <a:avLst/>
          </a:prstGeom>
          <a:no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Minimum Hammer Count to Induce the First Bitflip</a:t>
            </a:r>
          </a:p>
        </p:txBody>
      </p:sp>
      <p:sp>
        <p:nvSpPr>
          <p:cNvPr id="7" name="TextBox 6">
            <a:extLst>
              <a:ext uri="{FF2B5EF4-FFF2-40B4-BE49-F238E27FC236}">
                <a16:creationId xmlns:a16="http://schemas.microsoft.com/office/drawing/2014/main" id="{6C2E7B70-DEAB-BF01-01AF-45F6E6BCCB10}"/>
              </a:ext>
            </a:extLst>
          </p:cNvPr>
          <p:cNvSpPr txBox="1"/>
          <p:nvPr/>
        </p:nvSpPr>
        <p:spPr>
          <a:xfrm rot="16200000">
            <a:off x="264891" y="2916474"/>
            <a:ext cx="3501280" cy="738664"/>
          </a:xfrm>
          <a:prstGeom prst="rect">
            <a:avLst/>
          </a:prstGeom>
          <a:solidFill>
            <a:schemeClr val="bg1"/>
          </a:solidFill>
        </p:spPr>
        <p:txBody>
          <a:bodyPr wrap="none" rtlCol="0">
            <a:spAutoFit/>
          </a:bodyPr>
          <a:lstStyle/>
          <a:p>
            <a:pPr algn="ctr"/>
            <a:r>
              <a:rPr lang="en-US" sz="2400" dirty="0">
                <a:latin typeface="Cambria" panose="02040503050406030204" pitchFamily="18" charset="0"/>
                <a:ea typeface="Helvetica Neue" panose="02000503000000020004" pitchFamily="2" charset="0"/>
                <a:cs typeface="Helvetica Neue" panose="02000503000000020004" pitchFamily="2" charset="0"/>
              </a:rPr>
              <a:t>Weighted Speedup</a:t>
            </a:r>
          </a:p>
          <a:p>
            <a:pPr algn="ctr"/>
            <a:r>
              <a:rPr lang="en-US" dirty="0">
                <a:latin typeface="Cambria" panose="02040503050406030204" pitchFamily="18" charset="0"/>
                <a:ea typeface="Helvetica Neue" panose="02000503000000020004" pitchFamily="2" charset="0"/>
                <a:cs typeface="Helvetica Neue" panose="02000503000000020004" pitchFamily="2" charset="0"/>
              </a:rPr>
              <a:t>(Norm. to No Mitigation Baseline)</a:t>
            </a:r>
          </a:p>
        </p:txBody>
      </p:sp>
      <p:sp>
        <p:nvSpPr>
          <p:cNvPr id="8" name="TextBox 7">
            <a:extLst>
              <a:ext uri="{FF2B5EF4-FFF2-40B4-BE49-F238E27FC236}">
                <a16:creationId xmlns:a16="http://schemas.microsoft.com/office/drawing/2014/main" id="{1669449C-C52D-FC30-18E5-E6F962D4C8EA}"/>
              </a:ext>
            </a:extLst>
          </p:cNvPr>
          <p:cNvSpPr txBox="1"/>
          <p:nvPr/>
        </p:nvSpPr>
        <p:spPr>
          <a:xfrm>
            <a:off x="5133140" y="3179932"/>
            <a:ext cx="1925720" cy="369332"/>
          </a:xfrm>
          <a:prstGeom prst="rect">
            <a:avLst/>
          </a:prstGeom>
          <a:solidFill>
            <a:srgbClr val="C00000"/>
          </a:solidFill>
          <a:ln w="28575">
            <a:solidFill>
              <a:schemeClr val="tx1"/>
            </a:solidFill>
          </a:ln>
        </p:spPr>
        <p:txBody>
          <a:bodyPr wrap="none" rtlCol="0">
            <a:spAutoFit/>
          </a:bodyPr>
          <a:lstStyle/>
          <a:p>
            <a:r>
              <a:rPr lang="en-US" dirty="0">
                <a:solidFill>
                  <a:schemeClr val="bg1"/>
                </a:solidFill>
                <a:latin typeface="Cambria" panose="02040503050406030204" pitchFamily="18" charset="0"/>
              </a:rPr>
              <a:t>Only 7% Speedup</a:t>
            </a:r>
          </a:p>
        </p:txBody>
      </p:sp>
    </p:spTree>
    <p:extLst>
      <p:ext uri="{BB962C8B-B14F-4D97-AF65-F5344CB8AC3E}">
        <p14:creationId xmlns:p14="http://schemas.microsoft.com/office/powerpoint/2010/main" val="38832203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DB5F-016C-9F69-39DF-CFB356C06989}"/>
              </a:ext>
            </a:extLst>
          </p:cNvPr>
          <p:cNvSpPr>
            <a:spLocks noGrp="1"/>
          </p:cNvSpPr>
          <p:nvPr>
            <p:ph type="title"/>
          </p:nvPr>
        </p:nvSpPr>
        <p:spPr/>
        <p:txBody>
          <a:bodyPr/>
          <a:lstStyle/>
          <a:p>
            <a:r>
              <a:rPr lang="en-US" dirty="0"/>
              <a:t>Hydra Mitigation Mechanism</a:t>
            </a:r>
          </a:p>
        </p:txBody>
      </p:sp>
      <p:sp>
        <p:nvSpPr>
          <p:cNvPr id="4" name="Content Placeholder 3">
            <a:extLst>
              <a:ext uri="{FF2B5EF4-FFF2-40B4-BE49-F238E27FC236}">
                <a16:creationId xmlns:a16="http://schemas.microsoft.com/office/drawing/2014/main" id="{F97EE5BE-8C29-B63A-457A-A87CDC260E9A}"/>
              </a:ext>
            </a:extLst>
          </p:cNvPr>
          <p:cNvSpPr>
            <a:spLocks noGrp="1"/>
          </p:cNvSpPr>
          <p:nvPr>
            <p:ph idx="1"/>
          </p:nvPr>
        </p:nvSpPr>
        <p:spPr/>
        <p:txBody>
          <a:bodyPr/>
          <a:lstStyle/>
          <a:p>
            <a:pPr>
              <a:buClr>
                <a:schemeClr val="tx1"/>
              </a:buClr>
            </a:pPr>
            <a:r>
              <a:rPr lang="en-US" dirty="0">
                <a:solidFill>
                  <a:schemeClr val="accent1">
                    <a:lumMod val="75000"/>
                  </a:schemeClr>
                </a:solidFill>
              </a:rPr>
              <a:t>Hydra maintains </a:t>
            </a:r>
            <a:r>
              <a:rPr lang="en-US" b="1" dirty="0">
                <a:solidFill>
                  <a:schemeClr val="accent1">
                    <a:lumMod val="75000"/>
                  </a:schemeClr>
                </a:solidFill>
              </a:rPr>
              <a:t>a row activation counter for each DRAM row</a:t>
            </a:r>
          </a:p>
          <a:p>
            <a:pPr>
              <a:buClr>
                <a:schemeClr val="tx1"/>
              </a:buClr>
            </a:pPr>
            <a:r>
              <a:rPr lang="en-US" b="1" dirty="0">
                <a:solidFill>
                  <a:schemeClr val="accent1">
                    <a:lumMod val="75000"/>
                  </a:schemeClr>
                </a:solidFill>
              </a:rPr>
              <a:t>Stores</a:t>
            </a:r>
            <a:r>
              <a:rPr lang="en-US" dirty="0">
                <a:solidFill>
                  <a:schemeClr val="accent1">
                    <a:lumMod val="75000"/>
                  </a:schemeClr>
                </a:solidFill>
              </a:rPr>
              <a:t> these activation counters </a:t>
            </a:r>
            <a:r>
              <a:rPr lang="en-US" b="1" dirty="0">
                <a:solidFill>
                  <a:schemeClr val="accent1">
                    <a:lumMod val="75000"/>
                  </a:schemeClr>
                </a:solidFill>
              </a:rPr>
              <a:t>in the DRAM array </a:t>
            </a:r>
          </a:p>
          <a:p>
            <a:pPr>
              <a:buClr>
                <a:schemeClr val="tx1"/>
              </a:buClr>
            </a:pPr>
            <a:r>
              <a:rPr lang="en-US" b="1" dirty="0">
                <a:solidFill>
                  <a:schemeClr val="accent1">
                    <a:lumMod val="75000"/>
                  </a:schemeClr>
                </a:solidFill>
              </a:rPr>
              <a:t>Caches</a:t>
            </a:r>
            <a:r>
              <a:rPr lang="en-US" dirty="0">
                <a:solidFill>
                  <a:schemeClr val="accent1">
                    <a:lumMod val="75000"/>
                  </a:schemeClr>
                </a:solidFill>
              </a:rPr>
              <a:t> the counters of hot rows </a:t>
            </a:r>
            <a:r>
              <a:rPr lang="en-US" b="1" dirty="0">
                <a:solidFill>
                  <a:schemeClr val="accent1">
                    <a:lumMod val="75000"/>
                  </a:schemeClr>
                </a:solidFill>
              </a:rPr>
              <a:t>in the memory controller</a:t>
            </a:r>
          </a:p>
          <a:p>
            <a:pPr>
              <a:buClr>
                <a:schemeClr val="tx1"/>
              </a:buClr>
            </a:pPr>
            <a:r>
              <a:rPr lang="en-US" dirty="0">
                <a:solidFill>
                  <a:srgbClr val="C00000"/>
                </a:solidFill>
              </a:rPr>
              <a:t>At low </a:t>
            </a:r>
            <a:r>
              <a:rPr lang="en-US" dirty="0" err="1">
                <a:solidFill>
                  <a:srgbClr val="C00000"/>
                </a:solidFill>
              </a:rPr>
              <a:t>HC</a:t>
            </a:r>
            <a:r>
              <a:rPr lang="en-US" baseline="-25000" dirty="0" err="1">
                <a:solidFill>
                  <a:srgbClr val="C00000"/>
                </a:solidFill>
              </a:rPr>
              <a:t>first</a:t>
            </a:r>
            <a:r>
              <a:rPr lang="en-US" baseline="-25000" dirty="0">
                <a:solidFill>
                  <a:srgbClr val="C00000"/>
                </a:solidFill>
              </a:rPr>
              <a:t> </a:t>
            </a:r>
            <a:r>
              <a:rPr lang="en-US" dirty="0">
                <a:solidFill>
                  <a:srgbClr val="C00000"/>
                </a:solidFill>
              </a:rPr>
              <a:t>configurations, </a:t>
            </a:r>
            <a:r>
              <a:rPr lang="en-US" b="1" dirty="0">
                <a:solidFill>
                  <a:srgbClr val="C00000"/>
                </a:solidFill>
              </a:rPr>
              <a:t>many rows are hot</a:t>
            </a:r>
          </a:p>
          <a:p>
            <a:pPr>
              <a:buClr>
                <a:schemeClr val="tx1"/>
              </a:buClr>
            </a:pPr>
            <a:r>
              <a:rPr lang="en-US" b="1" dirty="0">
                <a:solidFill>
                  <a:srgbClr val="C00000"/>
                </a:solidFill>
              </a:rPr>
              <a:t>Fetching / evicting counters </a:t>
            </a:r>
            <a:r>
              <a:rPr lang="en-US" dirty="0">
                <a:solidFill>
                  <a:srgbClr val="C00000"/>
                </a:solidFill>
              </a:rPr>
              <a:t>dominate the performance overhead</a:t>
            </a:r>
          </a:p>
          <a:p>
            <a:pPr>
              <a:buClr>
                <a:schemeClr val="tx1"/>
              </a:buClr>
            </a:pPr>
            <a:r>
              <a:rPr lang="en-US" dirty="0" err="1">
                <a:solidFill>
                  <a:schemeClr val="accent6">
                    <a:lumMod val="75000"/>
                  </a:schemeClr>
                </a:solidFill>
              </a:rPr>
              <a:t>Svärd</a:t>
            </a:r>
            <a:r>
              <a:rPr lang="en-US" dirty="0">
                <a:solidFill>
                  <a:schemeClr val="accent6">
                    <a:lumMod val="75000"/>
                  </a:schemeClr>
                </a:solidFill>
              </a:rPr>
              <a:t> needs </a:t>
            </a:r>
            <a:r>
              <a:rPr lang="en-US" b="1" dirty="0">
                <a:solidFill>
                  <a:schemeClr val="accent6">
                    <a:lumMod val="75000"/>
                  </a:schemeClr>
                </a:solidFill>
              </a:rPr>
              <a:t>further customizations </a:t>
            </a:r>
            <a:r>
              <a:rPr lang="en-US" dirty="0">
                <a:solidFill>
                  <a:schemeClr val="accent6">
                    <a:lumMod val="75000"/>
                  </a:schemeClr>
                </a:solidFill>
              </a:rPr>
              <a:t>for Hydra</a:t>
            </a:r>
          </a:p>
          <a:p>
            <a:endParaRPr lang="en-US" dirty="0"/>
          </a:p>
        </p:txBody>
      </p:sp>
      <p:sp>
        <p:nvSpPr>
          <p:cNvPr id="3" name="Slide Number Placeholder 2">
            <a:extLst>
              <a:ext uri="{FF2B5EF4-FFF2-40B4-BE49-F238E27FC236}">
                <a16:creationId xmlns:a16="http://schemas.microsoft.com/office/drawing/2014/main" id="{DD959BE4-DBD6-F617-42BA-6A3BC2FCBEB3}"/>
              </a:ext>
            </a:extLst>
          </p:cNvPr>
          <p:cNvSpPr>
            <a:spLocks noGrp="1"/>
          </p:cNvSpPr>
          <p:nvPr>
            <p:ph type="sldNum" sz="quarter" idx="12"/>
          </p:nvPr>
        </p:nvSpPr>
        <p:spPr/>
        <p:txBody>
          <a:bodyPr/>
          <a:lstStyle/>
          <a:p>
            <a:fld id="{676C2683-0D41-1E45-8714-724CB2570654}" type="slidenum">
              <a:rPr lang="en-US" smtClean="0"/>
              <a:pPr/>
              <a:t>97</a:t>
            </a:fld>
            <a:endParaRPr lang="en-US" dirty="0"/>
          </a:p>
        </p:txBody>
      </p:sp>
      <p:grpSp>
        <p:nvGrpSpPr>
          <p:cNvPr id="8" name="Group 7">
            <a:extLst>
              <a:ext uri="{FF2B5EF4-FFF2-40B4-BE49-F238E27FC236}">
                <a16:creationId xmlns:a16="http://schemas.microsoft.com/office/drawing/2014/main" id="{060A94DA-2073-C34F-ABF2-09E3A92DEFD3}"/>
              </a:ext>
            </a:extLst>
          </p:cNvPr>
          <p:cNvGrpSpPr/>
          <p:nvPr/>
        </p:nvGrpSpPr>
        <p:grpSpPr>
          <a:xfrm>
            <a:off x="3037122" y="3841416"/>
            <a:ext cx="7032171" cy="3045482"/>
            <a:chOff x="1513115" y="3841416"/>
            <a:chExt cx="7032171" cy="3045482"/>
          </a:xfrm>
        </p:grpSpPr>
        <p:sp>
          <p:nvSpPr>
            <p:cNvPr id="7" name="TextBox 6">
              <a:extLst>
                <a:ext uri="{FF2B5EF4-FFF2-40B4-BE49-F238E27FC236}">
                  <a16:creationId xmlns:a16="http://schemas.microsoft.com/office/drawing/2014/main" id="{D380DAD4-A74F-E163-7500-70DF592CABA0}"/>
                </a:ext>
              </a:extLst>
            </p:cNvPr>
            <p:cNvSpPr txBox="1"/>
            <p:nvPr/>
          </p:nvSpPr>
          <p:spPr>
            <a:xfrm>
              <a:off x="1513115" y="6302123"/>
              <a:ext cx="7032171" cy="584775"/>
            </a:xfrm>
            <a:prstGeom prst="rect">
              <a:avLst/>
            </a:prstGeom>
            <a:noFill/>
          </p:spPr>
          <p:txBody>
            <a:bodyPr wrap="square">
              <a:spAutoFit/>
            </a:bodyPr>
            <a:lstStyle/>
            <a:p>
              <a:pPr algn="ctr"/>
              <a:r>
                <a:rPr lang="en-US" sz="1600" dirty="0">
                  <a:solidFill>
                    <a:srgbClr val="222222"/>
                  </a:solidFill>
                  <a:latin typeface="Cambria" panose="02040503050406030204" pitchFamily="18" charset="0"/>
                </a:rPr>
                <a:t>Qureshi, et al. </a:t>
              </a:r>
              <a:r>
                <a:rPr lang="en-US" sz="1600" b="1" dirty="0">
                  <a:solidFill>
                    <a:srgbClr val="222222"/>
                  </a:solidFill>
                  <a:latin typeface="Cambria" panose="02040503050406030204" pitchFamily="18" charset="0"/>
                </a:rPr>
                <a:t>"Hydra: Enabling Low-Overhead Mitigation of Row-Hammer </a:t>
              </a:r>
              <a:br>
                <a:rPr lang="en-US" sz="1600" b="1" dirty="0">
                  <a:solidFill>
                    <a:srgbClr val="222222"/>
                  </a:solidFill>
                  <a:latin typeface="Cambria" panose="02040503050406030204" pitchFamily="18" charset="0"/>
                </a:rPr>
              </a:br>
              <a:r>
                <a:rPr lang="en-US" sz="1600" b="1" dirty="0">
                  <a:solidFill>
                    <a:srgbClr val="222222"/>
                  </a:solidFill>
                  <a:latin typeface="Cambria" panose="02040503050406030204" pitchFamily="18" charset="0"/>
                </a:rPr>
                <a:t>at Ultra-Low Thresholds via Hybrid Tracking," in ISCA, 2022.</a:t>
              </a:r>
              <a:endParaRPr lang="en-US" sz="1600" dirty="0">
                <a:latin typeface="Cambria" panose="02040503050406030204" pitchFamily="18" charset="0"/>
              </a:endParaRPr>
            </a:p>
          </p:txBody>
        </p:sp>
        <p:pic>
          <p:nvPicPr>
            <p:cNvPr id="6" name="Content Placeholder 4">
              <a:extLst>
                <a:ext uri="{FF2B5EF4-FFF2-40B4-BE49-F238E27FC236}">
                  <a16:creationId xmlns:a16="http://schemas.microsoft.com/office/drawing/2014/main" id="{9903B21D-8C0D-2E21-F6D7-DE40DB9C490A}"/>
                </a:ext>
              </a:extLst>
            </p:cNvPr>
            <p:cNvPicPr>
              <a:picLocks noChangeAspect="1"/>
            </p:cNvPicPr>
            <p:nvPr/>
          </p:nvPicPr>
          <p:blipFill rotWithShape="1">
            <a:blip r:embed="rId2"/>
            <a:srcRect b="25283"/>
            <a:stretch/>
          </p:blipFill>
          <p:spPr>
            <a:xfrm>
              <a:off x="1670376" y="3841416"/>
              <a:ext cx="4782844" cy="2460707"/>
            </a:xfrm>
            <a:prstGeom prst="rect">
              <a:avLst/>
            </a:prstGeom>
          </p:spPr>
        </p:pic>
      </p:grpSp>
    </p:spTree>
    <p:extLst>
      <p:ext uri="{BB962C8B-B14F-4D97-AF65-F5344CB8AC3E}">
        <p14:creationId xmlns:p14="http://schemas.microsoft.com/office/powerpoint/2010/main" val="248135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44260-5626-99A3-1A2D-20A1685A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39C5B-72A5-4774-161C-A7DEE7E740C5}"/>
              </a:ext>
            </a:extLst>
          </p:cNvPr>
          <p:cNvSpPr>
            <a:spLocks noGrp="1"/>
          </p:cNvSpPr>
          <p:nvPr>
            <p:ph type="ctrTitle"/>
          </p:nvPr>
        </p:nvSpPr>
        <p:spPr>
          <a:xfrm>
            <a:off x="1529080" y="6"/>
            <a:ext cx="9138920" cy="3255961"/>
          </a:xfrm>
        </p:spPr>
        <p:txBody>
          <a:bodyPr anchor="ctr">
            <a:noAutofit/>
          </a:bodyPr>
          <a:lstStyle/>
          <a:p>
            <a:r>
              <a:rPr lang="en-US" sz="4800" dirty="0"/>
              <a:t>Spatial Variation-Aware</a:t>
            </a:r>
            <a:br>
              <a:rPr lang="en-US" sz="4800" dirty="0"/>
            </a:br>
            <a:r>
              <a:rPr lang="en-US" sz="4800" dirty="0"/>
              <a:t>Read Disturbance Defenses: </a:t>
            </a:r>
            <a:r>
              <a:rPr lang="en-US" sz="3200" dirty="0"/>
              <a:t>Experimental Analysis of Real DRAM Chips </a:t>
            </a:r>
            <a:br>
              <a:rPr lang="en-US" sz="3200" dirty="0"/>
            </a:br>
            <a:r>
              <a:rPr lang="en-US" sz="3200" dirty="0"/>
              <a:t>and Implications on Future Solutions </a:t>
            </a:r>
            <a:endParaRPr lang="en-US" sz="4400" dirty="0"/>
          </a:p>
        </p:txBody>
      </p:sp>
      <p:pic>
        <p:nvPicPr>
          <p:cNvPr id="4" name="Graphic 3">
            <a:extLst>
              <a:ext uri="{FF2B5EF4-FFF2-40B4-BE49-F238E27FC236}">
                <a16:creationId xmlns:a16="http://schemas.microsoft.com/office/drawing/2014/main" id="{182FD247-1007-E49D-6123-A0C84A08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1366" y="6098735"/>
            <a:ext cx="2875694" cy="553229"/>
          </a:xfrm>
          <a:prstGeom prst="rect">
            <a:avLst/>
          </a:prstGeom>
        </p:spPr>
      </p:pic>
      <p:pic>
        <p:nvPicPr>
          <p:cNvPr id="5" name="Picture 4">
            <a:extLst>
              <a:ext uri="{FF2B5EF4-FFF2-40B4-BE49-F238E27FC236}">
                <a16:creationId xmlns:a16="http://schemas.microsoft.com/office/drawing/2014/main" id="{C436D7E1-E9FC-7DA5-0948-61AB537B6003}"/>
              </a:ext>
            </a:extLst>
          </p:cNvPr>
          <p:cNvPicPr>
            <a:picLocks noChangeAspect="1"/>
          </p:cNvPicPr>
          <p:nvPr/>
        </p:nvPicPr>
        <p:blipFill rotWithShape="1">
          <a:blip r:embed="rId5"/>
          <a:srcRect l="11820" t="33599" r="12247" b="30996"/>
          <a:stretch/>
        </p:blipFill>
        <p:spPr>
          <a:xfrm>
            <a:off x="7302426" y="6098735"/>
            <a:ext cx="3215631" cy="553229"/>
          </a:xfrm>
          <a:prstGeom prst="rect">
            <a:avLst/>
          </a:prstGeom>
        </p:spPr>
      </p:pic>
      <p:sp>
        <p:nvSpPr>
          <p:cNvPr id="3" name="Rectangle 2">
            <a:extLst>
              <a:ext uri="{FF2B5EF4-FFF2-40B4-BE49-F238E27FC236}">
                <a16:creationId xmlns:a16="http://schemas.microsoft.com/office/drawing/2014/main" id="{495EBC1C-FC13-9990-9BD0-69752EBFBA97}"/>
              </a:ext>
            </a:extLst>
          </p:cNvPr>
          <p:cNvSpPr/>
          <p:nvPr/>
        </p:nvSpPr>
        <p:spPr>
          <a:xfrm>
            <a:off x="1524000" y="2893671"/>
            <a:ext cx="9144000" cy="671332"/>
          </a:xfrm>
          <a:prstGeom prst="rect">
            <a:avLst/>
          </a:prstGeom>
          <a:solidFill>
            <a:srgbClr val="D6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latin typeface="Cambria" panose="02040503050406030204" pitchFamily="18" charset="0"/>
              </a:rPr>
              <a:t>HC</a:t>
            </a:r>
            <a:r>
              <a:rPr lang="en-US" sz="2800" baseline="-25000" dirty="0" err="1">
                <a:latin typeface="Cambria" panose="02040503050406030204" pitchFamily="18" charset="0"/>
              </a:rPr>
              <a:t>first</a:t>
            </a:r>
            <a:r>
              <a:rPr lang="en-US" sz="2800" dirty="0">
                <a:latin typeface="Cambria" panose="02040503050406030204" pitchFamily="18" charset="0"/>
              </a:rPr>
              <a:t> across Rows</a:t>
            </a:r>
          </a:p>
        </p:txBody>
      </p:sp>
      <p:pic>
        <p:nvPicPr>
          <p:cNvPr id="6" name="Picture 5" descr="A qr code with a few squares&#10;&#10;Description automatically generated">
            <a:extLst>
              <a:ext uri="{FF2B5EF4-FFF2-40B4-BE49-F238E27FC236}">
                <a16:creationId xmlns:a16="http://schemas.microsoft.com/office/drawing/2014/main" id="{384723DF-93E7-4426-28FD-7F908AD7B7F6}"/>
              </a:ext>
            </a:extLst>
          </p:cNvPr>
          <p:cNvPicPr>
            <a:picLocks noChangeAspect="1"/>
          </p:cNvPicPr>
          <p:nvPr/>
        </p:nvPicPr>
        <p:blipFill>
          <a:blip r:embed="rId6"/>
          <a:stretch>
            <a:fillRect/>
          </a:stretch>
        </p:blipFill>
        <p:spPr>
          <a:xfrm>
            <a:off x="9420772" y="2680326"/>
            <a:ext cx="1097280" cy="1097280"/>
          </a:xfrm>
          <a:prstGeom prst="rect">
            <a:avLst/>
          </a:prstGeom>
        </p:spPr>
      </p:pic>
      <p:sp>
        <p:nvSpPr>
          <p:cNvPr id="7" name="TextBox 6">
            <a:extLst>
              <a:ext uri="{FF2B5EF4-FFF2-40B4-BE49-F238E27FC236}">
                <a16:creationId xmlns:a16="http://schemas.microsoft.com/office/drawing/2014/main" id="{B4CA5AE7-2740-385B-62E3-E9A2A85A2842}"/>
              </a:ext>
            </a:extLst>
          </p:cNvPr>
          <p:cNvSpPr txBox="1"/>
          <p:nvPr/>
        </p:nvSpPr>
        <p:spPr>
          <a:xfrm>
            <a:off x="9376942" y="3701094"/>
            <a:ext cx="1184940" cy="754053"/>
          </a:xfrm>
          <a:prstGeom prst="rect">
            <a:avLst/>
          </a:prstGeom>
          <a:noFill/>
        </p:spPr>
        <p:txBody>
          <a:bodyPr wrap="none" rtlCol="0">
            <a:spAutoFit/>
          </a:bodyPr>
          <a:lstStyle/>
          <a:p>
            <a:r>
              <a:rPr lang="en-US" dirty="0">
                <a:latin typeface="Cambria" panose="02040503050406030204" pitchFamily="18" charset="0"/>
              </a:rPr>
              <a:t>Full Paper</a:t>
            </a:r>
          </a:p>
          <a:p>
            <a:r>
              <a:rPr lang="en-US" sz="700" u="sng" dirty="0">
                <a:solidFill>
                  <a:srgbClr val="0563C1"/>
                </a:solidFill>
                <a:latin typeface="Cambria" panose="02040503050406030204" pitchFamily="18" charset="0"/>
                <a:hlinkClick r:id="rId7">
                  <a:extLst>
                    <a:ext uri="{A12FA001-AC4F-418D-AE19-62706E023703}">
                      <ahyp:hlinkClr xmlns:ahyp="http://schemas.microsoft.com/office/drawing/2018/hyperlinkcolor" val="tx"/>
                    </a:ext>
                  </a:extLst>
                </a:hlinkClick>
              </a:rPr>
              <a:t>arXiv [cs.CR] 2402.18652</a:t>
            </a:r>
            <a:endParaRPr lang="en-US" sz="800" dirty="0">
              <a:latin typeface="Cambria" panose="02040503050406030204" pitchFamily="18" charset="0"/>
            </a:endParaRPr>
          </a:p>
          <a:p>
            <a:endParaRPr lang="en-US" dirty="0">
              <a:latin typeface="Cambria" panose="02040503050406030204" pitchFamily="18" charset="0"/>
            </a:endParaRPr>
          </a:p>
        </p:txBody>
      </p:sp>
      <p:sp>
        <p:nvSpPr>
          <p:cNvPr id="8" name="Subtitle 2">
            <a:extLst>
              <a:ext uri="{FF2B5EF4-FFF2-40B4-BE49-F238E27FC236}">
                <a16:creationId xmlns:a16="http://schemas.microsoft.com/office/drawing/2014/main" id="{52E454CB-6DC5-981E-B8B8-6DD8D7D40BBE}"/>
              </a:ext>
            </a:extLst>
          </p:cNvPr>
          <p:cNvSpPr txBox="1">
            <a:spLocks/>
          </p:cNvSpPr>
          <p:nvPr/>
        </p:nvSpPr>
        <p:spPr>
          <a:xfrm>
            <a:off x="1524000" y="3762053"/>
            <a:ext cx="9144000" cy="20291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mbria" panose="020405030504060302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b="1" dirty="0"/>
              <a:t>Abdullah Giray </a:t>
            </a:r>
            <a:r>
              <a:rPr lang="en-US" b="1" dirty="0" err="1"/>
              <a:t>Yağlıkçı</a:t>
            </a:r>
            <a:r>
              <a:rPr lang="en-US" b="1" dirty="0"/>
              <a:t> </a:t>
            </a:r>
          </a:p>
          <a:p>
            <a:pPr>
              <a:spcAft>
                <a:spcPts val="600"/>
              </a:spcAft>
            </a:pPr>
            <a:r>
              <a:rPr lang="en-US" dirty="0"/>
              <a:t>Yahya Can </a:t>
            </a:r>
            <a:r>
              <a:rPr lang="en-US" dirty="0" err="1"/>
              <a:t>Tuğrul</a:t>
            </a:r>
            <a:r>
              <a:rPr lang="en-US" dirty="0"/>
              <a:t>    Geraldo F. Oliveira    İsmail Emir </a:t>
            </a:r>
            <a:r>
              <a:rPr lang="en-US" dirty="0" err="1"/>
              <a:t>Yüksel</a:t>
            </a:r>
            <a:endParaRPr lang="en-US" dirty="0"/>
          </a:p>
          <a:p>
            <a:pPr>
              <a:spcAft>
                <a:spcPts val="600"/>
              </a:spcAft>
            </a:pPr>
            <a:r>
              <a:rPr lang="en-US" dirty="0" err="1"/>
              <a:t>Ataberk</a:t>
            </a:r>
            <a:r>
              <a:rPr lang="en-US" dirty="0"/>
              <a:t> </a:t>
            </a:r>
            <a:r>
              <a:rPr lang="en-US" dirty="0" err="1"/>
              <a:t>Olgun</a:t>
            </a:r>
            <a:r>
              <a:rPr lang="en-US" dirty="0"/>
              <a:t>    </a:t>
            </a:r>
            <a:r>
              <a:rPr lang="en-US" dirty="0" err="1"/>
              <a:t>Haocong</a:t>
            </a:r>
            <a:r>
              <a:rPr lang="en-US" dirty="0"/>
              <a:t> Luo    </a:t>
            </a:r>
            <a:r>
              <a:rPr lang="en-US" dirty="0" err="1"/>
              <a:t>Onur</a:t>
            </a:r>
            <a:r>
              <a:rPr lang="en-US" dirty="0"/>
              <a:t> </a:t>
            </a:r>
            <a:r>
              <a:rPr lang="en-US" dirty="0" err="1"/>
              <a:t>Mutlu</a:t>
            </a:r>
            <a:endParaRPr lang="en-US" dirty="0"/>
          </a:p>
        </p:txBody>
      </p:sp>
    </p:spTree>
    <p:extLst>
      <p:ext uri="{BB962C8B-B14F-4D97-AF65-F5344CB8AC3E}">
        <p14:creationId xmlns:p14="http://schemas.microsoft.com/office/powerpoint/2010/main" val="40085564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01CA-AEC6-FFDC-F9DB-495A74B4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5169E-21FD-D6D4-0759-13BCD33E3AAA}"/>
              </a:ext>
            </a:extLst>
          </p:cNvPr>
          <p:cNvSpPr>
            <a:spLocks noGrp="1"/>
          </p:cNvSpPr>
          <p:nvPr>
            <p:ph type="title"/>
          </p:nvPr>
        </p:nvSpPr>
        <p:spPr/>
        <p:txBody>
          <a:bodyPr>
            <a:normAutofit fontScale="90000"/>
          </a:bodyPr>
          <a:lstStyle/>
          <a:p>
            <a:r>
              <a:rPr lang="en-US" dirty="0"/>
              <a:t>The Minimum Hammer Count to Induce the First Bitflip across DRAM Rows</a:t>
            </a:r>
          </a:p>
        </p:txBody>
      </p:sp>
      <p:sp>
        <p:nvSpPr>
          <p:cNvPr id="4" name="Slide Number Placeholder 3">
            <a:extLst>
              <a:ext uri="{FF2B5EF4-FFF2-40B4-BE49-F238E27FC236}">
                <a16:creationId xmlns:a16="http://schemas.microsoft.com/office/drawing/2014/main" id="{60508599-82C0-04A3-CEAA-8EB948EF5F8D}"/>
              </a:ext>
            </a:extLst>
          </p:cNvPr>
          <p:cNvSpPr>
            <a:spLocks noGrp="1"/>
          </p:cNvSpPr>
          <p:nvPr>
            <p:ph type="sldNum" sz="quarter" idx="12"/>
          </p:nvPr>
        </p:nvSpPr>
        <p:spPr/>
        <p:txBody>
          <a:bodyPr/>
          <a:lstStyle/>
          <a:p>
            <a:fld id="{676C2683-0D41-1E45-8714-724CB2570654}" type="slidenum">
              <a:rPr lang="en-US" smtClean="0"/>
              <a:pPr/>
              <a:t>99</a:t>
            </a:fld>
            <a:endParaRPr lang="en-US" dirty="0"/>
          </a:p>
        </p:txBody>
      </p:sp>
      <p:pic>
        <p:nvPicPr>
          <p:cNvPr id="5" name="Picture 4">
            <a:extLst>
              <a:ext uri="{FF2B5EF4-FFF2-40B4-BE49-F238E27FC236}">
                <a16:creationId xmlns:a16="http://schemas.microsoft.com/office/drawing/2014/main" id="{E7916348-7632-0A09-3048-CB2E0F9537F5}"/>
              </a:ext>
            </a:extLst>
          </p:cNvPr>
          <p:cNvPicPr>
            <a:picLocks noChangeAspect="1"/>
          </p:cNvPicPr>
          <p:nvPr/>
        </p:nvPicPr>
        <p:blipFill>
          <a:blip r:embed="rId2"/>
          <a:srcRect/>
          <a:stretch/>
        </p:blipFill>
        <p:spPr>
          <a:xfrm>
            <a:off x="2486025" y="2175135"/>
            <a:ext cx="7772400" cy="2507728"/>
          </a:xfrm>
          <a:prstGeom prst="rect">
            <a:avLst/>
          </a:prstGeom>
        </p:spPr>
      </p:pic>
      <p:sp>
        <p:nvSpPr>
          <p:cNvPr id="6" name="TextBox 5">
            <a:extLst>
              <a:ext uri="{FF2B5EF4-FFF2-40B4-BE49-F238E27FC236}">
                <a16:creationId xmlns:a16="http://schemas.microsoft.com/office/drawing/2014/main" id="{1447F606-7302-7134-0FE4-FCC9D621E75A}"/>
              </a:ext>
            </a:extLst>
          </p:cNvPr>
          <p:cNvSpPr txBox="1"/>
          <p:nvPr/>
        </p:nvSpPr>
        <p:spPr>
          <a:xfrm>
            <a:off x="2800356" y="4620050"/>
            <a:ext cx="7381875" cy="646331"/>
          </a:xfrm>
          <a:prstGeom prst="rect">
            <a:avLst/>
          </a:prstGeom>
          <a:noFill/>
        </p:spPr>
        <p:txBody>
          <a:bodyPr wrap="square" rtlCol="0">
            <a:spAutoFit/>
          </a:bodyPr>
          <a:lstStyle/>
          <a:p>
            <a:pPr algn="ctr"/>
            <a:r>
              <a:rPr lang="en-US" dirty="0">
                <a:latin typeface="Cambria" panose="02040503050406030204" pitchFamily="18" charset="0"/>
              </a:rPr>
              <a:t>Relative location of a DRAM row</a:t>
            </a:r>
          </a:p>
          <a:p>
            <a:pPr algn="ctr"/>
            <a:r>
              <a:rPr lang="en-US" dirty="0">
                <a:latin typeface="Cambria" panose="02040503050406030204" pitchFamily="18" charset="0"/>
              </a:rPr>
              <a:t>(0 and 1 are the two edges of a DRAM bank)</a:t>
            </a:r>
          </a:p>
        </p:txBody>
      </p:sp>
      <p:sp>
        <p:nvSpPr>
          <p:cNvPr id="8" name="TextBox 7">
            <a:extLst>
              <a:ext uri="{FF2B5EF4-FFF2-40B4-BE49-F238E27FC236}">
                <a16:creationId xmlns:a16="http://schemas.microsoft.com/office/drawing/2014/main" id="{63EB8C61-3908-0B59-642E-AE6859D46BCD}"/>
              </a:ext>
            </a:extLst>
          </p:cNvPr>
          <p:cNvSpPr txBox="1"/>
          <p:nvPr/>
        </p:nvSpPr>
        <p:spPr>
          <a:xfrm>
            <a:off x="4524376" y="1389023"/>
            <a:ext cx="5734050" cy="369332"/>
          </a:xfrm>
          <a:prstGeom prst="rect">
            <a:avLst/>
          </a:prstGeom>
          <a:noFill/>
        </p:spPr>
        <p:txBody>
          <a:bodyPr wrap="square" rtlCol="0">
            <a:spAutoFit/>
          </a:bodyPr>
          <a:lstStyle/>
          <a:p>
            <a:r>
              <a:rPr lang="en-US" dirty="0">
                <a:solidFill>
                  <a:srgbClr val="C00000"/>
                </a:solidFill>
                <a:latin typeface="Cambria" panose="02040503050406030204" pitchFamily="18" charset="0"/>
              </a:rPr>
              <a:t>No visible regularity in </a:t>
            </a:r>
            <a:r>
              <a:rPr lang="en-US" dirty="0" err="1">
                <a:solidFill>
                  <a:srgbClr val="C00000"/>
                </a:solidFill>
                <a:latin typeface="Cambria" panose="02040503050406030204" pitchFamily="18" charset="0"/>
              </a:rPr>
              <a:t>HC</a:t>
            </a:r>
            <a:r>
              <a:rPr lang="en-US" baseline="-25000" dirty="0" err="1">
                <a:solidFill>
                  <a:srgbClr val="C00000"/>
                </a:solidFill>
                <a:latin typeface="Cambria" panose="02040503050406030204" pitchFamily="18" charset="0"/>
              </a:rPr>
              <a:t>first</a:t>
            </a:r>
            <a:r>
              <a:rPr lang="en-US" dirty="0">
                <a:solidFill>
                  <a:srgbClr val="C00000"/>
                </a:solidFill>
                <a:latin typeface="Cambria" panose="02040503050406030204" pitchFamily="18" charset="0"/>
              </a:rPr>
              <a:t> based on the row’s location</a:t>
            </a:r>
          </a:p>
        </p:txBody>
      </p:sp>
      <p:cxnSp>
        <p:nvCxnSpPr>
          <p:cNvPr id="10" name="Straight Arrow Connector 9">
            <a:extLst>
              <a:ext uri="{FF2B5EF4-FFF2-40B4-BE49-F238E27FC236}">
                <a16:creationId xmlns:a16="http://schemas.microsoft.com/office/drawing/2014/main" id="{A523D9D4-ED2A-50BA-3E40-6B5E78B78DF8}"/>
              </a:ext>
            </a:extLst>
          </p:cNvPr>
          <p:cNvCxnSpPr/>
          <p:nvPr/>
        </p:nvCxnSpPr>
        <p:spPr>
          <a:xfrm>
            <a:off x="5753100" y="1758362"/>
            <a:ext cx="0" cy="1384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E0D7C35-23F1-5BE8-2742-5FB1D343D0F2}"/>
              </a:ext>
            </a:extLst>
          </p:cNvPr>
          <p:cNvSpPr/>
          <p:nvPr/>
        </p:nvSpPr>
        <p:spPr>
          <a:xfrm>
            <a:off x="1523999" y="5414566"/>
            <a:ext cx="9143999" cy="998291"/>
          </a:xfrm>
          <a:prstGeom prst="roundRect">
            <a:avLst>
              <a:gd name="adj" fmla="val 0"/>
            </a:avLst>
          </a:prstGeom>
          <a:solidFill>
            <a:srgbClr val="DCE6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The minimum hammer count to induce the first bitflip </a:t>
            </a:r>
          </a:p>
          <a:p>
            <a:pPr algn="ctr"/>
            <a:r>
              <a:rPr lang="en-US" sz="2400" b="1" dirty="0">
                <a:solidFill>
                  <a:srgbClr val="C00000"/>
                </a:solidFill>
                <a:latin typeface="Cambria" panose="02040503050406030204" pitchFamily="18" charset="0"/>
              </a:rPr>
              <a:t>irregularly varies </a:t>
            </a:r>
            <a:r>
              <a:rPr lang="en-US" sz="2400" dirty="0">
                <a:solidFill>
                  <a:schemeClr val="tx1"/>
                </a:solidFill>
                <a:latin typeface="Cambria" panose="02040503050406030204" pitchFamily="18" charset="0"/>
              </a:rPr>
              <a:t>with respect to row’s location in DRAM bank</a:t>
            </a:r>
          </a:p>
        </p:txBody>
      </p:sp>
      <p:sp>
        <p:nvSpPr>
          <p:cNvPr id="3" name="TextBox 2">
            <a:extLst>
              <a:ext uri="{FF2B5EF4-FFF2-40B4-BE49-F238E27FC236}">
                <a16:creationId xmlns:a16="http://schemas.microsoft.com/office/drawing/2014/main" id="{F7773E21-83D6-54F7-AE8B-9B859043216A}"/>
              </a:ext>
            </a:extLst>
          </p:cNvPr>
          <p:cNvSpPr txBox="1"/>
          <p:nvPr/>
        </p:nvSpPr>
        <p:spPr>
          <a:xfrm rot="16200000">
            <a:off x="18226" y="2982723"/>
            <a:ext cx="4107521" cy="892552"/>
          </a:xfrm>
          <a:prstGeom prst="rect">
            <a:avLst/>
          </a:prstGeom>
          <a:noFill/>
        </p:spPr>
        <p:txBody>
          <a:bodyPr wrap="square" rtlCol="0">
            <a:spAutoFit/>
          </a:bodyPr>
          <a:lstStyle/>
          <a:p>
            <a:pPr algn="ctr"/>
            <a:r>
              <a:rPr lang="en-US" dirty="0">
                <a:latin typeface="Cambria" panose="02040503050406030204" pitchFamily="18" charset="0"/>
              </a:rPr>
              <a:t>The minimum hammer count </a:t>
            </a:r>
          </a:p>
          <a:p>
            <a:pPr algn="ctr"/>
            <a:r>
              <a:rPr lang="en-US" dirty="0">
                <a:latin typeface="Cambria" panose="02040503050406030204" pitchFamily="18" charset="0"/>
              </a:rPr>
              <a:t>to induce the first bitflip (</a:t>
            </a:r>
            <a:r>
              <a:rPr lang="en-US" dirty="0" err="1">
                <a:latin typeface="Cambria" panose="02040503050406030204" pitchFamily="18" charset="0"/>
              </a:rPr>
              <a:t>HC</a:t>
            </a:r>
            <a:r>
              <a:rPr lang="en-US" baseline="-25000" dirty="0" err="1">
                <a:latin typeface="Cambria" panose="02040503050406030204" pitchFamily="18" charset="0"/>
              </a:rPr>
              <a:t>first</a:t>
            </a:r>
            <a:r>
              <a:rPr lang="en-US" dirty="0">
                <a:latin typeface="Cambria" panose="02040503050406030204" pitchFamily="18" charset="0"/>
              </a:rPr>
              <a:t>)</a:t>
            </a:r>
            <a:br>
              <a:rPr lang="en-US" dirty="0">
                <a:latin typeface="Cambria" panose="02040503050406030204" pitchFamily="18" charset="0"/>
              </a:rPr>
            </a:br>
            <a:r>
              <a:rPr lang="en-US" sz="1600" dirty="0">
                <a:latin typeface="Cambria" panose="02040503050406030204" pitchFamily="18" charset="0"/>
              </a:rPr>
              <a:t>Norm. to the Lowest </a:t>
            </a:r>
            <a:r>
              <a:rPr lang="en-US" sz="1600" dirty="0" err="1">
                <a:latin typeface="Cambria" panose="02040503050406030204" pitchFamily="18" charset="0"/>
              </a:rPr>
              <a:t>Hc</a:t>
            </a:r>
            <a:r>
              <a:rPr lang="en-US" sz="1600" baseline="-25000" dirty="0" err="1">
                <a:latin typeface="Cambria" panose="02040503050406030204" pitchFamily="18" charset="0"/>
              </a:rPr>
              <a:t>first</a:t>
            </a:r>
            <a:r>
              <a:rPr lang="en-US" sz="1600" dirty="0">
                <a:latin typeface="Cambria" panose="02040503050406030204" pitchFamily="18" charset="0"/>
              </a:rPr>
              <a:t> in the module</a:t>
            </a:r>
            <a:endParaRPr lang="en-US" sz="1600" baseline="-25000" dirty="0">
              <a:latin typeface="Cambria" panose="02040503050406030204" pitchFamily="18" charset="0"/>
            </a:endParaRPr>
          </a:p>
        </p:txBody>
      </p:sp>
    </p:spTree>
    <p:extLst>
      <p:ext uri="{BB962C8B-B14F-4D97-AF65-F5344CB8AC3E}">
        <p14:creationId xmlns:p14="http://schemas.microsoft.com/office/powerpoint/2010/main" val="785484595"/>
      </p:ext>
    </p:extLst>
  </p:cSld>
  <p:clrMapOvr>
    <a:masterClrMapping/>
  </p:clrMapOvr>
</p:sld>
</file>

<file path=ppt/theme/theme1.xml><?xml version="1.0" encoding="utf-8"?>
<a:theme xmlns:a="http://schemas.openxmlformats.org/drawingml/2006/main" name="1_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SAFARI-Cambria">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FARI-Cambria" id="{24796C4D-FDF5-454C-9A4E-D9109C924C7E}" vid="{F153BBAF-5B70-B945-ACFF-8659CA815B5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37682</TotalTime>
  <Words>12666</Words>
  <Application>Microsoft Macintosh PowerPoint</Application>
  <PresentationFormat>Widescreen</PresentationFormat>
  <Paragraphs>2198</Paragraphs>
  <Slides>127</Slides>
  <Notes>98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127</vt:i4>
      </vt:variant>
    </vt:vector>
  </HeadingPairs>
  <TitlesOfParts>
    <vt:vector size="143" baseType="lpstr">
      <vt:lpstr>ＭＳ Ｐゴシック</vt:lpstr>
      <vt:lpstr>-webkit-standard</vt:lpstr>
      <vt:lpstr>Arial</vt:lpstr>
      <vt:lpstr>Calibri</vt:lpstr>
      <vt:lpstr>Calibri Light</vt:lpstr>
      <vt:lpstr>Cambria</vt:lpstr>
      <vt:lpstr>Consolas</vt:lpstr>
      <vt:lpstr>Font Awesome 5 Free Regular</vt:lpstr>
      <vt:lpstr>Hoefler Text</vt:lpstr>
      <vt:lpstr>Quire Sans</vt:lpstr>
      <vt:lpstr>Tahoma</vt:lpstr>
      <vt:lpstr>Times</vt:lpstr>
      <vt:lpstr>Wingdings</vt:lpstr>
      <vt:lpstr>1_Office 2013 - 2022 Theme</vt:lpstr>
      <vt:lpstr>SAFARI-Cambria</vt:lpstr>
      <vt:lpstr>1_Office Theme</vt:lpstr>
      <vt:lpstr>Enabling Efficient and Scalable Read Disturbance Mitigation  via New Experimental Insights  into Modern Memory Chips</vt:lpstr>
      <vt:lpstr>Lack of Memory Isolation</vt:lpstr>
      <vt:lpstr>DRAM Read Disturbance</vt:lpstr>
      <vt:lpstr>DRAM Read Disturbance – Swimming Pool Analogy</vt:lpstr>
      <vt:lpstr>The RowHammer Vulnerability [Kim+, ISCA’14]</vt:lpstr>
      <vt:lpstr>An Example RowHammer Mitigation: Preventive Refresh</vt:lpstr>
      <vt:lpstr>Motivation</vt:lpstr>
      <vt:lpstr>Two Main Types of DRAM Refresh</vt:lpstr>
      <vt:lpstr>Two Main Types of DRAM Refresh</vt:lpstr>
      <vt:lpstr>How Large is 1000 Activations?</vt:lpstr>
      <vt:lpstr>How Large is 1000 Activations?</vt:lpstr>
      <vt:lpstr>Read Disturbance is an Outstanding Problem</vt:lpstr>
      <vt:lpstr>Thesis</vt:lpstr>
      <vt:lpstr>My Dissertation Works</vt:lpstr>
      <vt:lpstr>Our Recent Works</vt:lpstr>
      <vt:lpstr>DRAM Testing Infrastructure</vt:lpstr>
      <vt:lpstr>DRAM Chips Tested</vt:lpstr>
      <vt:lpstr>Key Findings: Temperature</vt:lpstr>
      <vt:lpstr>Contributions to Understanding RowHammer</vt:lpstr>
      <vt:lpstr>A Follow-Up Work: SpyHammer [Orosa+, arXiv’22] </vt:lpstr>
      <vt:lpstr>Our Recent Works</vt:lpstr>
      <vt:lpstr>Key Findings: Memory Access Patterns</vt:lpstr>
      <vt:lpstr>Contributions to Understanding RowHammer</vt:lpstr>
      <vt:lpstr>RowPress [Luo+, ISCA 2023] (Follow up of our analysis)</vt:lpstr>
      <vt:lpstr>Our Recent Works</vt:lpstr>
      <vt:lpstr>Variation in Read Disturbance Vulnerability Across DRAM Rows </vt:lpstr>
      <vt:lpstr>Tested DRAM Chips</vt:lpstr>
      <vt:lpstr>Key Takeaway from Real Chip Experiments</vt:lpstr>
      <vt:lpstr>Spatial Variation in the Minimum Hammer Count  to Induce the First Bitflip across DRAM Rows</vt:lpstr>
      <vt:lpstr>Spatial Variation in the Minimum Hammer Count  to Induce the First Bitflip across DRAM Rows</vt:lpstr>
      <vt:lpstr>Spatial Variation in the Minimum Hammer Count  to Induce the First Bitflip across DRAM Rows</vt:lpstr>
      <vt:lpstr>More Detailed Information in the Extended Version</vt:lpstr>
      <vt:lpstr>Our Recent Works</vt:lpstr>
      <vt:lpstr>Motivation</vt:lpstr>
      <vt:lpstr>Svärd: Spatial Variation-Aware Read Disturbance Defenses</vt:lpstr>
      <vt:lpstr>Svärd: Integration with Existing Read Disturbance Solutions</vt:lpstr>
      <vt:lpstr>Svärd: Metadata Management</vt:lpstr>
      <vt:lpstr>Performance Evaluation</vt:lpstr>
      <vt:lpstr>Implications on Future Solutions</vt:lpstr>
      <vt:lpstr>Implications on Future Solutions</vt:lpstr>
      <vt:lpstr>Implications on Future Solutions</vt:lpstr>
      <vt:lpstr>Spatial Variation-Aware Read Disturbance Defenses</vt:lpstr>
      <vt:lpstr>Enabling Efficient and Scalable Solutions</vt:lpstr>
      <vt:lpstr>Our Recent Works</vt:lpstr>
      <vt:lpstr>My Dissertation Works</vt:lpstr>
      <vt:lpstr>More Details and Discussion on YouTube </vt:lpstr>
      <vt:lpstr>Enabling Efficient and Scalable  Read Disturbance Mitigation  via New Experimental Insights  into Modern Memory Chips</vt:lpstr>
      <vt:lpstr>Enabling Efficient and Scalable  Read Disturbance Mitigation  via New Experimental Insights  into Modern Memory Chips</vt:lpstr>
      <vt:lpstr>Current and Future Challenges</vt:lpstr>
      <vt:lpstr>Future Research for Better Memory Systems</vt:lpstr>
      <vt:lpstr>Deeper Understanding of Physics and Vulnerabilities</vt:lpstr>
      <vt:lpstr>Deeper Understanding of Physics and Vulnerabilities</vt:lpstr>
      <vt:lpstr>Deeper Understanding of Physics and Vulnerabilities</vt:lpstr>
      <vt:lpstr>Deeper Understanding of Physics and Vulnerabilities</vt:lpstr>
      <vt:lpstr>Deeper Understanding of Physics and Vulnerabilities</vt:lpstr>
      <vt:lpstr>Future Research for Better Memory Systems</vt:lpstr>
      <vt:lpstr>Flexible and Intelligent Chips, Interfaces, Controllers</vt:lpstr>
      <vt:lpstr>Flexible and Intelligent Chips, Interfaces, Controllers</vt:lpstr>
      <vt:lpstr>How Large is 1000 Activations?</vt:lpstr>
      <vt:lpstr>Flexible and Intelligent Chips, Interfaces, Controllers</vt:lpstr>
      <vt:lpstr>Future Research for Better Memory Systems</vt:lpstr>
      <vt:lpstr>Cross-Layer Communication</vt:lpstr>
      <vt:lpstr>Cross-Layer Communication</vt:lpstr>
      <vt:lpstr>Future Research for Better Memory Systems</vt:lpstr>
      <vt:lpstr>Enabling Efficient and Scalable  Read Disturbance Mitigation  via New Experimental Insights  into Modern Memory Chips</vt:lpstr>
      <vt:lpstr>Circuit-Level Justification</vt:lpstr>
      <vt:lpstr>Example Attack Improvement:  Bypassing Defenses with Aggressor Row Active Time</vt:lpstr>
      <vt:lpstr>RowPress vs. RowHammer</vt:lpstr>
      <vt:lpstr>RowPress [Luo+, ISCA 2023]</vt:lpstr>
      <vt:lpstr>Circuit-Level Justification</vt:lpstr>
      <vt:lpstr>Example Attack Improvement:  Temperature-Dependent Trigger</vt:lpstr>
      <vt:lpstr>Enabling Efficient and Scalable  Read Disturbance Mitigation  via New Experimental Insights  into Modern Memory Chips</vt:lpstr>
      <vt:lpstr>Impact of Temperature on DRAM Rows</vt:lpstr>
      <vt:lpstr>Memory Access Patterns in Aggressor Row Active Time Analysis</vt:lpstr>
      <vt:lpstr>Thesis Statement</vt:lpstr>
      <vt:lpstr>DRAM Organization</vt:lpstr>
      <vt:lpstr>DRAM Chips Tested</vt:lpstr>
      <vt:lpstr>DRAM Testing Methodology</vt:lpstr>
      <vt:lpstr>Attack Improvement 1:  Making DRAM Cells More Vulnerable</vt:lpstr>
      <vt:lpstr>Key Takeaways  from Spatial Variation Analysis</vt:lpstr>
      <vt:lpstr>Regularity in Spatial Variation of Read Disturbance across DRAM Rows </vt:lpstr>
      <vt:lpstr>Regularity in Spatial Variation of Read Disturbance across DRAM Rows </vt:lpstr>
      <vt:lpstr>Regularity in Spatial Variation of Read Disturbance across DRAM Rows </vt:lpstr>
      <vt:lpstr>Predictability of Read Disturbance Vulnerability</vt:lpstr>
      <vt:lpstr>My Dissertation Works</vt:lpstr>
      <vt:lpstr>A Closer Look into RowHammer</vt:lpstr>
      <vt:lpstr>Our Key Finding</vt:lpstr>
      <vt:lpstr>My Dissertation Works</vt:lpstr>
      <vt:lpstr>Compatibility  with Commodity DRAM Chips</vt:lpstr>
      <vt:lpstr>BlockHammer – HPCA 2021</vt:lpstr>
      <vt:lpstr>BlockHammer: Throttling Unsafe Accesses</vt:lpstr>
      <vt:lpstr>Spatial Variation-Aware Read Disturbance Defenses: Experimental Analysis of Real DRAM Chips  and Implications on Future Solutions </vt:lpstr>
      <vt:lpstr>More in the Paper (2/2): Aging Study</vt:lpstr>
      <vt:lpstr>More in the Paper (2/2): Aging Study</vt:lpstr>
      <vt:lpstr>Spatial Variation-Aware Read Disturbance Defenses: Experimental Analysis of Real DRAM Chips  and Implications on Future Solutions </vt:lpstr>
      <vt:lpstr>An Outlier Solution: Hydra</vt:lpstr>
      <vt:lpstr>Hydra Mitigation Mechanism</vt:lpstr>
      <vt:lpstr>Spatial Variation-Aware Read Disturbance Defenses: Experimental Analysis of Real DRAM Chips  and Implications on Future Solutions </vt:lpstr>
      <vt:lpstr>The Minimum Hammer Count to Induce the First Bitflip across DRAM Rows</vt:lpstr>
      <vt:lpstr>The Minimum Hammer Count to Induce the First Bitflip across DRAM Rows</vt:lpstr>
      <vt:lpstr>The Minimum Hammer Count to Induce the First Bitflip across DRAM Rows</vt:lpstr>
      <vt:lpstr>Spatial Variation-Aware Read Disturbance Defenses: Experimental Analysis of Real DRAM Chips  and Implications on Future Solutions </vt:lpstr>
      <vt:lpstr>The Read Disturbance Bit Error Rate across DRAM Rows</vt:lpstr>
      <vt:lpstr>The Read Disturbance Bit Error Rate across DRAM Rows</vt:lpstr>
      <vt:lpstr>The Read Disturbance Bit Error Rate across DRAM Rows</vt:lpstr>
      <vt:lpstr>Spatial Variation-Aware Read Disturbance Defenses: Experimental Analysis of Real DRAM Chips  and Implications on Future Solutions </vt:lpstr>
      <vt:lpstr>Two Main Types of DRAM Refresh</vt:lpstr>
      <vt:lpstr>Periodic Refresh with Increasing DRAM Chip Density</vt:lpstr>
      <vt:lpstr>Spatial Variation-Aware Read Disturbance Defenses: Experimental Analysis of Real DRAM Chips  and Implications on Future Solutions </vt:lpstr>
      <vt:lpstr>DRAM Organization</vt:lpstr>
      <vt:lpstr>DRAM Operation</vt:lpstr>
      <vt:lpstr>RowHammer Mitigation Approaches</vt:lpstr>
      <vt:lpstr>RowHammer Mitigation across Generations</vt:lpstr>
      <vt:lpstr>RowPress [ISCA 2023]</vt:lpstr>
      <vt:lpstr>RowPress A New DRAM Read Disturbance Phenomenon</vt:lpstr>
      <vt:lpstr>Two Prime Examples of DRAM Read Disturbance: RowHammer and RowPress</vt:lpstr>
      <vt:lpstr>RowPress [ISCA 2023]</vt:lpstr>
      <vt:lpstr>Effect of RowPress on Spatial Variation  of Read Disturbance Vulnerability across Rows</vt:lpstr>
      <vt:lpstr>Effect of RowPress on the HCfirst Distribution</vt:lpstr>
      <vt:lpstr>Spatial Variation-Aware Read Disturbance Defenses: Experimental Analysis of Real DRAM Chips  and Implications on Future Solutions </vt:lpstr>
      <vt:lpstr>Cumulative Distribution of Spatial Features based on F1 Score</vt:lpstr>
      <vt:lpstr>Cumulative Distribution of Spatial Features based on F1 Score</vt:lpstr>
      <vt:lpstr>Spatial Variation-Aware Read Disturbance Defenses: Experimental Analysis of Real DRAM Chips  and Implications on Future Solutions </vt:lpstr>
      <vt:lpstr>Svärd: Spatial Variation-Aware Read Disturbance Defenses Integration Examples with Existing Defenses</vt:lpstr>
      <vt:lpstr>Svärd: Spatial Variation-Aware Read Disturbance Defenses Example Implementation 1</vt:lpstr>
      <vt:lpstr>Svärd: Spatial Variation-Aware Read Disturbance Defenses Example Implementation 2</vt:lpstr>
      <vt:lpstr>Spatial Variation-Aware Read Disturbance Defenses: Experimental Analysis of Real DRAM Chips  and Implications on Future Solutions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Abdullah Giray YAĞLIKÇI</dc:creator>
  <cp:lastModifiedBy>Abdullah Giray YAĞLIKÇI</cp:lastModifiedBy>
  <cp:revision>133</cp:revision>
  <dcterms:created xsi:type="dcterms:W3CDTF">2023-10-17T14:07:22Z</dcterms:created>
  <dcterms:modified xsi:type="dcterms:W3CDTF">2024-03-13T11:13:15Z</dcterms:modified>
</cp:coreProperties>
</file>